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Lst>
  <p:notesMasterIdLst>
    <p:notesMasterId r:id="rId27"/>
  </p:notesMasterIdLst>
  <p:sldIdLst>
    <p:sldId id="256" r:id="rId2"/>
    <p:sldId id="257" r:id="rId3"/>
    <p:sldId id="282" r:id="rId4"/>
    <p:sldId id="283" r:id="rId5"/>
    <p:sldId id="258" r:id="rId6"/>
    <p:sldId id="281" r:id="rId7"/>
    <p:sldId id="259" r:id="rId8"/>
    <p:sldId id="280" r:id="rId9"/>
    <p:sldId id="265" r:id="rId10"/>
    <p:sldId id="266" r:id="rId11"/>
    <p:sldId id="267" r:id="rId12"/>
    <p:sldId id="260" r:id="rId13"/>
    <p:sldId id="268" r:id="rId14"/>
    <p:sldId id="269" r:id="rId15"/>
    <p:sldId id="270" r:id="rId16"/>
    <p:sldId id="271" r:id="rId17"/>
    <p:sldId id="272" r:id="rId18"/>
    <p:sldId id="279" r:id="rId19"/>
    <p:sldId id="273" r:id="rId20"/>
    <p:sldId id="274" r:id="rId21"/>
    <p:sldId id="275" r:id="rId22"/>
    <p:sldId id="278" r:id="rId23"/>
    <p:sldId id="277" r:id="rId24"/>
    <p:sldId id="276" r:id="rId25"/>
    <p:sldId id="264"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p:scale>
          <a:sx n="59" d="100"/>
          <a:sy n="59" d="100"/>
        </p:scale>
        <p:origin x="27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E9F59B-0F95-4D53-A4CB-E049056C3EAE}" type="datetimeFigureOut">
              <a:rPr lang="nb-NO" smtClean="0"/>
              <a:t>15.11.2019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D0E02-949D-4244-8108-C5CD818F35C8}" type="slidenum">
              <a:rPr lang="nb-NO" smtClean="0"/>
              <a:t>‹#›</a:t>
            </a:fld>
            <a:endParaRPr lang="nb-NO"/>
          </a:p>
        </p:txBody>
      </p:sp>
    </p:spTree>
    <p:extLst>
      <p:ext uri="{BB962C8B-B14F-4D97-AF65-F5344CB8AC3E}">
        <p14:creationId xmlns:p14="http://schemas.microsoft.com/office/powerpoint/2010/main" val="304279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C1D0E02-949D-4244-8108-C5CD818F35C8}" type="slidenum">
              <a:rPr lang="nb-NO" smtClean="0"/>
              <a:t>1</a:t>
            </a:fld>
            <a:endParaRPr lang="nb-NO"/>
          </a:p>
        </p:txBody>
      </p:sp>
    </p:spTree>
    <p:extLst>
      <p:ext uri="{BB962C8B-B14F-4D97-AF65-F5344CB8AC3E}">
        <p14:creationId xmlns:p14="http://schemas.microsoft.com/office/powerpoint/2010/main" val="371055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C1D0E02-949D-4244-8108-C5CD818F35C8}" type="slidenum">
              <a:rPr lang="nb-NO" smtClean="0"/>
              <a:t>25</a:t>
            </a:fld>
            <a:endParaRPr lang="nb-NO"/>
          </a:p>
        </p:txBody>
      </p:sp>
    </p:spTree>
    <p:extLst>
      <p:ext uri="{BB962C8B-B14F-4D97-AF65-F5344CB8AC3E}">
        <p14:creationId xmlns:p14="http://schemas.microsoft.com/office/powerpoint/2010/main" val="2717779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b-NO" smtClean="0"/>
              <a:t>Klikk for å redigere tittelstil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44D703-A949-4B91-A266-5ADD50E7B3F8}" type="datetime1">
              <a:rPr lang="nb-NO" smtClean="0"/>
              <a:t>15.11.2019</a:t>
            </a:fld>
            <a:endParaRPr lang="nb-NO"/>
          </a:p>
        </p:txBody>
      </p:sp>
      <p:sp>
        <p:nvSpPr>
          <p:cNvPr id="5" name="Footer Placeholder 4"/>
          <p:cNvSpPr>
            <a:spLocks noGrp="1"/>
          </p:cNvSpPr>
          <p:nvPr>
            <p:ph type="ftr" sz="quarter" idx="11"/>
          </p:nvPr>
        </p:nvSpPr>
        <p:spPr>
          <a:xfrm>
            <a:off x="2692397" y="5037663"/>
            <a:ext cx="5214635" cy="279400"/>
          </a:xfrm>
        </p:spPr>
        <p:txBody>
          <a:bodyPr/>
          <a:lstStyle/>
          <a:p>
            <a:r>
              <a:rPr lang="nb-NO" smtClean="0"/>
              <a:t>Sølvi Dahle</a:t>
            </a:r>
            <a:endParaRPr lang="nb-NO"/>
          </a:p>
        </p:txBody>
      </p:sp>
      <p:sp>
        <p:nvSpPr>
          <p:cNvPr id="6" name="Slide Number Placeholder 5"/>
          <p:cNvSpPr>
            <a:spLocks noGrp="1"/>
          </p:cNvSpPr>
          <p:nvPr>
            <p:ph type="sldNum" sz="quarter" idx="12"/>
          </p:nvPr>
        </p:nvSpPr>
        <p:spPr>
          <a:xfrm>
            <a:off x="8956900" y="5037663"/>
            <a:ext cx="551167" cy="279400"/>
          </a:xfrm>
        </p:spPr>
        <p:txBody>
          <a:bodyPr/>
          <a:lstStyle/>
          <a:p>
            <a:fld id="{C35D8AC2-080F-4407-871B-7CA2640F3529}" type="slidenum">
              <a:rPr lang="nb-NO" smtClean="0"/>
              <a:t>‹#›</a:t>
            </a:fld>
            <a:endParaRPr lang="nb-N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51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ABC35317-0423-402A-9891-AA552267CAFD}" type="datetime1">
              <a:rPr lang="nb-NO" smtClean="0"/>
              <a:t>15.11.2019</a:t>
            </a:fld>
            <a:endParaRPr lang="nb-NO"/>
          </a:p>
        </p:txBody>
      </p:sp>
      <p:sp>
        <p:nvSpPr>
          <p:cNvPr id="6" name="Footer Placeholder 5"/>
          <p:cNvSpPr>
            <a:spLocks noGrp="1"/>
          </p:cNvSpPr>
          <p:nvPr>
            <p:ph type="ftr" sz="quarter" idx="11"/>
          </p:nvPr>
        </p:nvSpPr>
        <p:spPr/>
        <p:txBody>
          <a:bodyPr/>
          <a:lstStyle/>
          <a:p>
            <a:r>
              <a:rPr lang="nb-NO" smtClean="0"/>
              <a:t>Sølvi Dahle</a:t>
            </a:r>
            <a:endParaRPr lang="nb-NO"/>
          </a:p>
        </p:txBody>
      </p:sp>
      <p:sp>
        <p:nvSpPr>
          <p:cNvPr id="7" name="Slide Number Placeholder 6"/>
          <p:cNvSpPr>
            <a:spLocks noGrp="1"/>
          </p:cNvSpPr>
          <p:nvPr>
            <p:ph type="sldNum" sz="quarter" idx="12"/>
          </p:nvPr>
        </p:nvSpPr>
        <p:spPr/>
        <p:txBody>
          <a:bodyPr/>
          <a:lstStyle/>
          <a:p>
            <a:fld id="{C35D8AC2-080F-4407-871B-7CA2640F3529}" type="slidenum">
              <a:rPr lang="nb-NO" smtClean="0"/>
              <a:t>‹#›</a:t>
            </a:fld>
            <a:endParaRPr lang="nb-NO"/>
          </a:p>
        </p:txBody>
      </p:sp>
    </p:spTree>
    <p:extLst>
      <p:ext uri="{BB962C8B-B14F-4D97-AF65-F5344CB8AC3E}">
        <p14:creationId xmlns:p14="http://schemas.microsoft.com/office/powerpoint/2010/main" val="156282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17174D1A-D41A-431C-BFB6-67B043570241}" type="datetime1">
              <a:rPr lang="nb-NO" smtClean="0"/>
              <a:t>15.11.2019</a:t>
            </a:fld>
            <a:endParaRPr lang="nb-NO"/>
          </a:p>
        </p:txBody>
      </p:sp>
      <p:sp>
        <p:nvSpPr>
          <p:cNvPr id="5" name="Footer Placeholder 4"/>
          <p:cNvSpPr>
            <a:spLocks noGrp="1"/>
          </p:cNvSpPr>
          <p:nvPr>
            <p:ph type="ftr" sz="quarter" idx="11"/>
          </p:nvPr>
        </p:nvSpPr>
        <p:spPr/>
        <p:txBody>
          <a:bodyPr/>
          <a:lstStyle/>
          <a:p>
            <a:r>
              <a:rPr lang="nb-NO" smtClean="0"/>
              <a:t>Sølvi Dahle</a:t>
            </a:r>
            <a:endParaRPr lang="nb-NO"/>
          </a:p>
        </p:txBody>
      </p:sp>
      <p:sp>
        <p:nvSpPr>
          <p:cNvPr id="6" name="Slide Number Placeholder 5"/>
          <p:cNvSpPr>
            <a:spLocks noGrp="1"/>
          </p:cNvSpPr>
          <p:nvPr>
            <p:ph type="sldNum" sz="quarter" idx="12"/>
          </p:nvPr>
        </p:nvSpPr>
        <p:spPr/>
        <p:txBody>
          <a:bodyPr/>
          <a:lstStyle/>
          <a:p>
            <a:fld id="{C35D8AC2-080F-4407-871B-7CA2640F3529}" type="slidenum">
              <a:rPr lang="nb-NO" smtClean="0"/>
              <a:t>‹#›</a:t>
            </a:fld>
            <a:endParaRPr lang="nb-N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8507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b-NO" smtClean="0"/>
              <a:t>Klikk for å redigere tittelstil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AD08A9FB-7917-4A28-908F-C0287474B7DE}" type="datetime1">
              <a:rPr lang="nb-NO" smtClean="0"/>
              <a:t>15.11.2019</a:t>
            </a:fld>
            <a:endParaRPr lang="nb-NO"/>
          </a:p>
        </p:txBody>
      </p:sp>
      <p:sp>
        <p:nvSpPr>
          <p:cNvPr id="5" name="Footer Placeholder 4"/>
          <p:cNvSpPr>
            <a:spLocks noGrp="1"/>
          </p:cNvSpPr>
          <p:nvPr>
            <p:ph type="ftr" sz="quarter" idx="11"/>
          </p:nvPr>
        </p:nvSpPr>
        <p:spPr/>
        <p:txBody>
          <a:bodyPr/>
          <a:lstStyle/>
          <a:p>
            <a:r>
              <a:rPr lang="nb-NO" smtClean="0"/>
              <a:t>Sølvi Dahle</a:t>
            </a:r>
            <a:endParaRPr lang="nb-NO"/>
          </a:p>
        </p:txBody>
      </p:sp>
      <p:sp>
        <p:nvSpPr>
          <p:cNvPr id="6" name="Slide Number Placeholder 5"/>
          <p:cNvSpPr>
            <a:spLocks noGrp="1"/>
          </p:cNvSpPr>
          <p:nvPr>
            <p:ph type="sldNum" sz="quarter" idx="12"/>
          </p:nvPr>
        </p:nvSpPr>
        <p:spPr/>
        <p:txBody>
          <a:bodyPr/>
          <a:lstStyle/>
          <a:p>
            <a:fld id="{C35D8AC2-080F-4407-871B-7CA2640F3529}" type="slidenum">
              <a:rPr lang="nb-NO" smtClean="0"/>
              <a:t>‹#›</a:t>
            </a:fld>
            <a:endParaRPr lang="nb-N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398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8E1A3A37-F789-4058-9C95-A4DA22E4EAC2}" type="datetime1">
              <a:rPr lang="nb-NO" smtClean="0"/>
              <a:t>15.11.2019</a:t>
            </a:fld>
            <a:endParaRPr lang="nb-NO"/>
          </a:p>
        </p:txBody>
      </p:sp>
      <p:sp>
        <p:nvSpPr>
          <p:cNvPr id="5" name="Footer Placeholder 4"/>
          <p:cNvSpPr>
            <a:spLocks noGrp="1"/>
          </p:cNvSpPr>
          <p:nvPr>
            <p:ph type="ftr" sz="quarter" idx="11"/>
          </p:nvPr>
        </p:nvSpPr>
        <p:spPr/>
        <p:txBody>
          <a:bodyPr/>
          <a:lstStyle/>
          <a:p>
            <a:r>
              <a:rPr lang="nb-NO" smtClean="0"/>
              <a:t>Sølvi Dahle</a:t>
            </a:r>
            <a:endParaRPr lang="nb-NO"/>
          </a:p>
        </p:txBody>
      </p:sp>
      <p:sp>
        <p:nvSpPr>
          <p:cNvPr id="6" name="Slide Number Placeholder 5"/>
          <p:cNvSpPr>
            <a:spLocks noGrp="1"/>
          </p:cNvSpPr>
          <p:nvPr>
            <p:ph type="sldNum" sz="quarter" idx="12"/>
          </p:nvPr>
        </p:nvSpPr>
        <p:spPr/>
        <p:txBody>
          <a:bodyPr/>
          <a:lstStyle/>
          <a:p>
            <a:fld id="{C35D8AC2-080F-4407-871B-7CA2640F3529}" type="slidenum">
              <a:rPr lang="nb-NO" smtClean="0"/>
              <a:t>‹#›</a:t>
            </a:fld>
            <a:endParaRPr lang="nb-NO"/>
          </a:p>
        </p:txBody>
      </p:sp>
    </p:spTree>
    <p:extLst>
      <p:ext uri="{BB962C8B-B14F-4D97-AF65-F5344CB8AC3E}">
        <p14:creationId xmlns:p14="http://schemas.microsoft.com/office/powerpoint/2010/main" val="1819339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b-NO" smtClean="0"/>
              <a:t>Klikk for å redigere tittelstil</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B8FF54E5-6D52-40AC-97AF-E1BB36AF36AF}" type="datetime1">
              <a:rPr lang="nb-NO" smtClean="0"/>
              <a:t>15.11.2019</a:t>
            </a:fld>
            <a:endParaRPr lang="nb-NO"/>
          </a:p>
        </p:txBody>
      </p:sp>
      <p:sp>
        <p:nvSpPr>
          <p:cNvPr id="5" name="Footer Placeholder 4"/>
          <p:cNvSpPr>
            <a:spLocks noGrp="1"/>
          </p:cNvSpPr>
          <p:nvPr>
            <p:ph type="ftr" sz="quarter" idx="11"/>
          </p:nvPr>
        </p:nvSpPr>
        <p:spPr/>
        <p:txBody>
          <a:bodyPr/>
          <a:lstStyle/>
          <a:p>
            <a:r>
              <a:rPr lang="nb-NO" smtClean="0"/>
              <a:t>Sølvi Dahle</a:t>
            </a:r>
            <a:endParaRPr lang="nb-NO"/>
          </a:p>
        </p:txBody>
      </p:sp>
      <p:sp>
        <p:nvSpPr>
          <p:cNvPr id="6" name="Slide Number Placeholder 5"/>
          <p:cNvSpPr>
            <a:spLocks noGrp="1"/>
          </p:cNvSpPr>
          <p:nvPr>
            <p:ph type="sldNum" sz="quarter" idx="12"/>
          </p:nvPr>
        </p:nvSpPr>
        <p:spPr/>
        <p:txBody>
          <a:bodyPr/>
          <a:lstStyle/>
          <a:p>
            <a:fld id="{C35D8AC2-080F-4407-871B-7CA2640F3529}" type="slidenum">
              <a:rPr lang="nb-NO" smtClean="0"/>
              <a:t>‹#›</a:t>
            </a:fld>
            <a:endParaRPr lang="nb-N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7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b-NO" smtClean="0"/>
              <a:t>Klikk for å redigere tittelstil</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02E5B7F1-F5BD-49C5-B01E-03FE28B69F25}" type="datetime1">
              <a:rPr lang="nb-NO" smtClean="0"/>
              <a:t>15.11.2019</a:t>
            </a:fld>
            <a:endParaRPr lang="nb-NO"/>
          </a:p>
        </p:txBody>
      </p:sp>
      <p:sp>
        <p:nvSpPr>
          <p:cNvPr id="5" name="Footer Placeholder 4"/>
          <p:cNvSpPr>
            <a:spLocks noGrp="1"/>
          </p:cNvSpPr>
          <p:nvPr>
            <p:ph type="ftr" sz="quarter" idx="11"/>
          </p:nvPr>
        </p:nvSpPr>
        <p:spPr/>
        <p:txBody>
          <a:bodyPr/>
          <a:lstStyle/>
          <a:p>
            <a:r>
              <a:rPr lang="nb-NO" smtClean="0"/>
              <a:t>Sølvi Dahle</a:t>
            </a:r>
            <a:endParaRPr lang="nb-NO"/>
          </a:p>
        </p:txBody>
      </p:sp>
      <p:sp>
        <p:nvSpPr>
          <p:cNvPr id="6" name="Slide Number Placeholder 5"/>
          <p:cNvSpPr>
            <a:spLocks noGrp="1"/>
          </p:cNvSpPr>
          <p:nvPr>
            <p:ph type="sldNum" sz="quarter" idx="12"/>
          </p:nvPr>
        </p:nvSpPr>
        <p:spPr/>
        <p:txBody>
          <a:bodyPr/>
          <a:lstStyle/>
          <a:p>
            <a:fld id="{C35D8AC2-080F-4407-871B-7CA2640F3529}" type="slidenum">
              <a:rPr lang="nb-NO" smtClean="0"/>
              <a:t>‹#›</a:t>
            </a:fld>
            <a:endParaRPr lang="nb-N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36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2249E4AA-051E-48E1-9916-7C0E635341DE}" type="datetime1">
              <a:rPr lang="nb-NO" smtClean="0"/>
              <a:t>15.11.2019</a:t>
            </a:fld>
            <a:endParaRPr lang="nb-NO"/>
          </a:p>
        </p:txBody>
      </p:sp>
      <p:sp>
        <p:nvSpPr>
          <p:cNvPr id="5" name="Footer Placeholder 4"/>
          <p:cNvSpPr>
            <a:spLocks noGrp="1"/>
          </p:cNvSpPr>
          <p:nvPr>
            <p:ph type="ftr" sz="quarter" idx="11"/>
          </p:nvPr>
        </p:nvSpPr>
        <p:spPr/>
        <p:txBody>
          <a:bodyPr/>
          <a:lstStyle/>
          <a:p>
            <a:r>
              <a:rPr lang="nb-NO" smtClean="0"/>
              <a:t>Sølvi Dahle</a:t>
            </a:r>
            <a:endParaRPr lang="nb-NO"/>
          </a:p>
        </p:txBody>
      </p:sp>
      <p:sp>
        <p:nvSpPr>
          <p:cNvPr id="6" name="Slide Number Placeholder 5"/>
          <p:cNvSpPr>
            <a:spLocks noGrp="1"/>
          </p:cNvSpPr>
          <p:nvPr>
            <p:ph type="sldNum" sz="quarter" idx="12"/>
          </p:nvPr>
        </p:nvSpPr>
        <p:spPr/>
        <p:txBody>
          <a:bodyPr/>
          <a:lstStyle/>
          <a:p>
            <a:fld id="{C35D8AC2-080F-4407-871B-7CA2640F3529}" type="slidenum">
              <a:rPr lang="nb-NO" smtClean="0"/>
              <a:t>‹#›</a:t>
            </a:fld>
            <a:endParaRPr lang="nb-N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1352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08E3967B-8117-4BCE-844C-8B0970F3EE58}" type="datetime1">
              <a:rPr lang="nb-NO" smtClean="0"/>
              <a:t>15.11.2019</a:t>
            </a:fld>
            <a:endParaRPr lang="nb-NO"/>
          </a:p>
        </p:txBody>
      </p:sp>
      <p:sp>
        <p:nvSpPr>
          <p:cNvPr id="5" name="Footer Placeholder 4"/>
          <p:cNvSpPr>
            <a:spLocks noGrp="1"/>
          </p:cNvSpPr>
          <p:nvPr>
            <p:ph type="ftr" sz="quarter" idx="11"/>
          </p:nvPr>
        </p:nvSpPr>
        <p:spPr/>
        <p:txBody>
          <a:bodyPr/>
          <a:lstStyle/>
          <a:p>
            <a:r>
              <a:rPr lang="nb-NO" smtClean="0"/>
              <a:t>Sølvi Dahle</a:t>
            </a:r>
            <a:endParaRPr lang="nb-NO"/>
          </a:p>
        </p:txBody>
      </p:sp>
      <p:sp>
        <p:nvSpPr>
          <p:cNvPr id="6" name="Slide Number Placeholder 5"/>
          <p:cNvSpPr>
            <a:spLocks noGrp="1"/>
          </p:cNvSpPr>
          <p:nvPr>
            <p:ph type="sldNum" sz="quarter" idx="12"/>
          </p:nvPr>
        </p:nvSpPr>
        <p:spPr/>
        <p:txBody>
          <a:bodyPr/>
          <a:lstStyle/>
          <a:p>
            <a:fld id="{C35D8AC2-080F-4407-871B-7CA2640F3529}" type="slidenum">
              <a:rPr lang="nb-NO" smtClean="0"/>
              <a:t>‹#›</a:t>
            </a:fld>
            <a:endParaRPr lang="nb-N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66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536E0C60-A2FD-4F75-B66E-4809524B0073}" type="datetime1">
              <a:rPr lang="nb-NO" smtClean="0"/>
              <a:t>15.11.2019</a:t>
            </a:fld>
            <a:endParaRPr lang="nb-NO"/>
          </a:p>
        </p:txBody>
      </p:sp>
      <p:sp>
        <p:nvSpPr>
          <p:cNvPr id="5" name="Footer Placeholder 4"/>
          <p:cNvSpPr>
            <a:spLocks noGrp="1"/>
          </p:cNvSpPr>
          <p:nvPr>
            <p:ph type="ftr" sz="quarter" idx="11"/>
          </p:nvPr>
        </p:nvSpPr>
        <p:spPr/>
        <p:txBody>
          <a:bodyPr/>
          <a:lstStyle/>
          <a:p>
            <a:r>
              <a:rPr lang="nb-NO" smtClean="0"/>
              <a:t>Sølvi Dahle</a:t>
            </a:r>
            <a:endParaRPr lang="nb-NO"/>
          </a:p>
        </p:txBody>
      </p:sp>
      <p:sp>
        <p:nvSpPr>
          <p:cNvPr id="6" name="Slide Number Placeholder 5"/>
          <p:cNvSpPr>
            <a:spLocks noGrp="1"/>
          </p:cNvSpPr>
          <p:nvPr>
            <p:ph type="sldNum" sz="quarter" idx="12"/>
          </p:nvPr>
        </p:nvSpPr>
        <p:spPr/>
        <p:txBody>
          <a:bodyPr/>
          <a:lstStyle/>
          <a:p>
            <a:fld id="{C35D8AC2-080F-4407-871B-7CA2640F3529}" type="slidenum">
              <a:rPr lang="nb-NO" smtClean="0"/>
              <a:t>‹#›</a:t>
            </a:fld>
            <a:endParaRPr lang="nb-NO"/>
          </a:p>
        </p:txBody>
      </p:sp>
    </p:spTree>
    <p:extLst>
      <p:ext uri="{BB962C8B-B14F-4D97-AF65-F5344CB8AC3E}">
        <p14:creationId xmlns:p14="http://schemas.microsoft.com/office/powerpoint/2010/main" val="213373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F00D6674-61ED-42E0-A21B-2585E5071103}" type="datetime1">
              <a:rPr lang="nb-NO" smtClean="0"/>
              <a:t>15.11.2019</a:t>
            </a:fld>
            <a:endParaRPr lang="nb-NO"/>
          </a:p>
        </p:txBody>
      </p:sp>
      <p:sp>
        <p:nvSpPr>
          <p:cNvPr id="5" name="Footer Placeholder 4"/>
          <p:cNvSpPr>
            <a:spLocks noGrp="1"/>
          </p:cNvSpPr>
          <p:nvPr>
            <p:ph type="ftr" sz="quarter" idx="11"/>
          </p:nvPr>
        </p:nvSpPr>
        <p:spPr/>
        <p:txBody>
          <a:bodyPr/>
          <a:lstStyle/>
          <a:p>
            <a:r>
              <a:rPr lang="nb-NO" smtClean="0"/>
              <a:t>Sølvi Dahle</a:t>
            </a:r>
            <a:endParaRPr lang="nb-NO"/>
          </a:p>
        </p:txBody>
      </p:sp>
      <p:sp>
        <p:nvSpPr>
          <p:cNvPr id="6" name="Slide Number Placeholder 5"/>
          <p:cNvSpPr>
            <a:spLocks noGrp="1"/>
          </p:cNvSpPr>
          <p:nvPr>
            <p:ph type="sldNum" sz="quarter" idx="12"/>
          </p:nvPr>
        </p:nvSpPr>
        <p:spPr/>
        <p:txBody>
          <a:bodyPr/>
          <a:lstStyle/>
          <a:p>
            <a:fld id="{C35D8AC2-080F-4407-871B-7CA2640F3529}" type="slidenum">
              <a:rPr lang="nb-NO" smtClean="0"/>
              <a:t>‹#›</a:t>
            </a:fld>
            <a:endParaRPr lang="nb-N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59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28E7CEA8-2F95-4114-9A26-0CE89D922843}" type="datetime1">
              <a:rPr lang="nb-NO" smtClean="0"/>
              <a:t>15.11.2019</a:t>
            </a:fld>
            <a:endParaRPr lang="nb-NO"/>
          </a:p>
        </p:txBody>
      </p:sp>
      <p:sp>
        <p:nvSpPr>
          <p:cNvPr id="6" name="Footer Placeholder 5"/>
          <p:cNvSpPr>
            <a:spLocks noGrp="1"/>
          </p:cNvSpPr>
          <p:nvPr>
            <p:ph type="ftr" sz="quarter" idx="11"/>
          </p:nvPr>
        </p:nvSpPr>
        <p:spPr/>
        <p:txBody>
          <a:bodyPr/>
          <a:lstStyle/>
          <a:p>
            <a:r>
              <a:rPr lang="nb-NO" smtClean="0"/>
              <a:t>Sølvi Dahle</a:t>
            </a:r>
            <a:endParaRPr lang="nb-NO"/>
          </a:p>
        </p:txBody>
      </p:sp>
      <p:sp>
        <p:nvSpPr>
          <p:cNvPr id="7" name="Slide Number Placeholder 6"/>
          <p:cNvSpPr>
            <a:spLocks noGrp="1"/>
          </p:cNvSpPr>
          <p:nvPr>
            <p:ph type="sldNum" sz="quarter" idx="12"/>
          </p:nvPr>
        </p:nvSpPr>
        <p:spPr/>
        <p:txBody>
          <a:bodyPr/>
          <a:lstStyle/>
          <a:p>
            <a:fld id="{C35D8AC2-080F-4407-871B-7CA2640F3529}" type="slidenum">
              <a:rPr lang="nb-NO" smtClean="0"/>
              <a:t>‹#›</a:t>
            </a:fld>
            <a:endParaRPr lang="nb-NO"/>
          </a:p>
        </p:txBody>
      </p:sp>
    </p:spTree>
    <p:extLst>
      <p:ext uri="{BB962C8B-B14F-4D97-AF65-F5344CB8AC3E}">
        <p14:creationId xmlns:p14="http://schemas.microsoft.com/office/powerpoint/2010/main" val="349172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7597C6C7-7320-4C62-9096-D3C015CE5445}" type="datetime1">
              <a:rPr lang="nb-NO" smtClean="0"/>
              <a:t>15.11.2019</a:t>
            </a:fld>
            <a:endParaRPr lang="nb-NO"/>
          </a:p>
        </p:txBody>
      </p:sp>
      <p:sp>
        <p:nvSpPr>
          <p:cNvPr id="8" name="Footer Placeholder 7"/>
          <p:cNvSpPr>
            <a:spLocks noGrp="1"/>
          </p:cNvSpPr>
          <p:nvPr>
            <p:ph type="ftr" sz="quarter" idx="11"/>
          </p:nvPr>
        </p:nvSpPr>
        <p:spPr/>
        <p:txBody>
          <a:bodyPr/>
          <a:lstStyle/>
          <a:p>
            <a:r>
              <a:rPr lang="nb-NO" smtClean="0"/>
              <a:t>Sølvi Dahle</a:t>
            </a:r>
            <a:endParaRPr lang="nb-NO"/>
          </a:p>
        </p:txBody>
      </p:sp>
      <p:sp>
        <p:nvSpPr>
          <p:cNvPr id="9" name="Slide Number Placeholder 8"/>
          <p:cNvSpPr>
            <a:spLocks noGrp="1"/>
          </p:cNvSpPr>
          <p:nvPr>
            <p:ph type="sldNum" sz="quarter" idx="12"/>
          </p:nvPr>
        </p:nvSpPr>
        <p:spPr/>
        <p:txBody>
          <a:bodyPr/>
          <a:lstStyle/>
          <a:p>
            <a:fld id="{C35D8AC2-080F-4407-871B-7CA2640F3529}" type="slidenum">
              <a:rPr lang="nb-NO" smtClean="0"/>
              <a:t>‹#›</a:t>
            </a:fld>
            <a:endParaRPr lang="nb-N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228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99D22CA6-E724-45C9-98F5-FC1E61DF3FAD}" type="datetime1">
              <a:rPr lang="nb-NO" smtClean="0"/>
              <a:t>15.11.2019</a:t>
            </a:fld>
            <a:endParaRPr lang="nb-NO"/>
          </a:p>
        </p:txBody>
      </p:sp>
      <p:sp>
        <p:nvSpPr>
          <p:cNvPr id="4" name="Footer Placeholder 3"/>
          <p:cNvSpPr>
            <a:spLocks noGrp="1"/>
          </p:cNvSpPr>
          <p:nvPr>
            <p:ph type="ftr" sz="quarter" idx="11"/>
          </p:nvPr>
        </p:nvSpPr>
        <p:spPr/>
        <p:txBody>
          <a:bodyPr/>
          <a:lstStyle/>
          <a:p>
            <a:r>
              <a:rPr lang="nb-NO" smtClean="0"/>
              <a:t>Sølvi Dahle</a:t>
            </a:r>
            <a:endParaRPr lang="nb-NO"/>
          </a:p>
        </p:txBody>
      </p:sp>
      <p:sp>
        <p:nvSpPr>
          <p:cNvPr id="5" name="Slide Number Placeholder 4"/>
          <p:cNvSpPr>
            <a:spLocks noGrp="1"/>
          </p:cNvSpPr>
          <p:nvPr>
            <p:ph type="sldNum" sz="quarter" idx="12"/>
          </p:nvPr>
        </p:nvSpPr>
        <p:spPr/>
        <p:txBody>
          <a:bodyPr/>
          <a:lstStyle/>
          <a:p>
            <a:fld id="{C35D8AC2-080F-4407-871B-7CA2640F3529}" type="slidenum">
              <a:rPr lang="nb-NO" smtClean="0"/>
              <a:t>‹#›</a:t>
            </a:fld>
            <a:endParaRPr lang="nb-N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509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D2F92-F7B7-4A86-A747-2CF30511D868}" type="datetime1">
              <a:rPr lang="nb-NO" smtClean="0"/>
              <a:t>15.11.2019</a:t>
            </a:fld>
            <a:endParaRPr lang="nb-NO"/>
          </a:p>
        </p:txBody>
      </p:sp>
      <p:sp>
        <p:nvSpPr>
          <p:cNvPr id="3" name="Footer Placeholder 2"/>
          <p:cNvSpPr>
            <a:spLocks noGrp="1"/>
          </p:cNvSpPr>
          <p:nvPr>
            <p:ph type="ftr" sz="quarter" idx="11"/>
          </p:nvPr>
        </p:nvSpPr>
        <p:spPr/>
        <p:txBody>
          <a:bodyPr/>
          <a:lstStyle/>
          <a:p>
            <a:r>
              <a:rPr lang="nb-NO" smtClean="0"/>
              <a:t>Sølvi Dahle</a:t>
            </a:r>
            <a:endParaRPr lang="nb-NO"/>
          </a:p>
        </p:txBody>
      </p:sp>
      <p:sp>
        <p:nvSpPr>
          <p:cNvPr id="4" name="Slide Number Placeholder 3"/>
          <p:cNvSpPr>
            <a:spLocks noGrp="1"/>
          </p:cNvSpPr>
          <p:nvPr>
            <p:ph type="sldNum" sz="quarter" idx="12"/>
          </p:nvPr>
        </p:nvSpPr>
        <p:spPr/>
        <p:txBody>
          <a:bodyPr/>
          <a:lstStyle/>
          <a:p>
            <a:fld id="{C35D8AC2-080F-4407-871B-7CA2640F3529}" type="slidenum">
              <a:rPr lang="nb-NO" smtClean="0"/>
              <a:t>‹#›</a:t>
            </a:fld>
            <a:endParaRPr lang="nb-NO"/>
          </a:p>
        </p:txBody>
      </p:sp>
    </p:spTree>
    <p:extLst>
      <p:ext uri="{BB962C8B-B14F-4D97-AF65-F5344CB8AC3E}">
        <p14:creationId xmlns:p14="http://schemas.microsoft.com/office/powerpoint/2010/main" val="107699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b-NO" smtClean="0"/>
              <a:t>Klikk for å redigere tittelstil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EA56091E-6CF4-4060-BA95-9EBF2A9E25EC}" type="datetime1">
              <a:rPr lang="nb-NO" smtClean="0"/>
              <a:t>15.11.2019</a:t>
            </a:fld>
            <a:endParaRPr lang="nb-NO"/>
          </a:p>
        </p:txBody>
      </p:sp>
      <p:sp>
        <p:nvSpPr>
          <p:cNvPr id="6" name="Footer Placeholder 5"/>
          <p:cNvSpPr>
            <a:spLocks noGrp="1"/>
          </p:cNvSpPr>
          <p:nvPr>
            <p:ph type="ftr" sz="quarter" idx="11"/>
          </p:nvPr>
        </p:nvSpPr>
        <p:spPr/>
        <p:txBody>
          <a:bodyPr/>
          <a:lstStyle/>
          <a:p>
            <a:r>
              <a:rPr lang="nb-NO" smtClean="0"/>
              <a:t>Sølvi Dahle</a:t>
            </a:r>
            <a:endParaRPr lang="nb-NO"/>
          </a:p>
        </p:txBody>
      </p:sp>
      <p:sp>
        <p:nvSpPr>
          <p:cNvPr id="7" name="Slide Number Placeholder 6"/>
          <p:cNvSpPr>
            <a:spLocks noGrp="1"/>
          </p:cNvSpPr>
          <p:nvPr>
            <p:ph type="sldNum" sz="quarter" idx="12"/>
          </p:nvPr>
        </p:nvSpPr>
        <p:spPr/>
        <p:txBody>
          <a:bodyPr/>
          <a:lstStyle/>
          <a:p>
            <a:fld id="{C35D8AC2-080F-4407-871B-7CA2640F3529}" type="slidenum">
              <a:rPr lang="nb-NO" smtClean="0"/>
              <a:t>‹#›</a:t>
            </a:fld>
            <a:endParaRPr lang="nb-N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65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b-NO" smtClean="0"/>
              <a:t>Klikk for å redigere tittelstil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00FD6498-7719-4679-B85F-02CB0170650B}" type="datetime1">
              <a:rPr lang="nb-NO" smtClean="0"/>
              <a:t>15.11.2019</a:t>
            </a:fld>
            <a:endParaRPr lang="nb-NO"/>
          </a:p>
        </p:txBody>
      </p:sp>
      <p:sp>
        <p:nvSpPr>
          <p:cNvPr id="6" name="Footer Placeholder 5"/>
          <p:cNvSpPr>
            <a:spLocks noGrp="1"/>
          </p:cNvSpPr>
          <p:nvPr>
            <p:ph type="ftr" sz="quarter" idx="11"/>
          </p:nvPr>
        </p:nvSpPr>
        <p:spPr/>
        <p:txBody>
          <a:bodyPr/>
          <a:lstStyle/>
          <a:p>
            <a:r>
              <a:rPr lang="nb-NO" smtClean="0"/>
              <a:t>Sølvi Dahle</a:t>
            </a:r>
            <a:endParaRPr lang="nb-NO"/>
          </a:p>
        </p:txBody>
      </p:sp>
      <p:sp>
        <p:nvSpPr>
          <p:cNvPr id="7" name="Slide Number Placeholder 6"/>
          <p:cNvSpPr>
            <a:spLocks noGrp="1"/>
          </p:cNvSpPr>
          <p:nvPr>
            <p:ph type="sldNum" sz="quarter" idx="12"/>
          </p:nvPr>
        </p:nvSpPr>
        <p:spPr/>
        <p:txBody>
          <a:bodyPr/>
          <a:lstStyle/>
          <a:p>
            <a:fld id="{C35D8AC2-080F-4407-871B-7CA2640F3529}" type="slidenum">
              <a:rPr lang="nb-NO" smtClean="0"/>
              <a:t>‹#›</a:t>
            </a:fld>
            <a:endParaRPr lang="nb-NO"/>
          </a:p>
        </p:txBody>
      </p:sp>
    </p:spTree>
    <p:extLst>
      <p:ext uri="{BB962C8B-B14F-4D97-AF65-F5344CB8AC3E}">
        <p14:creationId xmlns:p14="http://schemas.microsoft.com/office/powerpoint/2010/main" val="80409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08952C-967E-47A8-AFDE-F0D52EE20D0A}" type="datetime1">
              <a:rPr lang="nb-NO" smtClean="0"/>
              <a:t>15.11.2019</a:t>
            </a:fld>
            <a:endParaRPr lang="nb-N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nb-NO" smtClean="0"/>
              <a:t>Sølvi Dahle</a:t>
            </a:r>
            <a:endParaRPr lang="nb-N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5D8AC2-080F-4407-871B-7CA2640F3529}" type="slidenum">
              <a:rPr lang="nb-NO" smtClean="0"/>
              <a:t>‹#›</a:t>
            </a:fld>
            <a:endParaRPr lang="nb-NO"/>
          </a:p>
        </p:txBody>
      </p:sp>
    </p:spTree>
    <p:extLst>
      <p:ext uri="{BB962C8B-B14F-4D97-AF65-F5344CB8AC3E}">
        <p14:creationId xmlns:p14="http://schemas.microsoft.com/office/powerpoint/2010/main" val="2694030875"/>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no/imgres?imgurl=https://aldring-og-helse-media.s3.amazonaws.com/images/Kommentar_Seksualitet_og_utviklingshemning.width-1136.jpg&amp;imgrefurl=https://www.aldringoghelse.no/alle-artikler/seksuell-helse-hos-eldre-personer-med-utviklingshemning/&amp;docid=SlyJZCEES2aoWM&amp;tbnid=Yn_4WS5PaNfdvM:&amp;vet=10ahUKEwj-oY3goO7kAhVwwIsKHfFpC44QMwhAKAEwAQ..i&amp;w=1136&amp;h=758&amp;bih=603&amp;biw=1280&amp;q=eldre%20psykisk%20utviklingshemmede&amp;ved=0ahUKEwj-oY3goO7kAhVwwIsKHfFpC44QMwhAKAEwAQ&amp;iact=mrc&amp;uact=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aldringoghelse.no/utviklingshemning/temasid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Medvandrer mot </a:t>
            </a:r>
            <a:r>
              <a:rPr lang="nb-NO" smtClean="0"/>
              <a:t>livets slutt</a:t>
            </a:r>
            <a:br>
              <a:rPr lang="nb-NO" smtClean="0"/>
            </a:br>
            <a:endParaRPr lang="nb-NO" dirty="0"/>
          </a:p>
        </p:txBody>
      </p:sp>
      <p:sp>
        <p:nvSpPr>
          <p:cNvPr id="5" name="AutoShape 3" descr="Bilderesultat for eldre psykisk utviklingshemmede">
            <a:hlinkClick r:id="rId3"/>
          </p:cNvPr>
          <p:cNvSpPr>
            <a:spLocks noGrp="1" noChangeAspect="1" noChangeArrowheads="1"/>
          </p:cNvSpPr>
          <p:nvPr>
            <p:ph type="subTitle" idx="1"/>
          </p:nvPr>
        </p:nvSpPr>
        <p:spPr bwMode="auto">
          <a:xfrm>
            <a:off x="-3431585" y="2704699"/>
            <a:ext cx="22936741" cy="4153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nb-NO" dirty="0" smtClean="0"/>
              <a:t>HEL-KONFERANSEN 2019  - SØLVI DAHLE</a:t>
            </a:r>
          </a:p>
          <a:p>
            <a:endParaRPr lang="nb-NO" dirty="0"/>
          </a:p>
          <a:p>
            <a:endParaRPr lang="nb-NO" dirty="0"/>
          </a:p>
        </p:txBody>
      </p:sp>
      <p:pic>
        <p:nvPicPr>
          <p:cNvPr id="4" name="Picture 2" descr="Bilderesultat for eldre psykisk utviklingshemme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472" y="3094722"/>
            <a:ext cx="3869055" cy="3410853"/>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7"/>
          <p:cNvPicPr>
            <a:picLocks noChangeAspect="1"/>
          </p:cNvPicPr>
          <p:nvPr/>
        </p:nvPicPr>
        <p:blipFill>
          <a:blip r:embed="rId5"/>
          <a:stretch>
            <a:fillRect/>
          </a:stretch>
        </p:blipFill>
        <p:spPr>
          <a:xfrm>
            <a:off x="7894098" y="3509963"/>
            <a:ext cx="2976684" cy="2195863"/>
          </a:xfrm>
          <a:prstGeom prst="rect">
            <a:avLst/>
          </a:prstGeom>
        </p:spPr>
      </p:pic>
      <p:pic>
        <p:nvPicPr>
          <p:cNvPr id="9" name="Bild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3999" y="3094722"/>
            <a:ext cx="2600603" cy="3065445"/>
          </a:xfrm>
          <a:prstGeom prst="rect">
            <a:avLst/>
          </a:prstGeom>
        </p:spPr>
      </p:pic>
      <p:sp>
        <p:nvSpPr>
          <p:cNvPr id="3" name="Plassholder for bunntekst 2"/>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3222399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Å forstå egen aldring</a:t>
            </a:r>
            <a:endParaRPr lang="nb-NO" dirty="0"/>
          </a:p>
        </p:txBody>
      </p:sp>
      <p:sp>
        <p:nvSpPr>
          <p:cNvPr id="3" name="Plassholder for innhold 2"/>
          <p:cNvSpPr>
            <a:spLocks noGrp="1"/>
          </p:cNvSpPr>
          <p:nvPr>
            <p:ph idx="1"/>
          </p:nvPr>
        </p:nvSpPr>
        <p:spPr/>
        <p:txBody>
          <a:bodyPr/>
          <a:lstStyle/>
          <a:p>
            <a:r>
              <a:rPr lang="nb-NO" dirty="0" smtClean="0"/>
              <a:t>For mennesker som har en utviklingshemming har deres </a:t>
            </a:r>
            <a:r>
              <a:rPr lang="nb-NO" dirty="0" smtClean="0"/>
              <a:t>livsløp </a:t>
            </a:r>
            <a:r>
              <a:rPr lang="nb-NO" dirty="0" smtClean="0"/>
              <a:t>alltid </a:t>
            </a:r>
            <a:r>
              <a:rPr lang="nb-NO" dirty="0" smtClean="0"/>
              <a:t>vært annerledes</a:t>
            </a:r>
          </a:p>
          <a:p>
            <a:r>
              <a:rPr lang="nb-NO" dirty="0" smtClean="0"/>
              <a:t>De fleste har i ulik grad </a:t>
            </a:r>
            <a:r>
              <a:rPr lang="nb-NO" dirty="0" smtClean="0"/>
              <a:t>vært </a:t>
            </a:r>
            <a:r>
              <a:rPr lang="nb-NO" dirty="0" smtClean="0"/>
              <a:t>avhengig av bistand og overgangen er derfor ikke så stor som den kan være for andre eldre.</a:t>
            </a:r>
          </a:p>
          <a:p>
            <a:r>
              <a:rPr lang="nb-NO" dirty="0" smtClean="0"/>
              <a:t>Mange kan i mindre grad reflektere over egen situasjon og framtid og lever mer «her og nå»</a:t>
            </a:r>
          </a:p>
          <a:p>
            <a:endParaRPr lang="nb-NO" dirty="0"/>
          </a:p>
          <a:p>
            <a:endParaRPr lang="nb-NO" dirty="0" smtClean="0"/>
          </a:p>
          <a:p>
            <a:endParaRPr lang="nb-NO" dirty="0"/>
          </a:p>
          <a:p>
            <a:endParaRPr lang="nb-NO" dirty="0" smtClean="0"/>
          </a:p>
          <a:p>
            <a:endParaRPr lang="nb-NO" dirty="0"/>
          </a:p>
          <a:p>
            <a:pPr marL="0" indent="0">
              <a:buNone/>
            </a:pPr>
            <a:endParaRPr lang="nb-NO" dirty="0"/>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1981406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ULIKE BOTILBUD</a:t>
            </a:r>
            <a:endParaRPr lang="nb-NO" dirty="0"/>
          </a:p>
        </p:txBody>
      </p:sp>
      <p:sp>
        <p:nvSpPr>
          <p:cNvPr id="3" name="Plassholder for innhold 2"/>
          <p:cNvSpPr>
            <a:spLocks noGrp="1"/>
          </p:cNvSpPr>
          <p:nvPr>
            <p:ph idx="1"/>
          </p:nvPr>
        </p:nvSpPr>
        <p:spPr/>
        <p:txBody>
          <a:bodyPr/>
          <a:lstStyle/>
          <a:p>
            <a:r>
              <a:rPr lang="nb-NO" dirty="0" smtClean="0"/>
              <a:t>I egen bolig</a:t>
            </a:r>
          </a:p>
          <a:p>
            <a:r>
              <a:rPr lang="nb-NO" dirty="0" smtClean="0"/>
              <a:t>I bofellesskap</a:t>
            </a:r>
          </a:p>
          <a:p>
            <a:r>
              <a:rPr lang="nb-NO" dirty="0" smtClean="0"/>
              <a:t>På institusjon som sykehjem</a:t>
            </a:r>
          </a:p>
          <a:p>
            <a:endParaRPr lang="nb-NO" dirty="0"/>
          </a:p>
          <a:p>
            <a:pPr marL="0" indent="0">
              <a:buNone/>
            </a:pPr>
            <a:r>
              <a:rPr lang="nb-NO" dirty="0" smtClean="0"/>
              <a:t>Hva som blir den riktige løsningen vil i stor grad være avhengig av hvorvidt man setter bistandsmottaker i sentrum og gir det tilbudet som passer best for den enkelte</a:t>
            </a:r>
            <a:endParaRPr lang="nb-NO" dirty="0"/>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498683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SAMARBEID SOM GIR TRYGGHET OG FORUTSIGBARHET</a:t>
            </a:r>
            <a:endParaRPr lang="nb-NO" dirty="0"/>
          </a:p>
        </p:txBody>
      </p:sp>
      <p:sp>
        <p:nvSpPr>
          <p:cNvPr id="3" name="Plassholder for innhold 2"/>
          <p:cNvSpPr>
            <a:spLocks noGrp="1"/>
          </p:cNvSpPr>
          <p:nvPr>
            <p:ph idx="1"/>
          </p:nvPr>
        </p:nvSpPr>
        <p:spPr/>
        <p:txBody>
          <a:bodyPr/>
          <a:lstStyle/>
          <a:p>
            <a:r>
              <a:rPr lang="nb-NO" dirty="0" smtClean="0"/>
              <a:t>Sykehuspersonale og palliative team vet mye om sykdom og behandling, men ofte lite om mennesket som skal behandles</a:t>
            </a:r>
          </a:p>
          <a:p>
            <a:r>
              <a:rPr lang="nb-NO" dirty="0"/>
              <a:t>Erfaringer viser at boligpersonalet eller pårørende er de som har den beste kunnskapen utviklingshemmingen og om personens om </a:t>
            </a:r>
            <a:r>
              <a:rPr lang="nb-NO" dirty="0" smtClean="0"/>
              <a:t>livserfaring</a:t>
            </a:r>
          </a:p>
          <a:p>
            <a:r>
              <a:rPr lang="nb-NO" dirty="0" smtClean="0"/>
              <a:t>Samarbeid og tid til overføring av kunnskap er viktig og nødvendig</a:t>
            </a:r>
            <a:endParaRPr lang="nb-NO" dirty="0"/>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642835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SOSIALE RELASJONER</a:t>
            </a:r>
            <a:endParaRPr lang="nb-NO" dirty="0"/>
          </a:p>
        </p:txBody>
      </p:sp>
      <p:sp>
        <p:nvSpPr>
          <p:cNvPr id="3" name="Plassholder for innhold 2"/>
          <p:cNvSpPr>
            <a:spLocks noGrp="1"/>
          </p:cNvSpPr>
          <p:nvPr>
            <p:ph idx="1"/>
          </p:nvPr>
        </p:nvSpPr>
        <p:spPr/>
        <p:txBody>
          <a:bodyPr/>
          <a:lstStyle/>
          <a:p>
            <a:r>
              <a:rPr lang="nb-NO" dirty="0" smtClean="0"/>
              <a:t>For å opprettholde sosiale relasjoner utenfor bolig er det nødvendig å få komme seg ut hvor det sosiale liv leves.</a:t>
            </a:r>
          </a:p>
          <a:p>
            <a:r>
              <a:rPr lang="nb-NO" dirty="0" smtClean="0"/>
              <a:t>Mange har sitt sterkeste sosiale nettverk gjennom jobb/aktivitetstilbud</a:t>
            </a:r>
          </a:p>
          <a:p>
            <a:r>
              <a:rPr lang="nb-NO" dirty="0" smtClean="0"/>
              <a:t>Det er nødvendig med støttekontakt, aktivitetskontakt, transport og andre praktiske hjelpemiddel. Framfor alt trengs menneskelige ressurser som trygghet og bistandsytere som kjenner den enkelte</a:t>
            </a:r>
          </a:p>
          <a:p>
            <a:endParaRPr lang="nb-NO" dirty="0"/>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415596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FORELDRE OG FAMILIE</a:t>
            </a:r>
            <a:endParaRPr lang="nb-NO" dirty="0"/>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3405" y="2766185"/>
            <a:ext cx="4425190" cy="3317875"/>
          </a:xfrm>
          <a:prstGeom prst="rect">
            <a:avLst/>
          </a:prstGeom>
        </p:spPr>
      </p:pic>
      <p:sp>
        <p:nvSpPr>
          <p:cNvPr id="3" name="Plassholder for bunntekst 2"/>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714186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Foreldres livslange ansvar</a:t>
            </a:r>
            <a:endParaRPr lang="nb-NO" dirty="0"/>
          </a:p>
        </p:txBody>
      </p:sp>
      <p:sp>
        <p:nvSpPr>
          <p:cNvPr id="3" name="Plassholder for innhold 2"/>
          <p:cNvSpPr>
            <a:spLocks noGrp="1"/>
          </p:cNvSpPr>
          <p:nvPr>
            <p:ph idx="1"/>
          </p:nvPr>
        </p:nvSpPr>
        <p:spPr/>
        <p:txBody>
          <a:bodyPr/>
          <a:lstStyle/>
          <a:p>
            <a:r>
              <a:rPr lang="nb-NO" i="1" dirty="0"/>
              <a:t>"Så den dagen ikke jeg eksisterer lenger… Altså da hun var nokså dårlig en stund , så tenkte jeg at kanskje hun faktisk dør før meg, men det tror jeg ikke lenger. Da vet jeg ikke hva som skjer altså, når man selv ikke passer på. Det er et veldig problem det der for oss som er gamle damer»</a:t>
            </a:r>
            <a:r>
              <a:rPr lang="nb-NO" dirty="0"/>
              <a:t> </a:t>
            </a:r>
            <a:endParaRPr lang="nb-NO" dirty="0" smtClean="0"/>
          </a:p>
          <a:p>
            <a:pPr marL="0" indent="0">
              <a:buNone/>
            </a:pPr>
            <a:r>
              <a:rPr lang="nb-NO" dirty="0" smtClean="0"/>
              <a:t>  «Livsløp </a:t>
            </a:r>
            <a:r>
              <a:rPr lang="nb-NO" dirty="0"/>
              <a:t>og hverdagsliv med </a:t>
            </a:r>
            <a:r>
              <a:rPr lang="nb-NO" dirty="0" smtClean="0"/>
              <a:t>utviklingshemming»</a:t>
            </a:r>
            <a:r>
              <a:rPr lang="nb-NO" dirty="0"/>
              <a:t> s.258</a:t>
            </a:r>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3933970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DEN PARALELLE ALDERDOMMEN</a:t>
            </a:r>
            <a:endParaRPr lang="nb-NO" dirty="0"/>
          </a:p>
        </p:txBody>
      </p:sp>
      <p:sp>
        <p:nvSpPr>
          <p:cNvPr id="3" name="Plassholder for innhold 2"/>
          <p:cNvSpPr>
            <a:spLocks noGrp="1"/>
          </p:cNvSpPr>
          <p:nvPr>
            <p:ph idx="1"/>
          </p:nvPr>
        </p:nvSpPr>
        <p:spPr/>
        <p:txBody>
          <a:bodyPr/>
          <a:lstStyle/>
          <a:p>
            <a:r>
              <a:rPr lang="nb-NO" dirty="0"/>
              <a:t>F</a:t>
            </a:r>
            <a:r>
              <a:rPr lang="nb-NO" dirty="0" smtClean="0"/>
              <a:t>oreldre </a:t>
            </a:r>
            <a:r>
              <a:rPr lang="nb-NO" dirty="0"/>
              <a:t>og barn har </a:t>
            </a:r>
            <a:r>
              <a:rPr lang="nb-NO" dirty="0" smtClean="0"/>
              <a:t>ofte et </a:t>
            </a:r>
            <a:r>
              <a:rPr lang="nb-NO" dirty="0"/>
              <a:t>parallelt aldringsforløp. Det kan igjen føre til ekstra bekymringer og stress. Her er det snakk om voksne barn som når de blir eldre kan trenge økt omsorg fra sine gamle foreldre. Motsatt av det vi regner som normalt, at voksne barn i økende grad tar seg av aldrende foreldre. </a:t>
            </a:r>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1681219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RETTEN TIL ET ÅNDELIG LIV</a:t>
            </a:r>
            <a:endParaRPr lang="nb-NO" dirty="0"/>
          </a:p>
        </p:txBody>
      </p:sp>
      <p:sp>
        <p:nvSpPr>
          <p:cNvPr id="3" name="Plassholder for innhold 2"/>
          <p:cNvSpPr>
            <a:spLocks noGrp="1"/>
          </p:cNvSpPr>
          <p:nvPr>
            <p:ph idx="1"/>
          </p:nvPr>
        </p:nvSpPr>
        <p:spPr/>
        <p:txBody>
          <a:bodyPr/>
          <a:lstStyle/>
          <a:p>
            <a:r>
              <a:rPr lang="nb-NO" dirty="0" smtClean="0"/>
              <a:t>Det slås fast i Rundskriv 1-6/2009 om «Rett til tros- og livssynsutøvelse» at alle som er avhengig av praktisk og personlig bistand fra den kommunale helse- og omsorgstjenesten skal sikres rett til tros- og livssynsutøvelse</a:t>
            </a:r>
          </a:p>
          <a:p>
            <a:r>
              <a:rPr lang="nb-NO" dirty="0" smtClean="0"/>
              <a:t>Samhandlingsreformen understreker også dette. Heftet: Samhandling mellom helse- og omsorgstjenesten i kommunene og tros- og livssynssamfunn</a:t>
            </a:r>
            <a:endParaRPr lang="nb-NO" dirty="0"/>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3813298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4965" y="1265721"/>
            <a:ext cx="5514009" cy="4135507"/>
          </a:xfrm>
          <a:prstGeom prst="rect">
            <a:avLst/>
          </a:prstGeom>
        </p:spPr>
      </p:pic>
      <p:sp>
        <p:nvSpPr>
          <p:cNvPr id="3" name="TekstSylinder 2"/>
          <p:cNvSpPr txBox="1"/>
          <p:nvPr/>
        </p:nvSpPr>
        <p:spPr>
          <a:xfrm>
            <a:off x="6322077" y="1774300"/>
            <a:ext cx="3663655" cy="4031873"/>
          </a:xfrm>
          <a:prstGeom prst="rect">
            <a:avLst/>
          </a:prstGeom>
          <a:noFill/>
        </p:spPr>
        <p:txBody>
          <a:bodyPr wrap="square" rtlCol="0">
            <a:spAutoFit/>
          </a:bodyPr>
          <a:lstStyle/>
          <a:p>
            <a:r>
              <a:rPr lang="nb-NO" sz="2000" dirty="0">
                <a:solidFill>
                  <a:schemeClr val="tx1">
                    <a:lumMod val="85000"/>
                    <a:lumOff val="15000"/>
                  </a:schemeClr>
                </a:solidFill>
              </a:rPr>
              <a:t>5.2. TRO OG </a:t>
            </a:r>
            <a:r>
              <a:rPr lang="nb-NO" sz="2000" dirty="0" smtClean="0">
                <a:solidFill>
                  <a:schemeClr val="tx1">
                    <a:lumMod val="85000"/>
                    <a:lumOff val="15000"/>
                  </a:schemeClr>
                </a:solidFill>
              </a:rPr>
              <a:t>LIV</a:t>
            </a:r>
          </a:p>
          <a:p>
            <a:endParaRPr lang="nb-NO" sz="2000" dirty="0">
              <a:solidFill>
                <a:schemeClr val="tx1">
                  <a:lumMod val="85000"/>
                  <a:lumOff val="15000"/>
                </a:schemeClr>
              </a:solidFill>
            </a:endParaRPr>
          </a:p>
          <a:p>
            <a:r>
              <a:rPr lang="nb-NO" i="1" dirty="0">
                <a:solidFill>
                  <a:schemeClr val="tx1">
                    <a:lumMod val="85000"/>
                    <a:lumOff val="15000"/>
                  </a:schemeClr>
                </a:solidFill>
              </a:rPr>
              <a:t>Helse- og omsorgstjenestene må sørge for at den enkeltes tro- og livssynsutøvelse og behov for samtaler om eksistensielle spørsmål blir ivaretatt. Helse- og omsorgstjenesten bør derfor innføre faste prosedyrer og samarbeide med tro- og livssynssamfunn slik at de kan møte brukernes og de pårørendes behov</a:t>
            </a:r>
            <a:r>
              <a:rPr lang="nb-NO" i="1" dirty="0" smtClean="0">
                <a:solidFill>
                  <a:schemeClr val="tx1">
                    <a:lumMod val="85000"/>
                    <a:lumOff val="15000"/>
                  </a:schemeClr>
                </a:solidFill>
              </a:rPr>
              <a:t>.</a:t>
            </a:r>
          </a:p>
          <a:p>
            <a:endParaRPr lang="nb-NO" i="1" dirty="0">
              <a:solidFill>
                <a:schemeClr val="tx1">
                  <a:lumMod val="85000"/>
                  <a:lumOff val="15000"/>
                </a:schemeClr>
              </a:solidFill>
            </a:endParaRPr>
          </a:p>
          <a:p>
            <a:r>
              <a:rPr lang="nb-NO" sz="1600" dirty="0" smtClean="0">
                <a:solidFill>
                  <a:schemeClr val="tx1">
                    <a:lumMod val="85000"/>
                    <a:lumOff val="15000"/>
                  </a:schemeClr>
                </a:solidFill>
              </a:rPr>
              <a:t>Meld.St.15 </a:t>
            </a:r>
            <a:r>
              <a:rPr lang="nb-NO" sz="1600" b="1" dirty="0" smtClean="0">
                <a:solidFill>
                  <a:schemeClr val="tx1">
                    <a:lumMod val="85000"/>
                    <a:lumOff val="15000"/>
                  </a:schemeClr>
                </a:solidFill>
              </a:rPr>
              <a:t>Leve hele livet</a:t>
            </a:r>
            <a:r>
              <a:rPr lang="nb-NO" sz="1600" dirty="0" smtClean="0">
                <a:solidFill>
                  <a:schemeClr val="tx1">
                    <a:lumMod val="85000"/>
                    <a:lumOff val="15000"/>
                  </a:schemeClr>
                </a:solidFill>
              </a:rPr>
              <a:t>. En kvalitetsreform for eldre</a:t>
            </a:r>
          </a:p>
          <a:p>
            <a:endParaRPr lang="nb-NO" i="1" dirty="0">
              <a:solidFill>
                <a:schemeClr val="tx1">
                  <a:lumMod val="85000"/>
                  <a:lumOff val="15000"/>
                </a:schemeClr>
              </a:solidFill>
            </a:endParaRPr>
          </a:p>
          <a:p>
            <a:endParaRPr lang="nb-NO" i="1" dirty="0">
              <a:solidFill>
                <a:schemeClr val="tx1">
                  <a:lumMod val="85000"/>
                  <a:lumOff val="15000"/>
                </a:schemeClr>
              </a:solidFill>
            </a:endParaRPr>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731788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MIN HISTORIE OG TROSHISTORIE</a:t>
            </a:r>
            <a:endParaRPr lang="nb-NO" dirty="0"/>
          </a:p>
        </p:txBody>
      </p:sp>
      <p:sp>
        <p:nvSpPr>
          <p:cNvPr id="3" name="Plassholder for innhold 2"/>
          <p:cNvSpPr>
            <a:spLocks noGrp="1"/>
          </p:cNvSpPr>
          <p:nvPr>
            <p:ph idx="1"/>
          </p:nvPr>
        </p:nvSpPr>
        <p:spPr/>
        <p:txBody>
          <a:bodyPr/>
          <a:lstStyle/>
          <a:p>
            <a:r>
              <a:rPr lang="nb-NO" dirty="0" smtClean="0"/>
              <a:t>Det er viktig å </a:t>
            </a:r>
            <a:r>
              <a:rPr lang="nb-NO" dirty="0" smtClean="0"/>
              <a:t>bli bekreftet som den man er gjennom sin historie: Hvem er jeg, hva er viktig for meg, hva skaper stabilitet i mitt liv? </a:t>
            </a:r>
          </a:p>
          <a:p>
            <a:r>
              <a:rPr lang="nb-NO" dirty="0" smtClean="0"/>
              <a:t>Skriftlige nedtegnelser, individuelle planer og kartlegging er med på å gi bistandsytere tilgang på viktig informasjon.</a:t>
            </a:r>
          </a:p>
          <a:p>
            <a:r>
              <a:rPr lang="nb-NO" dirty="0" smtClean="0"/>
              <a:t>Pårørende er viktige informanter</a:t>
            </a:r>
            <a:endParaRPr lang="nb-NO" dirty="0"/>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1022034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LIKEVERDIGE OG ULIKE</a:t>
            </a:r>
            <a:endParaRPr lang="nb-NO" dirty="0"/>
          </a:p>
        </p:txBody>
      </p:sp>
      <p:sp>
        <p:nvSpPr>
          <p:cNvPr id="3" name="Plassholder for innhold 2"/>
          <p:cNvSpPr>
            <a:spLocks noGrp="1"/>
          </p:cNvSpPr>
          <p:nvPr>
            <p:ph idx="1"/>
          </p:nvPr>
        </p:nvSpPr>
        <p:spPr/>
        <p:txBody>
          <a:bodyPr/>
          <a:lstStyle/>
          <a:p>
            <a:r>
              <a:rPr lang="nb-NO" dirty="0" smtClean="0"/>
              <a:t>Mennesker med utviklingshemming har samme rett som alle andre til god standard og tilgjengelighet til tilpassede helsetjenester i alderdom og ved livets slutt. </a:t>
            </a:r>
          </a:p>
          <a:p>
            <a:r>
              <a:rPr lang="nb-NO" dirty="0" smtClean="0"/>
              <a:t>Det er forskjeller mellom aldring hos normalbefolkningen generelt og hos mennesker som har en utviklingshemming.</a:t>
            </a:r>
          </a:p>
          <a:p>
            <a:r>
              <a:rPr lang="nb-NO" dirty="0" smtClean="0"/>
              <a:t>I utforming av helsetjenester og omsorg må det tilrettelegges for den enkelte</a:t>
            </a:r>
          </a:p>
          <a:p>
            <a:endParaRPr lang="nb-NO" dirty="0" smtClean="0"/>
          </a:p>
          <a:p>
            <a:endParaRPr lang="nb-NO" dirty="0"/>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291991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Trosutøvelse i hjemmet</a:t>
            </a:r>
            <a:endParaRPr lang="nb-NO" dirty="0"/>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902448" y="3083458"/>
            <a:ext cx="3044504" cy="2258597"/>
          </a:xfrm>
          <a:prstGeom prst="rect">
            <a:avLst/>
          </a:prstGeom>
        </p:spPr>
      </p:pic>
      <p:sp>
        <p:nvSpPr>
          <p:cNvPr id="5" name="TekstSylinder 4"/>
          <p:cNvSpPr txBox="1"/>
          <p:nvPr/>
        </p:nvSpPr>
        <p:spPr>
          <a:xfrm>
            <a:off x="5068957" y="3091069"/>
            <a:ext cx="5158408" cy="2308324"/>
          </a:xfrm>
          <a:prstGeom prst="rect">
            <a:avLst/>
          </a:prstGeom>
          <a:noFill/>
        </p:spPr>
        <p:txBody>
          <a:bodyPr wrap="square" rtlCol="0">
            <a:spAutoFit/>
          </a:bodyPr>
          <a:lstStyle/>
          <a:p>
            <a:r>
              <a:rPr lang="nb-NO" sz="2400" dirty="0"/>
              <a:t>De fleste eldre med demens har en svært begrenset fysisk radius. Da er hjemmet viktig. Kan vi også la troen og årstidene prege </a:t>
            </a:r>
            <a:r>
              <a:rPr lang="nb-NO" sz="2400" dirty="0" smtClean="0"/>
              <a:t>hjemmet? Kan tro og livssyn formidles gjennom sansene heller enn ord og intellekt?</a:t>
            </a:r>
            <a:endParaRPr lang="nb-NO" sz="2400" dirty="0"/>
          </a:p>
        </p:txBody>
      </p:sp>
      <p:sp>
        <p:nvSpPr>
          <p:cNvPr id="3" name="Plassholder for bunntekst 2"/>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3230995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PALLIATIV OMSORG</a:t>
            </a:r>
            <a:endParaRPr lang="nb-NO" dirty="0"/>
          </a:p>
        </p:txBody>
      </p:sp>
      <p:sp>
        <p:nvSpPr>
          <p:cNvPr id="3" name="Plassholder for innhold 2"/>
          <p:cNvSpPr>
            <a:spLocks noGrp="1"/>
          </p:cNvSpPr>
          <p:nvPr>
            <p:ph idx="1"/>
          </p:nvPr>
        </p:nvSpPr>
        <p:spPr>
          <a:xfrm>
            <a:off x="1033670" y="2556932"/>
            <a:ext cx="9862927" cy="3573564"/>
          </a:xfrm>
        </p:spPr>
        <p:txBody>
          <a:bodyPr/>
          <a:lstStyle/>
          <a:p>
            <a:r>
              <a:rPr lang="nb-NO" sz="3200" dirty="0"/>
              <a:t>Er det uprofesjonelt å si at det er viktig å ha noen som er glad i en ved sengen sin når en går inn i livets siste fase? </a:t>
            </a:r>
          </a:p>
          <a:p>
            <a:pPr marL="0" indent="0">
              <a:buNone/>
            </a:pPr>
            <a:r>
              <a:rPr lang="nb-NO" dirty="0" smtClean="0"/>
              <a:t>       </a:t>
            </a:r>
            <a:r>
              <a:rPr lang="nb-NO" sz="1600" dirty="0" smtClean="0"/>
              <a:t>Britt-Evy </a:t>
            </a:r>
            <a:r>
              <a:rPr lang="nb-NO" sz="1600" dirty="0" err="1" smtClean="0"/>
              <a:t>Westergård</a:t>
            </a:r>
            <a:r>
              <a:rPr lang="nb-NO" sz="1600" dirty="0" smtClean="0"/>
              <a:t> </a:t>
            </a:r>
            <a:r>
              <a:rPr lang="nb-NO" sz="1600" dirty="0"/>
              <a:t>førsteamanuensis ved vernepleierutdanningen i </a:t>
            </a:r>
            <a:r>
              <a:rPr lang="nb-NO" sz="1600" dirty="0" smtClean="0"/>
              <a:t>Oslo</a:t>
            </a:r>
            <a:endParaRPr lang="nb-NO" sz="1600" dirty="0"/>
          </a:p>
        </p:txBody>
      </p:sp>
      <p:sp>
        <p:nvSpPr>
          <p:cNvPr id="4" name="AutoShape 2" descr="Bilderesultat for en gammel hånd"/>
          <p:cNvSpPr>
            <a:spLocks noChangeAspect="1" noChangeArrowheads="1"/>
          </p:cNvSpPr>
          <p:nvPr/>
        </p:nvSpPr>
        <p:spPr bwMode="auto">
          <a:xfrm>
            <a:off x="63500" y="-136525"/>
            <a:ext cx="2647950"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5" name="Bilde 4"/>
          <p:cNvPicPr>
            <a:picLocks noChangeAspect="1"/>
          </p:cNvPicPr>
          <p:nvPr/>
        </p:nvPicPr>
        <p:blipFill>
          <a:blip r:embed="rId2"/>
          <a:stretch>
            <a:fillRect/>
          </a:stretch>
        </p:blipFill>
        <p:spPr>
          <a:xfrm>
            <a:off x="4075043" y="4165945"/>
            <a:ext cx="3022945" cy="1964551"/>
          </a:xfrm>
          <a:prstGeom prst="rect">
            <a:avLst/>
          </a:prstGeom>
        </p:spPr>
      </p:pic>
      <p:sp>
        <p:nvSpPr>
          <p:cNvPr id="6" name="Plassholder for bunntekst 5"/>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373923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918252" y="1252329"/>
            <a:ext cx="8716618" cy="4541821"/>
          </a:xfrm>
          <a:prstGeom prst="rect">
            <a:avLst/>
          </a:prstGeom>
        </p:spPr>
        <p:txBody>
          <a:bodyPr wrap="square">
            <a:spAutoFit/>
          </a:bodyPr>
          <a:lstStyle/>
          <a:p>
            <a:pPr>
              <a:lnSpc>
                <a:spcPct val="107000"/>
              </a:lnSpc>
              <a:spcAft>
                <a:spcPts val="800"/>
              </a:spcAft>
            </a:pPr>
            <a:r>
              <a:rPr lang="nb-NO" sz="2400" dirty="0">
                <a:latin typeface="Times New Roman" panose="02020603050405020304" pitchFamily="18" charset="0"/>
                <a:ea typeface="Calibri" panose="020F0502020204030204" pitchFamily="34" charset="0"/>
                <a:cs typeface="Times New Roman" panose="02020603050405020304" pitchFamily="18" charset="0"/>
              </a:rPr>
              <a:t>Voksne og eldre med utviklingshemming har oftest en livshistorie med mange brutte relasjoner. Både til egen familie, men ikke minst til personalet de har knyttet seg til og som har sluttet i jobben sin. De fleste </a:t>
            </a:r>
            <a:r>
              <a:rPr lang="nb-NO" sz="2400" dirty="0" smtClean="0">
                <a:latin typeface="Times New Roman" panose="02020603050405020304" pitchFamily="18" charset="0"/>
                <a:ea typeface="Calibri" panose="020F0502020204030204" pitchFamily="34" charset="0"/>
                <a:cs typeface="Times New Roman" panose="02020603050405020304" pitchFamily="18" charset="0"/>
              </a:rPr>
              <a:t>som</a:t>
            </a:r>
            <a:r>
              <a:rPr lang="nb-NO"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nb-NO" sz="2400" dirty="0">
                <a:latin typeface="Times New Roman" panose="02020603050405020304" pitchFamily="18" charset="0"/>
                <a:ea typeface="Calibri" panose="020F0502020204030204" pitchFamily="34" charset="0"/>
                <a:cs typeface="Times New Roman" panose="02020603050405020304" pitchFamily="18" charset="0"/>
              </a:rPr>
              <a:t>utviklingshemming er avhengig </a:t>
            </a:r>
            <a:r>
              <a:rPr lang="nb-NO" sz="2400" dirty="0" smtClean="0">
                <a:latin typeface="Times New Roman" panose="02020603050405020304" pitchFamily="18" charset="0"/>
                <a:ea typeface="Calibri" panose="020F0502020204030204" pitchFamily="34" charset="0"/>
                <a:cs typeface="Times New Roman" panose="02020603050405020304" pitchFamily="18" charset="0"/>
              </a:rPr>
              <a:t>av hjelp </a:t>
            </a:r>
            <a:r>
              <a:rPr lang="nb-NO" sz="2400" dirty="0">
                <a:latin typeface="Times New Roman" panose="02020603050405020304" pitchFamily="18" charset="0"/>
                <a:ea typeface="Calibri" panose="020F0502020204030204" pitchFamily="34" charset="0"/>
                <a:cs typeface="Times New Roman" panose="02020603050405020304" pitchFamily="18" charset="0"/>
              </a:rPr>
              <a:t>i hverdagen og forholdet til </a:t>
            </a:r>
            <a:r>
              <a:rPr lang="nb-NO" sz="2400" dirty="0" smtClean="0">
                <a:latin typeface="Times New Roman" panose="02020603050405020304" pitchFamily="18" charset="0"/>
                <a:ea typeface="Calibri" panose="020F0502020204030204" pitchFamily="34" charset="0"/>
                <a:cs typeface="Times New Roman" panose="02020603050405020304" pitchFamily="18" charset="0"/>
              </a:rPr>
              <a:t>bistandsyterne </a:t>
            </a:r>
            <a:r>
              <a:rPr lang="nb-NO" sz="2400" dirty="0">
                <a:latin typeface="Times New Roman" panose="02020603050405020304" pitchFamily="18" charset="0"/>
                <a:ea typeface="Calibri" panose="020F0502020204030204" pitchFamily="34" charset="0"/>
                <a:cs typeface="Times New Roman" panose="02020603050405020304" pitchFamily="18" charset="0"/>
              </a:rPr>
              <a:t>kan utvikle seg til noe mer enn det å like hverandre</a:t>
            </a:r>
            <a:r>
              <a:rPr lang="nb-NO"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nb-NO" sz="2400" dirty="0" smtClean="0">
                <a:latin typeface="Times New Roman" panose="02020603050405020304" pitchFamily="18" charset="0"/>
                <a:ea typeface="Calibri" panose="020F0502020204030204" pitchFamily="34" charset="0"/>
                <a:cs typeface="Times New Roman" panose="02020603050405020304" pitchFamily="18" charset="0"/>
              </a:rPr>
              <a:t> Noen ganger </a:t>
            </a:r>
            <a:r>
              <a:rPr lang="nb-NO" sz="2400" dirty="0">
                <a:latin typeface="Times New Roman" panose="02020603050405020304" pitchFamily="18" charset="0"/>
                <a:ea typeface="Calibri" panose="020F0502020204030204" pitchFamily="34" charset="0"/>
                <a:cs typeface="Times New Roman" panose="02020603050405020304" pitchFamily="18" charset="0"/>
              </a:rPr>
              <a:t>blir </a:t>
            </a:r>
            <a:r>
              <a:rPr lang="nb-NO" sz="2400" dirty="0" smtClean="0">
                <a:latin typeface="Times New Roman" panose="02020603050405020304" pitchFamily="18" charset="0"/>
                <a:ea typeface="Calibri" panose="020F0502020204030204" pitchFamily="34" charset="0"/>
                <a:cs typeface="Times New Roman" panose="02020603050405020304" pitchFamily="18" charset="0"/>
              </a:rPr>
              <a:t>et livslangt </a:t>
            </a:r>
            <a:r>
              <a:rPr lang="nb-NO" sz="2400" dirty="0">
                <a:latin typeface="Times New Roman" panose="02020603050405020304" pitchFamily="18" charset="0"/>
                <a:ea typeface="Calibri" panose="020F0502020204030204" pitchFamily="34" charset="0"/>
                <a:cs typeface="Times New Roman" panose="02020603050405020304" pitchFamily="18" charset="0"/>
              </a:rPr>
              <a:t>avhengighetsforhold forbundet med opplevelsen av trygghet og innhold i hverdagen. Relasjoner som utvikles mellom personalet og personen med utviklingshemming er en viktig del av oppfølgingen ved livets slutt. På lik linje som det vil være </a:t>
            </a:r>
            <a:r>
              <a:rPr lang="nb-NO" sz="2400" dirty="0" smtClean="0">
                <a:latin typeface="Times New Roman" panose="02020603050405020304" pitchFamily="18" charset="0"/>
                <a:ea typeface="Calibri" panose="020F0502020204030204" pitchFamily="34" charset="0"/>
                <a:cs typeface="Times New Roman" panose="02020603050405020304" pitchFamily="18" charset="0"/>
              </a:rPr>
              <a:t>det for </a:t>
            </a:r>
            <a:r>
              <a:rPr lang="nb-NO" sz="2400" dirty="0">
                <a:latin typeface="Times New Roman" panose="02020603050405020304" pitchFamily="18" charset="0"/>
                <a:ea typeface="Calibri" panose="020F0502020204030204" pitchFamily="34" charset="0"/>
                <a:cs typeface="Times New Roman" panose="02020603050405020304" pitchFamily="18" charset="0"/>
              </a:rPr>
              <a:t>pårørende.</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ssholder for bunntekst 2"/>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4136261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Å FÅ TA AVSKJED MED EN VENN</a:t>
            </a:r>
            <a:endParaRPr lang="nb-NO" dirty="0"/>
          </a:p>
        </p:txBody>
      </p:sp>
      <p:sp>
        <p:nvSpPr>
          <p:cNvPr id="3" name="Plassholder for innhold 2"/>
          <p:cNvSpPr>
            <a:spLocks noGrp="1"/>
          </p:cNvSpPr>
          <p:nvPr>
            <p:ph idx="1"/>
          </p:nvPr>
        </p:nvSpPr>
        <p:spPr/>
        <p:txBody>
          <a:bodyPr/>
          <a:lstStyle/>
          <a:p>
            <a:r>
              <a:rPr lang="nb-NO" dirty="0" smtClean="0"/>
              <a:t>Medboere gikk til og fra den døde vennen sin, de deltok på minnestund og begravelse. </a:t>
            </a:r>
          </a:p>
          <a:p>
            <a:r>
              <a:rPr lang="nb-NO" dirty="0" smtClean="0"/>
              <a:t>Hver og en fikk ta avskjed på sin måte og i sitt tempo</a:t>
            </a:r>
            <a:endParaRPr lang="nb-NO"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074" y="4216400"/>
            <a:ext cx="2804694" cy="1659468"/>
          </a:xfrm>
          <a:prstGeom prst="rect">
            <a:avLst/>
          </a:prstGeom>
        </p:spPr>
      </p:pic>
      <p:sp>
        <p:nvSpPr>
          <p:cNvPr id="5" name="Plassholder for bunntekst 4"/>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2512635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TROSSAMFUNNET</a:t>
            </a:r>
            <a:endParaRPr lang="nb-NO" dirty="0"/>
          </a:p>
        </p:txBody>
      </p:sp>
      <p:sp>
        <p:nvSpPr>
          <p:cNvPr id="3" name="Plassholder for innhold 2"/>
          <p:cNvSpPr>
            <a:spLocks noGrp="1"/>
          </p:cNvSpPr>
          <p:nvPr>
            <p:ph idx="1"/>
          </p:nvPr>
        </p:nvSpPr>
        <p:spPr/>
        <p:txBody>
          <a:bodyPr/>
          <a:lstStyle/>
          <a:p>
            <a:r>
              <a:rPr lang="nb-NO" dirty="0" smtClean="0"/>
              <a:t>Ta kontakt med bofellesskap, kommunale bistandsytere, familien, den eldre med utviklingshemmede. Informere om tilbud og </a:t>
            </a:r>
            <a:r>
              <a:rPr lang="nb-NO" b="1" dirty="0" smtClean="0"/>
              <a:t>etterspørre behov.</a:t>
            </a:r>
          </a:p>
          <a:p>
            <a:r>
              <a:rPr lang="nb-NO" dirty="0" smtClean="0"/>
              <a:t>Eks: Besøkstjeneste,  møteplass på formiddagen, Bli kjent i kirken kurs, organisere skyss og følge der det er mulig og praktisk.</a:t>
            </a:r>
          </a:p>
          <a:p>
            <a:r>
              <a:rPr lang="nb-NO" dirty="0" smtClean="0"/>
              <a:t>Være obs på at behovene til eldre personer med utviklingshemming kan være annerledes og mer sammensatt enn hos befolkning forøvrig</a:t>
            </a:r>
            <a:endParaRPr lang="nb-NO" dirty="0"/>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2627850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048000" y="742816"/>
            <a:ext cx="6096000" cy="4715778"/>
          </a:xfrm>
          <a:prstGeom prst="rect">
            <a:avLst/>
          </a:prstGeom>
        </p:spPr>
        <p:txBody>
          <a:bodyPr>
            <a:spAutoFit/>
          </a:bodyPr>
          <a:lstStyle/>
          <a:p>
            <a:pPr>
              <a:lnSpc>
                <a:spcPct val="107000"/>
              </a:lnSpc>
              <a:spcAft>
                <a:spcPts val="800"/>
              </a:spcAft>
            </a:pPr>
            <a:r>
              <a:rPr lang="nb-NO" dirty="0">
                <a:latin typeface="Times New Roman" panose="02020603050405020304" pitchFamily="18" charset="0"/>
                <a:ea typeface="Calibri" panose="020F0502020204030204" pitchFamily="34" charset="0"/>
                <a:cs typeface="Times New Roman" panose="02020603050405020304" pitchFamily="18" charset="0"/>
              </a:rPr>
              <a:t> </a:t>
            </a:r>
            <a:r>
              <a:rPr lang="nb-NO" dirty="0" smtClean="0">
                <a:latin typeface="Times New Roman" panose="02020603050405020304" pitchFamily="18" charset="0"/>
                <a:ea typeface="Calibri" panose="020F0502020204030204" pitchFamily="34" charset="0"/>
                <a:cs typeface="Times New Roman" panose="02020603050405020304" pitchFamily="18" charset="0"/>
              </a:rPr>
              <a:t> KILDER</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nb-NO" sz="1400" b="1" dirty="0" smtClean="0">
                <a:latin typeface="Times New Roman" panose="02020603050405020304" pitchFamily="18" charset="0"/>
                <a:ea typeface="Calibri" panose="020F0502020204030204" pitchFamily="34" charset="0"/>
                <a:cs typeface="Times New Roman" panose="02020603050405020304" pitchFamily="18" charset="0"/>
              </a:rPr>
              <a:t>«</a:t>
            </a:r>
            <a:r>
              <a:rPr lang="nb-NO" sz="1400" b="1" dirty="0">
                <a:latin typeface="Times New Roman" panose="02020603050405020304" pitchFamily="18" charset="0"/>
                <a:ea typeface="Calibri" panose="020F0502020204030204" pitchFamily="34" charset="0"/>
                <a:cs typeface="Times New Roman" panose="02020603050405020304" pitchFamily="18" charset="0"/>
              </a:rPr>
              <a:t>Best å dø hjemme» </a:t>
            </a:r>
            <a:r>
              <a:rPr lang="nb-NO" sz="1400" dirty="0">
                <a:latin typeface="Times New Roman" panose="02020603050405020304" pitchFamily="18" charset="0"/>
                <a:ea typeface="Calibri" panose="020F0502020204030204" pitchFamily="34" charset="0"/>
                <a:cs typeface="Times New Roman" panose="02020603050405020304" pitchFamily="18" charset="0"/>
              </a:rPr>
              <a:t>en fagartikkel av Anne Tove Bjelland og Sissel </a:t>
            </a:r>
            <a:r>
              <a:rPr lang="nb-NO" sz="1400" dirty="0" err="1">
                <a:latin typeface="Times New Roman" panose="02020603050405020304" pitchFamily="18" charset="0"/>
                <a:ea typeface="Calibri" panose="020F0502020204030204" pitchFamily="34" charset="0"/>
                <a:cs typeface="Times New Roman" panose="02020603050405020304" pitchFamily="18" charset="0"/>
              </a:rPr>
              <a:t>Lavold</a:t>
            </a:r>
            <a:r>
              <a:rPr lang="nb-NO" sz="1400" dirty="0">
                <a:latin typeface="Times New Roman" panose="02020603050405020304" pitchFamily="18" charset="0"/>
                <a:ea typeface="Calibri" panose="020F0502020204030204" pitchFamily="34" charset="0"/>
                <a:cs typeface="Times New Roman" panose="02020603050405020304" pitchFamily="18" charset="0"/>
              </a:rPr>
              <a:t> Martinsen . Fontene 8/12</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nb-NO" sz="1400" b="1" dirty="0" smtClean="0">
                <a:latin typeface="Times New Roman" panose="02020603050405020304" pitchFamily="18" charset="0"/>
                <a:ea typeface="Calibri" panose="020F0502020204030204" pitchFamily="34" charset="0"/>
                <a:cs typeface="Times New Roman" panose="02020603050405020304" pitchFamily="18" charset="0"/>
              </a:rPr>
              <a:t>«</a:t>
            </a:r>
            <a:r>
              <a:rPr lang="nb-NO" sz="1400" b="1" dirty="0">
                <a:latin typeface="Times New Roman" panose="02020603050405020304" pitchFamily="18" charset="0"/>
                <a:ea typeface="Calibri" panose="020F0502020204030204" pitchFamily="34" charset="0"/>
                <a:cs typeface="Times New Roman" panose="02020603050405020304" pitchFamily="18" charset="0"/>
              </a:rPr>
              <a:t>Livsløp og Hverdagsliv med utviklingshemming» </a:t>
            </a:r>
            <a:r>
              <a:rPr lang="nb-NO" sz="1400" dirty="0">
                <a:latin typeface="Times New Roman" panose="02020603050405020304" pitchFamily="18" charset="0"/>
                <a:ea typeface="Calibri" panose="020F0502020204030204" pitchFamily="34" charset="0"/>
                <a:cs typeface="Times New Roman" panose="02020603050405020304" pitchFamily="18" charset="0"/>
              </a:rPr>
              <a:t>Kirsten Thorsen, Vigdis Hegna Myrvang. Forlaget Aldring og helse 2008</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nb-NO" sz="1400" b="1" dirty="0">
                <a:latin typeface="Times New Roman" panose="02020603050405020304" pitchFamily="18" charset="0"/>
                <a:ea typeface="Calibri" panose="020F0502020204030204" pitchFamily="34" charset="0"/>
                <a:cs typeface="Times New Roman" panose="02020603050405020304" pitchFamily="18" charset="0"/>
              </a:rPr>
              <a:t>«Utviklingshemming og aldring» </a:t>
            </a:r>
            <a:r>
              <a:rPr lang="nb-NO" sz="1400" dirty="0">
                <a:latin typeface="Times New Roman" panose="02020603050405020304" pitchFamily="18" charset="0"/>
                <a:ea typeface="Calibri" panose="020F0502020204030204" pitchFamily="34" charset="0"/>
                <a:cs typeface="Times New Roman" panose="02020603050405020304" pitchFamily="18" charset="0"/>
              </a:rPr>
              <a:t>Masteroppgave. 2017 Gunvor Helle </a:t>
            </a:r>
            <a:r>
              <a:rPr lang="nb-NO" sz="1400" dirty="0" err="1">
                <a:latin typeface="Times New Roman" panose="02020603050405020304" pitchFamily="18" charset="0"/>
                <a:ea typeface="Calibri" panose="020F0502020204030204" pitchFamily="34" charset="0"/>
                <a:cs typeface="Times New Roman" panose="02020603050405020304" pitchFamily="18" charset="0"/>
              </a:rPr>
              <a:t>Eiane</a:t>
            </a:r>
            <a:r>
              <a:rPr lang="nb-NO" sz="1400" dirty="0">
                <a:latin typeface="Times New Roman" panose="02020603050405020304" pitchFamily="18" charset="0"/>
                <a:ea typeface="Calibri" panose="020F0502020204030204" pitchFamily="34" charset="0"/>
                <a:cs typeface="Times New Roman" panose="02020603050405020304" pitchFamily="18" charset="0"/>
              </a:rPr>
              <a:t> </a:t>
            </a:r>
            <a:endParaRPr lang="nb-NO" sz="1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r>
              <a:rPr lang="nb-NO" sz="1400" b="1" dirty="0"/>
              <a:t>«</a:t>
            </a:r>
            <a:r>
              <a:rPr lang="nb-NO" sz="1400" b="1" dirty="0">
                <a:latin typeface="Times New Roman" panose="02020603050405020304" pitchFamily="18" charset="0"/>
                <a:ea typeface="Calibri" panose="020F0502020204030204" pitchFamily="34" charset="0"/>
                <a:cs typeface="Times New Roman" panose="02020603050405020304" pitchFamily="18" charset="0"/>
              </a:rPr>
              <a:t>Delaktig (</a:t>
            </a:r>
            <a:r>
              <a:rPr lang="nb-NO" sz="1400" b="1" dirty="0" err="1">
                <a:latin typeface="Times New Roman" panose="02020603050405020304" pitchFamily="18" charset="0"/>
                <a:ea typeface="Calibri" panose="020F0502020204030204" pitchFamily="34" charset="0"/>
                <a:cs typeface="Times New Roman" panose="02020603050405020304" pitchFamily="18" charset="0"/>
              </a:rPr>
              <a:t>even</a:t>
            </a:r>
            <a:r>
              <a:rPr lang="nb-NO" sz="1400" b="1" dirty="0">
                <a:latin typeface="Times New Roman" panose="02020603050405020304" pitchFamily="18" charset="0"/>
                <a:ea typeface="Calibri" panose="020F0502020204030204" pitchFamily="34" charset="0"/>
                <a:cs typeface="Times New Roman" panose="02020603050405020304" pitchFamily="18" charset="0"/>
              </a:rPr>
              <a:t>)på eldre </a:t>
            </a:r>
            <a:r>
              <a:rPr lang="nb-NO" sz="1400" b="1" dirty="0" err="1">
                <a:latin typeface="Times New Roman" panose="02020603050405020304" pitchFamily="18" charset="0"/>
                <a:ea typeface="Calibri" panose="020F0502020204030204" pitchFamily="34" charset="0"/>
                <a:cs typeface="Times New Roman" panose="02020603050405020304" pitchFamily="18" charset="0"/>
              </a:rPr>
              <a:t>dar</a:t>
            </a:r>
            <a:r>
              <a:rPr lang="nb-NO" sz="1400" b="1" dirty="0">
                <a:latin typeface="Times New Roman" panose="02020603050405020304" pitchFamily="18" charset="0"/>
                <a:ea typeface="Calibri" panose="020F0502020204030204" pitchFamily="34" charset="0"/>
                <a:cs typeface="Times New Roman" panose="02020603050405020304" pitchFamily="18" charset="0"/>
              </a:rPr>
              <a:t>» </a:t>
            </a:r>
            <a:r>
              <a:rPr lang="nb-NO" sz="1400" dirty="0" err="1">
                <a:latin typeface="Times New Roman" panose="02020603050405020304" pitchFamily="18" charset="0"/>
                <a:ea typeface="Calibri" panose="020F0502020204030204" pitchFamily="34" charset="0"/>
                <a:cs typeface="Times New Roman" panose="02020603050405020304" pitchFamily="18" charset="0"/>
              </a:rPr>
              <a:t>Kåhlin</a:t>
            </a:r>
            <a:r>
              <a:rPr lang="nb-NO" sz="1400" dirty="0">
                <a:latin typeface="Times New Roman" panose="02020603050405020304" pitchFamily="18" charset="0"/>
                <a:ea typeface="Calibri" panose="020F0502020204030204" pitchFamily="34" charset="0"/>
                <a:cs typeface="Times New Roman" panose="02020603050405020304" pitchFamily="18" charset="0"/>
              </a:rPr>
              <a:t> m.fl. 2015</a:t>
            </a:r>
          </a:p>
          <a:p>
            <a:pPr>
              <a:lnSpc>
                <a:spcPct val="200000"/>
              </a:lnSpc>
              <a:spcAft>
                <a:spcPts val="800"/>
              </a:spcAft>
            </a:pP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dirty="0">
                <a:latin typeface="Times New Roman" panose="02020603050405020304" pitchFamily="18" charset="0"/>
                <a:ea typeface="Calibri" panose="020F0502020204030204" pitchFamily="34" charset="0"/>
                <a:cs typeface="Times New Roman" panose="02020603050405020304" pitchFamily="18" charset="0"/>
              </a:rPr>
              <a:t> </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dirty="0">
                <a:latin typeface="Times New Roman" panose="02020603050405020304" pitchFamily="18" charset="0"/>
                <a:ea typeface="Calibri" panose="020F0502020204030204" pitchFamily="34" charset="0"/>
                <a:cs typeface="Times New Roman" panose="02020603050405020304" pitchFamily="18" charset="0"/>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ssholder for bunntekst 1"/>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4195692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Aldringsprosessene </a:t>
            </a:r>
            <a:endParaRPr lang="nb-NO" dirty="0"/>
          </a:p>
        </p:txBody>
      </p:sp>
      <p:sp>
        <p:nvSpPr>
          <p:cNvPr id="3" name="Undertittel 2"/>
          <p:cNvSpPr>
            <a:spLocks noGrp="1"/>
          </p:cNvSpPr>
          <p:nvPr>
            <p:ph type="subTitle" idx="1"/>
          </p:nvPr>
        </p:nvSpPr>
        <p:spPr/>
        <p:txBody>
          <a:bodyPr/>
          <a:lstStyle/>
          <a:p>
            <a:pPr marL="342900" indent="-342900">
              <a:buFontTx/>
              <a:buChar char="-"/>
            </a:pPr>
            <a:r>
              <a:rPr lang="nb-NO" dirty="0" smtClean="0"/>
              <a:t>starter ofte tidlig hos mange som har en utviklingshemming</a:t>
            </a:r>
          </a:p>
          <a:p>
            <a:pPr marL="342900" indent="-342900">
              <a:buFontTx/>
              <a:buChar char="-"/>
            </a:pPr>
            <a:r>
              <a:rPr lang="nb-NO" dirty="0" smtClean="0"/>
              <a:t>Mange får også aldersrelaterte helseproblemer og har økt tilbøyelighet for å utvikle </a:t>
            </a:r>
            <a:r>
              <a:rPr lang="nb-NO" dirty="0" smtClean="0"/>
              <a:t>demens</a:t>
            </a:r>
            <a:endParaRPr lang="nb-NO" dirty="0"/>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3251897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ET KOMPLEKST OMRÅDE</a:t>
            </a:r>
            <a:endParaRPr lang="nb-NO" dirty="0"/>
          </a:p>
        </p:txBody>
      </p:sp>
      <p:sp>
        <p:nvSpPr>
          <p:cNvPr id="3" name="Plassholder for innhold 2"/>
          <p:cNvSpPr>
            <a:spLocks noGrp="1"/>
          </p:cNvSpPr>
          <p:nvPr>
            <p:ph idx="1"/>
          </p:nvPr>
        </p:nvSpPr>
        <p:spPr/>
        <p:txBody>
          <a:bodyPr/>
          <a:lstStyle/>
          <a:p>
            <a:r>
              <a:rPr lang="nb-NO" dirty="0" smtClean="0"/>
              <a:t>Sammensatt av den aldrende selv, ulike tjenesteytere og fagfelt, familie og medboere og ikke minst det overordnede systemet som legger føringer for omsorgen.</a:t>
            </a:r>
            <a:endParaRPr lang="nb-NO" dirty="0"/>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1042182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Stortingsmelding 15 (2017-2018)</a:t>
            </a:r>
            <a:br>
              <a:rPr lang="nb-NO" dirty="0" smtClean="0"/>
            </a:br>
            <a:r>
              <a:rPr lang="nb-NO" b="1" dirty="0" smtClean="0"/>
              <a:t>Leve hele livet </a:t>
            </a:r>
            <a:r>
              <a:rPr lang="nb-NO" dirty="0" smtClean="0"/>
              <a:t>–En kvalitetsreform for eldre</a:t>
            </a:r>
            <a:endParaRPr lang="nb-NO" dirty="0"/>
          </a:p>
        </p:txBody>
      </p:sp>
      <p:sp>
        <p:nvSpPr>
          <p:cNvPr id="3" name="Plassholder for innhold 2"/>
          <p:cNvSpPr>
            <a:spLocks noGrp="1"/>
          </p:cNvSpPr>
          <p:nvPr>
            <p:ph idx="1"/>
          </p:nvPr>
        </p:nvSpPr>
        <p:spPr/>
        <p:txBody>
          <a:bodyPr/>
          <a:lstStyle/>
          <a:p>
            <a:r>
              <a:rPr lang="nb-NO" b="1" dirty="0" smtClean="0"/>
              <a:t>Det legges her vekt på følgende punkter: </a:t>
            </a:r>
          </a:p>
          <a:p>
            <a:pPr>
              <a:buFontTx/>
              <a:buChar char="-"/>
            </a:pPr>
            <a:r>
              <a:rPr lang="nb-NO" dirty="0" smtClean="0"/>
              <a:t>Mat – Aktivitet og fellesskap – helsehjelp – </a:t>
            </a:r>
            <a:r>
              <a:rPr lang="nb-NO" dirty="0"/>
              <a:t>rett til tros- og livssynsutøvelse</a:t>
            </a:r>
          </a:p>
          <a:p>
            <a:pPr>
              <a:buFontTx/>
              <a:buChar char="-"/>
            </a:pPr>
            <a:r>
              <a:rPr lang="nb-NO" dirty="0" smtClean="0"/>
              <a:t>sammenheng i tjenestene</a:t>
            </a:r>
            <a:endParaRPr lang="nb-NO" dirty="0"/>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3301531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Muligheten til å velge </a:t>
            </a:r>
            <a:br>
              <a:rPr lang="nb-NO" b="1" dirty="0"/>
            </a:br>
            <a:r>
              <a:rPr lang="nb-NO" b="1" dirty="0" smtClean="0"/>
              <a:t>- </a:t>
            </a:r>
            <a:r>
              <a:rPr lang="nb-NO" sz="2700" b="1" dirty="0" smtClean="0"/>
              <a:t>også for mennesker som har en utviklingshemming?</a:t>
            </a:r>
            <a:endParaRPr lang="nb-NO" sz="2700" dirty="0"/>
          </a:p>
        </p:txBody>
      </p:sp>
      <p:sp>
        <p:nvSpPr>
          <p:cNvPr id="3" name="Plassholder for innhold 2"/>
          <p:cNvSpPr>
            <a:spLocks noGrp="1"/>
          </p:cNvSpPr>
          <p:nvPr>
            <p:ph idx="1"/>
          </p:nvPr>
        </p:nvSpPr>
        <p:spPr/>
        <p:txBody>
          <a:bodyPr/>
          <a:lstStyle/>
          <a:p>
            <a:r>
              <a:rPr lang="nb-NO" dirty="0" smtClean="0"/>
              <a:t>Leve </a:t>
            </a:r>
            <a:r>
              <a:rPr lang="nb-NO" dirty="0"/>
              <a:t>hele livet er en reform for større valgfrihet. Den skal gi den enkelte større mulighet til å velge tjenesteyter (hvem), medvirke til innholdet i tjenestetilbudet (hva), på hvilken måte den ytes (hvordan) og på hvilket sted og tidspunkt tjenesten gis (hvor og når)</a:t>
            </a:r>
          </a:p>
          <a:p>
            <a:endParaRPr lang="nb-NO" dirty="0"/>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2057425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Hvorfor trenger vi en egen satsning på disse områdene for eldre med utviklingshemming?</a:t>
            </a:r>
            <a:endParaRPr lang="nb-NO" dirty="0"/>
          </a:p>
        </p:txBody>
      </p:sp>
      <p:sp>
        <p:nvSpPr>
          <p:cNvPr id="3" name="Plassholder for innhold 2"/>
          <p:cNvSpPr>
            <a:spLocks noGrp="1"/>
          </p:cNvSpPr>
          <p:nvPr>
            <p:ph idx="1"/>
          </p:nvPr>
        </p:nvSpPr>
        <p:spPr/>
        <p:txBody>
          <a:bodyPr/>
          <a:lstStyle/>
          <a:p>
            <a:r>
              <a:rPr lang="nb-NO" dirty="0"/>
              <a:t>Personer med utviklingshemming har generelt dårligere helse enn resten av befolkningen. Sammen med et avgrensa sosialt nettverk og annerledes levekår er de derfor mer sårbare for psykiske og fysiske endringer ved </a:t>
            </a:r>
            <a:r>
              <a:rPr lang="nb-NO" dirty="0" smtClean="0"/>
              <a:t>aldring.</a:t>
            </a:r>
          </a:p>
          <a:p>
            <a:pPr marL="0" indent="0">
              <a:buNone/>
            </a:pPr>
            <a:r>
              <a:rPr lang="nb-NO" dirty="0"/>
              <a:t>	</a:t>
            </a:r>
            <a:r>
              <a:rPr lang="nb-NO" dirty="0" smtClean="0"/>
              <a:t>(</a:t>
            </a:r>
            <a:r>
              <a:rPr lang="nb-NO" dirty="0" err="1" smtClean="0"/>
              <a:t>Kåhlin</a:t>
            </a:r>
            <a:r>
              <a:rPr lang="nb-NO" dirty="0" smtClean="0"/>
              <a:t>, 2015)</a:t>
            </a:r>
          </a:p>
          <a:p>
            <a:r>
              <a:rPr lang="nb-NO" dirty="0" smtClean="0"/>
              <a:t> </a:t>
            </a:r>
            <a:r>
              <a:rPr lang="nb-NO" dirty="0"/>
              <a:t>Mange er preget av å ha levd i mange år med funksjonsnedsettelser, høyt medisinforbruk og et liv der de i liten grad selv har hatt innflytelse når avgjørende beslutninger har blitt tatt.</a:t>
            </a:r>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1125218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sz="3200" dirty="0" smtClean="0"/>
              <a:t>DEN ENKELTE I SENTRUM</a:t>
            </a:r>
            <a:br>
              <a:rPr lang="nb-NO" sz="3200" dirty="0" smtClean="0"/>
            </a:br>
            <a:endParaRPr lang="nb-NO" sz="3200" dirty="0"/>
          </a:p>
        </p:txBody>
      </p:sp>
      <p:sp>
        <p:nvSpPr>
          <p:cNvPr id="3" name="Undertittel 2"/>
          <p:cNvSpPr>
            <a:spLocks noGrp="1"/>
          </p:cNvSpPr>
          <p:nvPr>
            <p:ph type="subTitle" idx="1"/>
          </p:nvPr>
        </p:nvSpPr>
        <p:spPr/>
        <p:txBody>
          <a:bodyPr/>
          <a:lstStyle/>
          <a:p>
            <a:r>
              <a:rPr lang="nb-NO" i="1" dirty="0"/>
              <a:t>«Vi glemmer menneskene – det er den største feilen. Jeg må stadig overbevise andre om at menneskene faktisk er det viktigste.» </a:t>
            </a:r>
            <a:endParaRPr lang="nb-NO" i="1" dirty="0" smtClean="0"/>
          </a:p>
          <a:p>
            <a:r>
              <a:rPr lang="nb-NO" i="1" dirty="0" smtClean="0"/>
              <a:t>Sitat fra St.meld.15</a:t>
            </a:r>
            <a:endParaRPr lang="nb-NO" dirty="0"/>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95017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DEMENS</a:t>
            </a:r>
            <a:endParaRPr lang="nb-NO" dirty="0"/>
          </a:p>
        </p:txBody>
      </p:sp>
      <p:sp>
        <p:nvSpPr>
          <p:cNvPr id="3" name="Plassholder for innhold 2"/>
          <p:cNvSpPr>
            <a:spLocks noGrp="1"/>
          </p:cNvSpPr>
          <p:nvPr>
            <p:ph idx="1"/>
          </p:nvPr>
        </p:nvSpPr>
        <p:spPr/>
        <p:txBody>
          <a:bodyPr/>
          <a:lstStyle/>
          <a:p>
            <a:r>
              <a:rPr lang="nb-NO" dirty="0"/>
              <a:t>Voksne personer med </a:t>
            </a:r>
            <a:r>
              <a:rPr lang="nb-NO" dirty="0" smtClean="0"/>
              <a:t>Downs Syndrom  </a:t>
            </a:r>
            <a:r>
              <a:rPr lang="nb-NO" dirty="0"/>
              <a:t>har </a:t>
            </a:r>
            <a:r>
              <a:rPr lang="nb-NO" dirty="0" smtClean="0"/>
              <a:t>en økt </a:t>
            </a:r>
            <a:r>
              <a:rPr lang="nb-NO" dirty="0"/>
              <a:t>risiko for å utvikle demens av type </a:t>
            </a:r>
            <a:r>
              <a:rPr lang="nb-NO" dirty="0" err="1"/>
              <a:t>Altzheimer</a:t>
            </a:r>
            <a:r>
              <a:rPr lang="nb-NO" dirty="0"/>
              <a:t> med tidligere debut enn den generelle </a:t>
            </a:r>
            <a:r>
              <a:rPr lang="nb-NO" dirty="0" smtClean="0"/>
              <a:t>befolkningen</a:t>
            </a:r>
            <a:r>
              <a:rPr lang="nb-NO" dirty="0"/>
              <a:t>. </a:t>
            </a:r>
            <a:endParaRPr lang="nb-NO" dirty="0" smtClean="0"/>
          </a:p>
          <a:p>
            <a:r>
              <a:rPr lang="nb-NO" dirty="0" smtClean="0"/>
              <a:t>For </a:t>
            </a:r>
            <a:r>
              <a:rPr lang="nb-NO" dirty="0"/>
              <a:t>personer med utviklingshemming anbefaler «</a:t>
            </a:r>
            <a:r>
              <a:rPr lang="nb-NO" dirty="0">
                <a:hlinkClick r:id="rId2"/>
              </a:rPr>
              <a:t>Nasjonalt kompetansesenter for aldring og helse</a:t>
            </a:r>
            <a:r>
              <a:rPr lang="nb-NO" dirty="0"/>
              <a:t>» at en starter opp med kartleggingsverktøyet «Tidlige Tegn. Funksjonsfall og sykdom» fra 50-årsalderen. For personer med Downs syndrom anbefales det at en starter opp med kartlegging fra 35-årsalderen. </a:t>
            </a:r>
          </a:p>
          <a:p>
            <a:endParaRPr lang="nb-NO" dirty="0"/>
          </a:p>
        </p:txBody>
      </p:sp>
      <p:sp>
        <p:nvSpPr>
          <p:cNvPr id="4" name="Plassholder for bunntekst 3"/>
          <p:cNvSpPr>
            <a:spLocks noGrp="1"/>
          </p:cNvSpPr>
          <p:nvPr>
            <p:ph type="ftr" sz="quarter" idx="11"/>
          </p:nvPr>
        </p:nvSpPr>
        <p:spPr/>
        <p:txBody>
          <a:bodyPr/>
          <a:lstStyle/>
          <a:p>
            <a:r>
              <a:rPr lang="nb-NO" smtClean="0"/>
              <a:t>Sølvi Dahle</a:t>
            </a:r>
            <a:endParaRPr lang="nb-NO"/>
          </a:p>
        </p:txBody>
      </p:sp>
    </p:spTree>
    <p:extLst>
      <p:ext uri="{BB962C8B-B14F-4D97-AF65-F5344CB8AC3E}">
        <p14:creationId xmlns:p14="http://schemas.microsoft.com/office/powerpoint/2010/main" val="3532895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k">
  <a:themeElements>
    <a:clrScheme name="Organisk">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s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14203</TotalTime>
  <Words>1236</Words>
  <Application>Microsoft Office PowerPoint</Application>
  <PresentationFormat>Widescreen</PresentationFormat>
  <Paragraphs>116</Paragraphs>
  <Slides>25</Slides>
  <Notes>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Calibri</vt:lpstr>
      <vt:lpstr>Garamond</vt:lpstr>
      <vt:lpstr>Times New Roman</vt:lpstr>
      <vt:lpstr>Organisk</vt:lpstr>
      <vt:lpstr>Medvandrer mot livets slutt </vt:lpstr>
      <vt:lpstr>LIKEVERDIGE OG ULIKE</vt:lpstr>
      <vt:lpstr>Aldringsprosessene </vt:lpstr>
      <vt:lpstr>ET KOMPLEKST OMRÅDE</vt:lpstr>
      <vt:lpstr>Stortingsmelding 15 (2017-2018) Leve hele livet –En kvalitetsreform for eldre</vt:lpstr>
      <vt:lpstr>Muligheten til å velge  - også for mennesker som har en utviklingshemming?</vt:lpstr>
      <vt:lpstr>Hvorfor trenger vi en egen satsning på disse områdene for eldre med utviklingshemming?</vt:lpstr>
      <vt:lpstr>DEN ENKELTE I SENTRUM </vt:lpstr>
      <vt:lpstr>DEMENS</vt:lpstr>
      <vt:lpstr>Å forstå egen aldring</vt:lpstr>
      <vt:lpstr>ULIKE BOTILBUD</vt:lpstr>
      <vt:lpstr>SAMARBEID SOM GIR TRYGGHET OG FORUTSIGBARHET</vt:lpstr>
      <vt:lpstr>SOSIALE RELASJONER</vt:lpstr>
      <vt:lpstr>FORELDRE OG FAMILIE</vt:lpstr>
      <vt:lpstr>Foreldres livslange ansvar</vt:lpstr>
      <vt:lpstr>DEN PARALELLE ALDERDOMMEN</vt:lpstr>
      <vt:lpstr>RETTEN TIL ET ÅNDELIG LIV</vt:lpstr>
      <vt:lpstr>PowerPoint-presentasjon</vt:lpstr>
      <vt:lpstr>MIN HISTORIE OG TROSHISTORIE</vt:lpstr>
      <vt:lpstr>Trosutøvelse i hjemmet</vt:lpstr>
      <vt:lpstr>PALLIATIV OMSORG</vt:lpstr>
      <vt:lpstr>PowerPoint-presentasjon</vt:lpstr>
      <vt:lpstr>Å FÅ TA AVSKJED MED EN VENN</vt:lpstr>
      <vt:lpstr>TROSSAMFUNNET</vt:lpstr>
      <vt:lpstr>PowerPoint-presentasjon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SD-Stavanger bdr</dc:creator>
  <cp:lastModifiedBy>SD-Stavanger bdr</cp:lastModifiedBy>
  <cp:revision>24</cp:revision>
  <dcterms:created xsi:type="dcterms:W3CDTF">2019-09-27T08:07:06Z</dcterms:created>
  <dcterms:modified xsi:type="dcterms:W3CDTF">2019-11-15T09:58:16Z</dcterms:modified>
</cp:coreProperties>
</file>