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8" r:id="rId5"/>
  </p:sldMasterIdLst>
  <p:notesMasterIdLst>
    <p:notesMasterId r:id="rId18"/>
  </p:notesMasterIdLst>
  <p:handoutMasterIdLst>
    <p:handoutMasterId r:id="rId19"/>
  </p:handoutMasterIdLst>
  <p:sldIdLst>
    <p:sldId id="257" r:id="rId6"/>
    <p:sldId id="520" r:id="rId7"/>
    <p:sldId id="458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1" r:id="rId16"/>
    <p:sldId id="26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97"/>
  </p:normalViewPr>
  <p:slideViewPr>
    <p:cSldViewPr snapToGrid="0" snapToObjects="1" showGuides="1">
      <p:cViewPr varScale="1">
        <p:scale>
          <a:sx n="57" d="100"/>
          <a:sy n="57" d="100"/>
        </p:scale>
        <p:origin x="2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4892294084963E-2"/>
          <c:y val="3.2093362509117436E-2"/>
          <c:w val="0.99016811176863795"/>
          <c:h val="0.7423710137892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0-52D2-4797-9B23-5844336F9617}"/>
              </c:ext>
            </c:extLst>
          </c:dPt>
          <c:dPt>
            <c:idx val="6"/>
            <c:invertIfNegative val="0"/>
            <c:bubble3D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094-5A4E-A9F6-277637E03F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Mottatt menighetsblad</c:v>
                </c:pt>
                <c:pt idx="1">
                  <c:v>Sett informasjon i lokalavis</c:v>
                </c:pt>
                <c:pt idx="2">
                  <c:v>Sett informasjon på sosiale medier</c:v>
                </c:pt>
                <c:pt idx="3">
                  <c:v>Besøkt kirkens nettsider</c:v>
                </c:pt>
                <c:pt idx="4">
                  <c:v>Fått brev i posten</c:v>
                </c:pt>
                <c:pt idx="5">
                  <c:v>Oppslag på butikken, offentlig bibliotek o.l.</c:v>
                </c:pt>
                <c:pt idx="6">
                  <c:v>Annet</c:v>
                </c:pt>
                <c:pt idx="7">
                  <c:v>Har ikke mottatt noe informasjon/husker ikke</c:v>
                </c:pt>
              </c:strCache>
            </c:strRef>
          </c:cat>
          <c:val>
            <c:numRef>
              <c:f>'Ark1'!$B$2:$B$9</c:f>
              <c:numCache>
                <c:formatCode>0</c:formatCode>
                <c:ptCount val="8"/>
                <c:pt idx="0">
                  <c:v>40.762464687810002</c:v>
                </c:pt>
                <c:pt idx="1">
                  <c:v>13.10444328336</c:v>
                </c:pt>
                <c:pt idx="2">
                  <c:v>13.226416299929999</c:v>
                </c:pt>
                <c:pt idx="3">
                  <c:v>11.66850992607</c:v>
                </c:pt>
                <c:pt idx="4">
                  <c:v>12.531694652120001</c:v>
                </c:pt>
                <c:pt idx="5">
                  <c:v>4.2241865233210003</c:v>
                </c:pt>
                <c:pt idx="6">
                  <c:v>2.6804571119110001</c:v>
                </c:pt>
                <c:pt idx="7">
                  <c:v>38.207698716069999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390-4495-93D1-CA992757F8A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Rød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Mottatt menighetsblad</c:v>
                </c:pt>
                <c:pt idx="1">
                  <c:v>Sett informasjon i lokalavis</c:v>
                </c:pt>
                <c:pt idx="2">
                  <c:v>Sett informasjon på sosiale medier</c:v>
                </c:pt>
                <c:pt idx="3">
                  <c:v>Besøkt kirkens nettsider</c:v>
                </c:pt>
                <c:pt idx="4">
                  <c:v>Fått brev i posten</c:v>
                </c:pt>
                <c:pt idx="5">
                  <c:v>Oppslag på butikken, offentlig bibliotek o.l.</c:v>
                </c:pt>
                <c:pt idx="6">
                  <c:v>Annet</c:v>
                </c:pt>
                <c:pt idx="7">
                  <c:v>Har ikke mottatt noe informasjon/husker ikke</c:v>
                </c:pt>
              </c:strCache>
            </c:strRef>
          </c:cat>
          <c:val>
            <c:numRef>
              <c:f>'Ark1'!$C$2:$C$9</c:f>
              <c:numCache>
                <c:formatCode>0</c:formatCode>
                <c:ptCount val="8"/>
                <c:pt idx="0">
                  <c:v>23.416960190899999</c:v>
                </c:pt>
                <c:pt idx="1">
                  <c:v>5.986744381946</c:v>
                </c:pt>
                <c:pt idx="2">
                  <c:v>6.5476953979859998</c:v>
                </c:pt>
                <c:pt idx="3">
                  <c:v>3.5499823875260001</c:v>
                </c:pt>
                <c:pt idx="4">
                  <c:v>11.634239672850001</c:v>
                </c:pt>
                <c:pt idx="5">
                  <c:v>1.680650135641</c:v>
                </c:pt>
                <c:pt idx="6">
                  <c:v>1.484527311478</c:v>
                </c:pt>
                <c:pt idx="7">
                  <c:v>57.886859026990003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094-5A4E-A9F6-277637E03F7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Gul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Mottatt menighetsblad</c:v>
                </c:pt>
                <c:pt idx="1">
                  <c:v>Sett informasjon i lokalavis</c:v>
                </c:pt>
                <c:pt idx="2">
                  <c:v>Sett informasjon på sosiale medier</c:v>
                </c:pt>
                <c:pt idx="3">
                  <c:v>Besøkt kirkens nettsider</c:v>
                </c:pt>
                <c:pt idx="4">
                  <c:v>Fått brev i posten</c:v>
                </c:pt>
                <c:pt idx="5">
                  <c:v>Oppslag på butikken, offentlig bibliotek o.l.</c:v>
                </c:pt>
                <c:pt idx="6">
                  <c:v>Annet</c:v>
                </c:pt>
                <c:pt idx="7">
                  <c:v>Har ikke mottatt noe informasjon/husker ikke</c:v>
                </c:pt>
              </c:strCache>
            </c:strRef>
          </c:cat>
          <c:val>
            <c:numRef>
              <c:f>'Ark1'!$D$2:$D$9</c:f>
              <c:numCache>
                <c:formatCode>0</c:formatCode>
                <c:ptCount val="8"/>
                <c:pt idx="0">
                  <c:v>43.886473598899997</c:v>
                </c:pt>
                <c:pt idx="1">
                  <c:v>12.4725851899</c:v>
                </c:pt>
                <c:pt idx="2">
                  <c:v>10.48996245086</c:v>
                </c:pt>
                <c:pt idx="3">
                  <c:v>9.0164311061400007</c:v>
                </c:pt>
                <c:pt idx="4">
                  <c:v>11.621130701069999</c:v>
                </c:pt>
                <c:pt idx="5">
                  <c:v>3.7337398954599998</c:v>
                </c:pt>
                <c:pt idx="6">
                  <c:v>1.728485817658</c:v>
                </c:pt>
                <c:pt idx="7">
                  <c:v>33.916687204470001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094-5A4E-A9F6-277637E03F7A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Grønn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Mottatt menighetsblad</c:v>
                </c:pt>
                <c:pt idx="1">
                  <c:v>Sett informasjon i lokalavis</c:v>
                </c:pt>
                <c:pt idx="2">
                  <c:v>Sett informasjon på sosiale medier</c:v>
                </c:pt>
                <c:pt idx="3">
                  <c:v>Besøkt kirkens nettsider</c:v>
                </c:pt>
                <c:pt idx="4">
                  <c:v>Fått brev i posten</c:v>
                </c:pt>
                <c:pt idx="5">
                  <c:v>Oppslag på butikken, offentlig bibliotek o.l.</c:v>
                </c:pt>
                <c:pt idx="6">
                  <c:v>Annet</c:v>
                </c:pt>
                <c:pt idx="7">
                  <c:v>Har ikke mottatt noe informasjon/husker ikke</c:v>
                </c:pt>
              </c:strCache>
            </c:strRef>
          </c:cat>
          <c:val>
            <c:numRef>
              <c:f>'Ark1'!$E$2:$E$9</c:f>
              <c:numCache>
                <c:formatCode>0</c:formatCode>
                <c:ptCount val="8"/>
                <c:pt idx="0">
                  <c:v>62.604147896379999</c:v>
                </c:pt>
                <c:pt idx="1">
                  <c:v>28.077370781260001</c:v>
                </c:pt>
                <c:pt idx="2">
                  <c:v>34.007735787720001</c:v>
                </c:pt>
                <c:pt idx="3">
                  <c:v>34.81225240893</c:v>
                </c:pt>
                <c:pt idx="4">
                  <c:v>17.029009588240001</c:v>
                </c:pt>
                <c:pt idx="5">
                  <c:v>10.40594700166</c:v>
                </c:pt>
                <c:pt idx="6">
                  <c:v>7.8524768385539998</c:v>
                </c:pt>
                <c:pt idx="7">
                  <c:v>15.77244616116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C094-5A4E-A9F6-277637E03F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6"/>
        <c:axId val="523389672"/>
        <c:axId val="523390656"/>
      </c:barChart>
      <c:catAx>
        <c:axId val="52338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050" b="1"/>
            </a:pPr>
            <a:endParaRPr lang="nb-NO"/>
          </a:p>
        </c:txPr>
        <c:crossAx val="523390656"/>
        <c:crosses val="autoZero"/>
        <c:auto val="1"/>
        <c:lblAlgn val="ctr"/>
        <c:lblOffset val="100"/>
        <c:noMultiLvlLbl val="0"/>
      </c:catAx>
      <c:valAx>
        <c:axId val="523390656"/>
        <c:scaling>
          <c:orientation val="minMax"/>
          <c:min val="0"/>
        </c:scaling>
        <c:delete val="1"/>
        <c:axPos val="r"/>
        <c:numFmt formatCode="General" sourceLinked="0"/>
        <c:majorTickMark val="none"/>
        <c:minorTickMark val="none"/>
        <c:tickLblPos val="nextTo"/>
        <c:crossAx val="52338967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4345763938110546"/>
          <c:y val="0.9333587313325874"/>
          <c:w val="0.3072767426708492"/>
          <c:h val="5.3844458730819028E-2"/>
        </c:manualLayout>
      </c:layout>
      <c:overlay val="0"/>
      <c:txPr>
        <a:bodyPr/>
        <a:lstStyle/>
        <a:p>
          <a:pPr>
            <a:defRPr sz="11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18691634812164E-3"/>
          <c:y val="6.6279877583588137E-2"/>
          <c:w val="0.99016811176863795"/>
          <c:h val="0.759464267808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0-386C-4251-B7DB-6DC82D0DD3DE}"/>
              </c:ext>
            </c:extLst>
          </c:dPt>
          <c:dPt>
            <c:idx val="6"/>
            <c:invertIfNegative val="0"/>
            <c:bubble3D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86C-4251-B7DB-6DC82D0DD3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E-post</c:v>
                </c:pt>
                <c:pt idx="1">
                  <c:v>Sosiale medier</c:v>
                </c:pt>
                <c:pt idx="2">
                  <c:v>SMS</c:v>
                </c:pt>
                <c:pt idx="3">
                  <c:v>Bli ringt</c:v>
                </c:pt>
                <c:pt idx="4">
                  <c:v>I postkassen</c:v>
                </c:pt>
                <c:pt idx="5">
                  <c:v>Fysisk menighetsblad</c:v>
                </c:pt>
                <c:pt idx="6">
                  <c:v>Elektronisk nyhetsbrev</c:v>
                </c:pt>
                <c:pt idx="7">
                  <c:v>Annet</c:v>
                </c:pt>
                <c:pt idx="8">
                  <c:v>Ønsker ikke informasjon</c:v>
                </c:pt>
                <c:pt idx="9">
                  <c:v>Vet ikke/ingen mening</c:v>
                </c:pt>
              </c:strCache>
            </c:strRef>
          </c:cat>
          <c:val>
            <c:numRef>
              <c:f>'Ark1'!$B$2:$B$11</c:f>
              <c:numCache>
                <c:formatCode>0</c:formatCode>
                <c:ptCount val="10"/>
                <c:pt idx="0">
                  <c:v>21.91695405558</c:v>
                </c:pt>
                <c:pt idx="1">
                  <c:v>16.088882958069998</c:v>
                </c:pt>
                <c:pt idx="2">
                  <c:v>5.8708244528120002</c:v>
                </c:pt>
                <c:pt idx="3">
                  <c:v>1.3337035885249999</c:v>
                </c:pt>
                <c:pt idx="4">
                  <c:v>21.005216476800001</c:v>
                </c:pt>
                <c:pt idx="5">
                  <c:v>20.930058035489999</c:v>
                </c:pt>
                <c:pt idx="6">
                  <c:v>14.89149826455</c:v>
                </c:pt>
                <c:pt idx="7">
                  <c:v>0.58671103484289999</c:v>
                </c:pt>
                <c:pt idx="8">
                  <c:v>22.89151739167</c:v>
                </c:pt>
                <c:pt idx="9">
                  <c:v>9.3676800088940002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86C-4251-B7DB-6DC82D0DD3D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Rød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E-post</c:v>
                </c:pt>
                <c:pt idx="1">
                  <c:v>Sosiale medier</c:v>
                </c:pt>
                <c:pt idx="2">
                  <c:v>SMS</c:v>
                </c:pt>
                <c:pt idx="3">
                  <c:v>Bli ringt</c:v>
                </c:pt>
                <c:pt idx="4">
                  <c:v>I postkassen</c:v>
                </c:pt>
                <c:pt idx="5">
                  <c:v>Fysisk menighetsblad</c:v>
                </c:pt>
                <c:pt idx="6">
                  <c:v>Elektronisk nyhetsbrev</c:v>
                </c:pt>
                <c:pt idx="7">
                  <c:v>Annet</c:v>
                </c:pt>
                <c:pt idx="8">
                  <c:v>Ønsker ikke informasjon</c:v>
                </c:pt>
                <c:pt idx="9">
                  <c:v>Vet ikke/ingen mening</c:v>
                </c:pt>
              </c:strCache>
            </c:strRef>
          </c:cat>
          <c:val>
            <c:numRef>
              <c:f>'Ark1'!$C$2:$C$11</c:f>
              <c:numCache>
                <c:formatCode>0</c:formatCode>
                <c:ptCount val="10"/>
                <c:pt idx="0">
                  <c:v>15.85654582766</c:v>
                </c:pt>
                <c:pt idx="1">
                  <c:v>9.7305412038029999</c:v>
                </c:pt>
                <c:pt idx="2">
                  <c:v>3.3019998309059999</c:v>
                </c:pt>
                <c:pt idx="3">
                  <c:v>1.010974584435</c:v>
                </c:pt>
                <c:pt idx="4">
                  <c:v>10.140472998030001</c:v>
                </c:pt>
                <c:pt idx="5">
                  <c:v>10.159575522540001</c:v>
                </c:pt>
                <c:pt idx="6">
                  <c:v>7.0283900036000002</c:v>
                </c:pt>
                <c:pt idx="7">
                  <c:v>0.50486806141329998</c:v>
                </c:pt>
                <c:pt idx="8">
                  <c:v>41.512314383410001</c:v>
                </c:pt>
                <c:pt idx="9">
                  <c:v>14.129931003659999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386C-4251-B7DB-6DC82D0DD3D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Gul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E-post</c:v>
                </c:pt>
                <c:pt idx="1">
                  <c:v>Sosiale medier</c:v>
                </c:pt>
                <c:pt idx="2">
                  <c:v>SMS</c:v>
                </c:pt>
                <c:pt idx="3">
                  <c:v>Bli ringt</c:v>
                </c:pt>
                <c:pt idx="4">
                  <c:v>I postkassen</c:v>
                </c:pt>
                <c:pt idx="5">
                  <c:v>Fysisk menighetsblad</c:v>
                </c:pt>
                <c:pt idx="6">
                  <c:v>Elektronisk nyhetsbrev</c:v>
                </c:pt>
                <c:pt idx="7">
                  <c:v>Annet</c:v>
                </c:pt>
                <c:pt idx="8">
                  <c:v>Ønsker ikke informasjon</c:v>
                </c:pt>
                <c:pt idx="9">
                  <c:v>Vet ikke/ingen mening</c:v>
                </c:pt>
              </c:strCache>
            </c:strRef>
          </c:cat>
          <c:val>
            <c:numRef>
              <c:f>'Ark1'!$D$2:$D$11</c:f>
              <c:numCache>
                <c:formatCode>0</c:formatCode>
                <c:ptCount val="10"/>
                <c:pt idx="0">
                  <c:v>22.238867409040001</c:v>
                </c:pt>
                <c:pt idx="1">
                  <c:v>17.334439199729999</c:v>
                </c:pt>
                <c:pt idx="2">
                  <c:v>7.2823217799000002</c:v>
                </c:pt>
                <c:pt idx="3">
                  <c:v>1.1687089466039999</c:v>
                </c:pt>
                <c:pt idx="4">
                  <c:v>25.811960290529999</c:v>
                </c:pt>
                <c:pt idx="5">
                  <c:v>20.16669513646</c:v>
                </c:pt>
                <c:pt idx="6">
                  <c:v>13.53323836575</c:v>
                </c:pt>
                <c:pt idx="7">
                  <c:v>0.54369467876440003</c:v>
                </c:pt>
                <c:pt idx="8">
                  <c:v>17.407319476009999</c:v>
                </c:pt>
                <c:pt idx="9">
                  <c:v>9.3377771054330001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386C-4251-B7DB-6DC82D0DD3DE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Grønn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E-post</c:v>
                </c:pt>
                <c:pt idx="1">
                  <c:v>Sosiale medier</c:v>
                </c:pt>
                <c:pt idx="2">
                  <c:v>SMS</c:v>
                </c:pt>
                <c:pt idx="3">
                  <c:v>Bli ringt</c:v>
                </c:pt>
                <c:pt idx="4">
                  <c:v>I postkassen</c:v>
                </c:pt>
                <c:pt idx="5">
                  <c:v>Fysisk menighetsblad</c:v>
                </c:pt>
                <c:pt idx="6">
                  <c:v>Elektronisk nyhetsbrev</c:v>
                </c:pt>
                <c:pt idx="7">
                  <c:v>Annet</c:v>
                </c:pt>
                <c:pt idx="8">
                  <c:v>Ønsker ikke informasjon</c:v>
                </c:pt>
                <c:pt idx="9">
                  <c:v>Vet ikke/ingen mening</c:v>
                </c:pt>
              </c:strCache>
            </c:strRef>
          </c:cat>
          <c:val>
            <c:numRef>
              <c:f>'Ark1'!$E$2:$E$11</c:f>
              <c:numCache>
                <c:formatCode>0</c:formatCode>
                <c:ptCount val="10"/>
                <c:pt idx="0">
                  <c:v>31.965201233590001</c:v>
                </c:pt>
                <c:pt idx="1">
                  <c:v>23.780121121720001</c:v>
                </c:pt>
                <c:pt idx="2">
                  <c:v>6.1257046751299997</c:v>
                </c:pt>
                <c:pt idx="3">
                  <c:v>2.4407922168630001</c:v>
                </c:pt>
                <c:pt idx="4">
                  <c:v>25.736012047909998</c:v>
                </c:pt>
                <c:pt idx="5">
                  <c:v>42.9816814916</c:v>
                </c:pt>
                <c:pt idx="6">
                  <c:v>33.505924870789997</c:v>
                </c:pt>
                <c:pt idx="7">
                  <c:v>0.8711527343262</c:v>
                </c:pt>
                <c:pt idx="8">
                  <c:v>6.1347816978580001</c:v>
                </c:pt>
                <c:pt idx="9">
                  <c:v>0.77129384494450004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86C-4251-B7DB-6DC82D0DD3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6"/>
        <c:axId val="523389672"/>
        <c:axId val="523390656"/>
      </c:barChart>
      <c:catAx>
        <c:axId val="52338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000" b="1"/>
            </a:pPr>
            <a:endParaRPr lang="nb-NO"/>
          </a:p>
        </c:txPr>
        <c:crossAx val="523390656"/>
        <c:crosses val="autoZero"/>
        <c:auto val="1"/>
        <c:lblAlgn val="ctr"/>
        <c:lblOffset val="100"/>
        <c:noMultiLvlLbl val="0"/>
      </c:catAx>
      <c:valAx>
        <c:axId val="523390656"/>
        <c:scaling>
          <c:orientation val="minMax"/>
          <c:min val="0"/>
        </c:scaling>
        <c:delete val="1"/>
        <c:axPos val="r"/>
        <c:numFmt formatCode="General" sourceLinked="0"/>
        <c:majorTickMark val="none"/>
        <c:minorTickMark val="none"/>
        <c:tickLblPos val="nextTo"/>
        <c:crossAx val="52338967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2317737589270962"/>
          <c:y val="0.9333587313325874"/>
          <c:w val="0.37914874351898564"/>
          <c:h val="5.3844458730819028E-2"/>
        </c:manualLayout>
      </c:layout>
      <c:overlay val="0"/>
      <c:txPr>
        <a:bodyPr/>
        <a:lstStyle/>
        <a:p>
          <a:pPr>
            <a:defRPr sz="11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25.09.2024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25.09.2024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39383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Det er 41 menighetsblader i Borg for 99 menigheter. I Domprostiet, Søndre Follo, Sarpsborg, Østre Borgesyssel, Østre og Øvre Romerike har alle menigheter menighetsblader.</a:t>
            </a:r>
          </a:p>
          <a:p>
            <a:pPr algn="l"/>
            <a:r>
              <a:rPr lang="nb-NO" b="0" i="0" dirty="0">
                <a:solidFill>
                  <a:srgbClr val="39383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Det er bare noen få menigheter som ikke har menighetsblad. Moss, Rygge, Ekholt, Fjellhamar og Skårer (begge har gode nettsider og nyhetsbrev), Skedsmo, Strømmen og Lillestrøm (starter opp igjen i 2017), Siggerud og Langhus (begge nyhetsbrev), Oppegård, Greverud og Kolbotn.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49867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5A95E-84AB-B542-AAFC-D083788EA7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Q11ny: NYTT SPØRSMÅL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5A95E-84AB-B542-AAFC-D083788EA7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1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82273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469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5177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D50144D-0A79-45B8-87EA-852D713A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5900"/>
            <a:ext cx="10515600" cy="4352925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Ellipse 3"/>
          <p:cNvSpPr/>
          <p:nvPr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224" y="6242474"/>
            <a:ext cx="9058728" cy="244736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</p:spTree>
    <p:extLst>
      <p:ext uri="{BB962C8B-B14F-4D97-AF65-F5344CB8AC3E}">
        <p14:creationId xmlns:p14="http://schemas.microsoft.com/office/powerpoint/2010/main" val="367128179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Innhold med ramm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30B946-FCE3-9240-B680-DD1CA29DD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8706" cy="863383"/>
          </a:xfrm>
          <a:prstGeom prst="rect">
            <a:avLst/>
          </a:prstGeom>
        </p:spPr>
      </p:pic>
      <p:sp>
        <p:nvSpPr>
          <p:cNvPr id="5" name="Plassholder for lysbildenummer 6">
            <a:extLst>
              <a:ext uri="{FF2B5EF4-FFF2-40B4-BE49-F238E27FC236}">
                <a16:creationId xmlns:a16="http://schemas.microsoft.com/office/drawing/2014/main" id="{7E608B90-201D-493C-9C9A-5829F49B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1808" y="6534854"/>
            <a:ext cx="688383" cy="323146"/>
          </a:xfrm>
        </p:spPr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9400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25.09.2024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25.09.2024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6089" y="3626068"/>
            <a:ext cx="6870749" cy="139787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6089" y="5023945"/>
            <a:ext cx="687074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4" y="425813"/>
            <a:ext cx="1114097" cy="1387221"/>
          </a:xfrm>
          <a:prstGeom prst="rect">
            <a:avLst/>
          </a:prstGeom>
        </p:spPr>
      </p:pic>
      <p:sp>
        <p:nvSpPr>
          <p:cNvPr id="6" name="Undertittel 2" descr="Skriv inn forfatter">
            <a:extLst>
              <a:ext uri="{FF2B5EF4-FFF2-40B4-BE49-F238E27FC236}">
                <a16:creationId xmlns:a16="http://schemas.microsoft.com/office/drawing/2014/main" id="{5C9E1651-E768-408D-99CE-76D348481CF3}"/>
              </a:ext>
            </a:extLst>
          </p:cNvPr>
          <p:cNvSpPr txBox="1">
            <a:spLocks/>
          </p:cNvSpPr>
          <p:nvPr userDrawn="1"/>
        </p:nvSpPr>
        <p:spPr>
          <a:xfrm>
            <a:off x="861848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4" name="Undertittel 2" descr="Skriv inn dato">
            <a:extLst>
              <a:ext uri="{FF2B5EF4-FFF2-40B4-BE49-F238E27FC236}">
                <a16:creationId xmlns:a16="http://schemas.microsoft.com/office/drawing/2014/main" id="{7747C5B5-1CD7-4C4D-837B-E6C8C9C8F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4169313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20043A-E717-994C-8BB7-F129AE6CDB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accent6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6332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9817" y="3626068"/>
            <a:ext cx="6867021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9817" y="5023945"/>
            <a:ext cx="6867021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FD135B39-8F9E-CF45-BBD5-B031F2A2E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17859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B6214A-5351-4D57-8183-F7F8563E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3724F19-627B-7949-AF85-FEE642FD9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7719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E6E97CB-0394-4976-BDCF-53CF6B4E9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59A0E02-AC8C-8A45-ACAD-A9F6AC513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4979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DD8BE6-4F21-47BF-848C-31C464C0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20442F0-8281-7B40-AA1C-A3C96FF5D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933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3463611-1F7E-4B99-B204-0D3CF948E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2DA91D-C825-9741-B5A5-995E5BA8B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43103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85327"/>
            <a:ext cx="10744200" cy="809559"/>
          </a:xfrm>
        </p:spPr>
        <p:txBody>
          <a:bodyPr anchor="b"/>
          <a:lstStyle/>
          <a:p>
            <a:r>
              <a:rPr lang="nb-NO" dirty="0"/>
              <a:t>Prosjektinformasjon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461415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2219281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 dirty="0">
                <a:latin typeface="Arial"/>
                <a:cs typeface="Arial"/>
              </a:rPr>
              <a:t>OPPDRAGSGIVER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15549" y="1208227"/>
            <a:ext cx="0" cy="471825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63666" y="3171979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61415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58353" y="2254824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Kundenavn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58353" y="2590705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Kontaktperson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253883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53883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462967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72" name="TextBox 71"/>
          <p:cNvSpPr txBox="1"/>
          <p:nvPr/>
        </p:nvSpPr>
        <p:spPr>
          <a:xfrm>
            <a:off x="2277405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FORMÅL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8353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beskrivelse av prosjektets hensikt og formål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363666" y="4707311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53883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7405" y="498499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GJENNOMFØRING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0895" y="535445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60233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Dato/ tidsrom og annen praktisk info om feltarbeid</a:t>
            </a:r>
          </a:p>
        </p:txBody>
      </p:sp>
      <p:sp>
        <p:nvSpPr>
          <p:cNvPr id="85" name="Oval 84"/>
          <p:cNvSpPr/>
          <p:nvPr/>
        </p:nvSpPr>
        <p:spPr>
          <a:xfrm>
            <a:off x="6176830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86" name="TextBox 85"/>
          <p:cNvSpPr txBox="1"/>
          <p:nvPr/>
        </p:nvSpPr>
        <p:spPr>
          <a:xfrm>
            <a:off x="6934696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METODE</a:t>
            </a:r>
          </a:p>
        </p:txBody>
      </p:sp>
      <p:sp>
        <p:nvSpPr>
          <p:cNvPr id="88" name="Oval 87"/>
          <p:cNvSpPr/>
          <p:nvPr/>
        </p:nvSpPr>
        <p:spPr>
          <a:xfrm>
            <a:off x="6176830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973767" y="2254822"/>
            <a:ext cx="3273238" cy="720243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Kort om metode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6969297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69297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78382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6" name="TextBox 95"/>
          <p:cNvSpPr txBox="1"/>
          <p:nvPr/>
        </p:nvSpPr>
        <p:spPr>
          <a:xfrm>
            <a:off x="6992819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MÅLGRUPPE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973767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Populasjon og kriterier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969297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2819" y="498499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UTVALG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6975647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Antall, info om vekting eller lignende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69297" y="5351596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noun_174068_cc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26" y="1616641"/>
            <a:ext cx="628820" cy="466219"/>
          </a:xfrm>
          <a:prstGeom prst="rect">
            <a:avLst/>
          </a:prstGeom>
        </p:spPr>
      </p:pic>
      <p:pic>
        <p:nvPicPr>
          <p:cNvPr id="110" name="Picture 109" descr="noun_174061_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3319449"/>
            <a:ext cx="620185" cy="432027"/>
          </a:xfrm>
          <a:prstGeom prst="rect">
            <a:avLst/>
          </a:prstGeom>
        </p:spPr>
      </p:pic>
      <p:pic>
        <p:nvPicPr>
          <p:cNvPr id="111" name="Picture 110" descr="noun_174073_c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7" y="4871854"/>
            <a:ext cx="615600" cy="439307"/>
          </a:xfrm>
          <a:prstGeom prst="rect">
            <a:avLst/>
          </a:prstGeom>
          <a:ln>
            <a:noFill/>
          </a:ln>
        </p:spPr>
      </p:pic>
      <p:pic>
        <p:nvPicPr>
          <p:cNvPr id="112" name="Picture 111" descr="noun_174040_cc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856" y="4865921"/>
            <a:ext cx="583407" cy="437444"/>
          </a:xfrm>
          <a:prstGeom prst="rect">
            <a:avLst/>
          </a:prstGeom>
        </p:spPr>
      </p:pic>
      <p:pic>
        <p:nvPicPr>
          <p:cNvPr id="113" name="Picture 112" descr="noun_174027_c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82" y="3310569"/>
            <a:ext cx="581425" cy="432237"/>
          </a:xfrm>
          <a:prstGeom prst="rect">
            <a:avLst/>
          </a:prstGeom>
        </p:spPr>
      </p:pic>
      <p:pic>
        <p:nvPicPr>
          <p:cNvPr id="114" name="Picture 113" descr="noun_174059_c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5" y="1643534"/>
            <a:ext cx="614049" cy="467467"/>
          </a:xfrm>
          <a:prstGeom prst="rect">
            <a:avLst/>
          </a:prstGeom>
        </p:spPr>
      </p:pic>
      <p:sp>
        <p:nvSpPr>
          <p:cNvPr id="4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770041" y="6492875"/>
            <a:ext cx="65191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E8B0-A2A7-4B0F-B5F8-F72AD7E81E7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2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6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8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40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7A73CB26-3347-7E4A-BA0F-D070778DCD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F5980FCC-DCF7-594A-BB81-6F5B4A1A3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7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96B74D0B-B649-8B45-AC8C-EB763E3152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9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64D570B-55AE-0F46-A439-79FDAF67D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41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933865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5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7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9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BB7AE-8AA1-154E-AC76-7EB5356B6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0686B3E9-9F87-3E4C-9309-538F51E9B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6027C2B1-14F7-DA4F-B8A0-BC3B3405E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AC3FDBC-AEA4-9548-BBA1-85846E206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4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3228345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0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2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4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C26D243-0038-764D-AA27-F3908FED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7E3DE6FF-52D1-7D43-9DC9-C89D051A8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1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99973867-CCC2-5A44-A8D3-32CDFAD8D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3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D93E7AB4-9E8A-1940-ACAC-1D9894CC2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35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2157959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1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3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5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A286EEC-9EFE-F24F-8A42-180D072F5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6C0F6C72-742D-AD4F-8403-6298C5BAE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2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464F5872-C66D-8843-9BBD-F7F40E2AF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4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03DE1C20-95FC-1649-9B5E-4B9AF6AEA3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3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048222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2989943" cy="687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4093029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 userDrawn="1"/>
        </p:nvSpPr>
        <p:spPr>
          <a:xfrm>
            <a:off x="6910042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 userDrawn="1"/>
        </p:nvSpPr>
        <p:spPr>
          <a:xfrm>
            <a:off x="9727055" y="769256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424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3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2496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3423" y="4442819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614D7501-37D0-8B47-8675-E0D201542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590" y="4449938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A006582E-7D37-884E-99FD-A3428832D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5757" y="4457057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81E0E5-AAA1-CA45-8DAD-5DE653EEC8A2}"/>
              </a:ext>
            </a:extLst>
          </p:cNvPr>
          <p:cNvSpPr/>
          <p:nvPr userDrawn="1"/>
        </p:nvSpPr>
        <p:spPr>
          <a:xfrm>
            <a:off x="4507924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147E96E-D8CC-C143-A274-3429F8BA9C3E}"/>
              </a:ext>
            </a:extLst>
          </p:cNvPr>
          <p:cNvSpPr/>
          <p:nvPr userDrawn="1"/>
        </p:nvSpPr>
        <p:spPr>
          <a:xfrm>
            <a:off x="7359983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79ABBBD-289E-E74B-BFC9-B8750F0EAA68}"/>
              </a:ext>
            </a:extLst>
          </p:cNvPr>
          <p:cNvSpPr/>
          <p:nvPr userDrawn="1"/>
        </p:nvSpPr>
        <p:spPr>
          <a:xfrm>
            <a:off x="10212042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4971" y="480184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83028" y="0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</p:spTree>
    <p:extLst>
      <p:ext uri="{BB962C8B-B14F-4D97-AF65-F5344CB8AC3E}">
        <p14:creationId xmlns:p14="http://schemas.microsoft.com/office/powerpoint/2010/main" val="1101181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12192000" cy="2021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782623" y="226145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4579" y="2265944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87" y="2261458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3DD0D1-E6C2-EF4C-8DDB-AA4877198075}"/>
              </a:ext>
            </a:extLst>
          </p:cNvPr>
          <p:cNvSpPr/>
          <p:nvPr userDrawn="1"/>
        </p:nvSpPr>
        <p:spPr>
          <a:xfrm>
            <a:off x="2178378" y="942789"/>
            <a:ext cx="886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48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 og funn</a:t>
            </a:r>
            <a:endParaRPr lang="nb-NO" sz="3600" b="1" i="1" dirty="0">
              <a:solidFill>
                <a:schemeClr val="bg1"/>
              </a:solidFill>
              <a:latin typeface="Century Schoolbook" panose="02040604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25DC1-14A7-4B4F-834E-0FC8CADE7EB9}"/>
              </a:ext>
            </a:extLst>
          </p:cNvPr>
          <p:cNvSpPr/>
          <p:nvPr userDrawn="1"/>
        </p:nvSpPr>
        <p:spPr>
          <a:xfrm>
            <a:off x="782623" y="3590304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F560FB-FDA8-6849-805D-F63BF1E77DC3}"/>
              </a:ext>
            </a:extLst>
          </p:cNvPr>
          <p:cNvSpPr/>
          <p:nvPr userDrawn="1"/>
        </p:nvSpPr>
        <p:spPr>
          <a:xfrm>
            <a:off x="782623" y="4919150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6D2751FC-54FA-0041-9C2B-B6E3B373D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4579" y="3594790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C1906359-4731-914C-A6A9-5B0BB8F02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7987" y="3590304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20" name="Plassholder for tekst 31">
            <a:extLst>
              <a:ext uri="{FF2B5EF4-FFF2-40B4-BE49-F238E27FC236}">
                <a16:creationId xmlns:a16="http://schemas.microsoft.com/office/drawing/2014/main" id="{8D82AE4A-0365-6A47-A1D8-D30C4D5B5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4579" y="4923636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21" name="Plassholder for tekst 31">
            <a:extLst>
              <a:ext uri="{FF2B5EF4-FFF2-40B4-BE49-F238E27FC236}">
                <a16:creationId xmlns:a16="http://schemas.microsoft.com/office/drawing/2014/main" id="{DE16064B-7E10-6D4A-A877-624190A4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7987" y="4919150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2A5DE6-39B2-8445-82F0-AF7CD21D37BF}"/>
              </a:ext>
            </a:extLst>
          </p:cNvPr>
          <p:cNvSpPr/>
          <p:nvPr userDrawn="1"/>
        </p:nvSpPr>
        <p:spPr>
          <a:xfrm>
            <a:off x="6424381" y="271140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400ABC8-298A-414D-A925-A0A52C93ABE6}"/>
              </a:ext>
            </a:extLst>
          </p:cNvPr>
          <p:cNvSpPr/>
          <p:nvPr userDrawn="1"/>
        </p:nvSpPr>
        <p:spPr>
          <a:xfrm>
            <a:off x="6424381" y="4040246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F5ECA3-CF91-C34B-A769-6BF2FF526C94}"/>
              </a:ext>
            </a:extLst>
          </p:cNvPr>
          <p:cNvSpPr/>
          <p:nvPr userDrawn="1"/>
        </p:nvSpPr>
        <p:spPr>
          <a:xfrm>
            <a:off x="6424381" y="536909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4344B05-12E9-194A-BD14-8FFFD80FB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5734" y="-1059"/>
            <a:ext cx="1836266" cy="177484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74624" y="-312848"/>
            <a:ext cx="210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319653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enso s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84124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oransj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4742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5324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850443" y="1558092"/>
            <a:ext cx="10538281" cy="4352925"/>
          </a:xfrm>
        </p:spPr>
        <p:txBody>
          <a:bodyPr>
            <a:normAutofit/>
          </a:bodyPr>
          <a:lstStyle>
            <a:lvl1pPr marL="407988" indent="-396875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nb-NO" dirty="0"/>
          </a:p>
        </p:txBody>
      </p:sp>
      <p:sp>
        <p:nvSpPr>
          <p:cNvPr id="11" name="Ellipse 10"/>
          <p:cNvSpPr/>
          <p:nvPr userDrawn="1"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95223" y="6101395"/>
            <a:ext cx="9188826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EB711907-31E8-D242-AE65-270D9DA82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3200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838E-DF7B-E142-A759-CFB4D1E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09A200-F0A8-CB4F-B2E1-B0D488C6A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diagram 4">
            <a:extLst>
              <a:ext uri="{FF2B5EF4-FFF2-40B4-BE49-F238E27FC236}">
                <a16:creationId xmlns:a16="http://schemas.microsoft.com/office/drawing/2014/main" id="{0BA6DF77-80B4-974C-AC94-120775868B9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558091"/>
            <a:ext cx="6878638" cy="4372358"/>
          </a:xfrm>
        </p:spPr>
        <p:txBody>
          <a:bodyPr>
            <a:normAutofit/>
          </a:bodyPr>
          <a:lstStyle>
            <a:lvl1pPr marL="361950" indent="-350838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30160E5-6972-034B-84EF-6D8D58B9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638" y="1558091"/>
            <a:ext cx="3229437" cy="4372358"/>
          </a:xfrm>
        </p:spPr>
        <p:txBody>
          <a:bodyPr>
            <a:normAutofit/>
          </a:bodyPr>
          <a:lstStyle>
            <a:lvl1pPr marL="361950" indent="-361950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2922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53094"/>
            <a:ext cx="10548937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47441"/>
            <a:ext cx="5086815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9460" y="5547441"/>
            <a:ext cx="5076372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C2300F2-3BA0-D74D-A63D-99A4018DC1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9BF6BF25-2A25-F74C-B64F-4ABC626297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9461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3796537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292" y="5603121"/>
            <a:ext cx="6870546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8637" y="5603121"/>
            <a:ext cx="3240088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8B3A253-A354-3644-B90D-97CD7B25A9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8638" y="1558728"/>
            <a:ext cx="3240086" cy="1934585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9CAE3375-6A56-A14A-AFAD-F499007F6D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48637" y="3613492"/>
            <a:ext cx="3240086" cy="1934585"/>
          </a:xfrm>
        </p:spPr>
        <p:txBody>
          <a:bodyPr>
            <a:normAutofit/>
          </a:bodyPr>
          <a:lstStyle>
            <a:lvl1pPr marL="407988" indent="-40798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1A2BECB2-E21A-D143-9FC4-9AF4F76D97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6291" y="1558727"/>
            <a:ext cx="6870547" cy="3989350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38979183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B437-0461-2C46-BD9A-75C71DB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DAB8B5-745E-4246-B72F-DCB462DF5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C9361B1-6EE1-1142-A167-B63516ECA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C1E84BF3-B105-FC4B-A41E-9F1745C9B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163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B917B42-EA6F-F74D-B219-BFC2DEFEC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643" y="1550213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D4E1D3F-BAF2-5C48-AD12-A6CDBE5D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ECBDF0A-B6C2-8842-AA82-B6D2A2600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62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6F2F0BC-84D6-9547-83C5-B3733799E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8638" y="4209457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99737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03492-86A1-3B43-8F49-2270DB8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51EF96-E262-8A43-9FF1-3D218FDE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CC0443D-BE2E-B449-962F-A26FD0EE4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5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18CA529-57A7-3143-8233-D398B30C5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997588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3629165D-B7CE-2D4F-B169-49AAA89AC2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5163" y="1550214"/>
            <a:ext cx="6878636" cy="4755481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849648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9D98B4B5-A15A-2148-8C10-03CD6E338E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3129"/>
            <a:ext cx="5350727" cy="453543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924" y="3981281"/>
            <a:ext cx="2280425" cy="20919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FDC07540-6389-2049-B653-C40FF9FFB8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7346" y="3981703"/>
            <a:ext cx="2280424" cy="2106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24" y="1568756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9F14AE4-A489-8840-BD88-4619CDF088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7345" y="1568755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50319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966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66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3948E2E-CEC7-B44E-A3CE-7F445FC9D4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75163" y="4903344"/>
            <a:ext cx="3235488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DEE45E7-9C90-0B49-A7F6-8EF7C67660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792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256829F3-C9D2-4D40-B79C-47D9EBEE469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87289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4BC17207-417A-5A47-B043-A2EB68C8BB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52981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7239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6292" y="156256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1306" y="1562564"/>
            <a:ext cx="2654861" cy="4706395"/>
          </a:xfrm>
        </p:spPr>
        <p:txBody>
          <a:bodyPr anchor="ctr">
            <a:normAutofit/>
          </a:bodyPr>
          <a:lstStyle>
            <a:lvl1pPr marL="0" indent="0">
              <a:buNone/>
              <a:defRPr sz="16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C73D928-1114-7E48-BC53-79F7F454BC7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369241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86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4493"/>
            <a:ext cx="10515600" cy="8423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8141" y="3393107"/>
            <a:ext cx="2707558" cy="2851576"/>
          </a:xfrm>
        </p:spPr>
        <p:txBody>
          <a:bodyPr anchor="ctr"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0061" y="1559554"/>
            <a:ext cx="3228664" cy="161750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A1B623F-DADA-6347-8D4D-2A4D937FF8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457580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031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21" y="195755"/>
            <a:ext cx="6878638" cy="1001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833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8638" y="0"/>
            <a:ext cx="4043361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219939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97" y="195755"/>
            <a:ext cx="6902928" cy="1001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797" y="1559554"/>
            <a:ext cx="690292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7987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57D626-4819-4D47-9371-27BF75F94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200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613647" cy="155967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8A155CE-6C25-8B42-B449-2290CF6D95E7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C82BA5-CA48-994F-A027-126CF768B9E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98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CB141D8-935D-7147-9AAD-764256BA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EB0C920-698A-0F42-961C-EED22CE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FF9C1B-FF8C-2A4C-A2A5-0F04077DF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67636"/>
            <a:ext cx="2950030" cy="4699349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554151-4B95-EA45-BFF3-33FC242A2AB4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0A04F7F-99A5-F04D-9786-7E6045CB0AB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8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5B29334-1C9A-3841-BF36-077FF83C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17D5F5EA-14AD-D64D-9AE0-3FECF8D6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515B2589-36F1-2F4E-AC3A-AD174EB92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1557338"/>
            <a:ext cx="2948441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48378F6-64F9-724A-98EC-0BED2E7ECA0E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6BA8BDE-7FCF-2A4C-B7CB-47FAAADB4A0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321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76492" y="-12249"/>
            <a:ext cx="1634558" cy="1579885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C1081B-62AE-6C44-9F26-780D84CFBF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163196-5155-094A-9DBE-0003D057D72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7A24635-9970-704F-8963-AAACE12B7A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7" y="-12248"/>
            <a:ext cx="1623902" cy="156958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71E68805-A3FD-F247-AB11-D333F023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09A7956-5D78-7043-BA26-E696C4EC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D7AF3AF-CC66-DE44-8C0C-3C3DE2475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EB9E23-1F59-9F40-91EA-7E1D8DE68230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C882F97-DD64-3747-A51A-36BA0A6AF1E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4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6" y="-12249"/>
            <a:ext cx="1623904" cy="1569587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2A67AE-29E2-A44D-95C9-A84F6C6D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43927849-D490-AD4F-B9C9-364C6138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CDBF050B-53B0-F74D-A8AE-40A0C96605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4933E62-716E-FA4C-8FBA-A42C2FACABF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D8FF417-D5BE-3E4B-AD93-CF6F532CF6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3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1542DB6-5562-4F90-9F9D-B999490E29F3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88E3609-F8D0-4B55-9001-23EBD5E32975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C9B73D-F384-45CC-B12B-DA435FF5AC6E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DB86B4A-E7E6-447A-9835-D118F681BE1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6F98CC02-CFE9-41D4-B157-14EADB157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7ADA5812-148F-2B40-9582-FCFF394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21">
            <a:extLst>
              <a:ext uri="{FF2B5EF4-FFF2-40B4-BE49-F238E27FC236}">
                <a16:creationId xmlns:a16="http://schemas.microsoft.com/office/drawing/2014/main" id="{217CEC4A-2C5E-9B4F-BED0-D23A0D90A4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24643725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095FA8-7922-4E97-88C2-2B2164BF06D9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27D878-F9F3-4A63-A4BD-1D5DAA130DE7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F692-7E3E-441F-8989-F0D49A9EF427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2A21C3-5933-48C5-8342-B9BD4EFB2D6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3E271B9D-7F45-4253-9D91-F941A111B3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FD873BF0-649A-574D-AA9A-DAE8A4E17ABC}"/>
              </a:ext>
            </a:extLst>
          </p:cNvPr>
          <p:cNvSpPr txBox="1">
            <a:spLocks/>
          </p:cNvSpPr>
          <p:nvPr userDrawn="1"/>
        </p:nvSpPr>
        <p:spPr>
          <a:xfrm>
            <a:off x="290513" y="6534854"/>
            <a:ext cx="549275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21">
            <a:extLst>
              <a:ext uri="{FF2B5EF4-FFF2-40B4-BE49-F238E27FC236}">
                <a16:creationId xmlns:a16="http://schemas.microsoft.com/office/drawing/2014/main" id="{B40CE642-D01F-B449-8454-AE9357DC2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354411086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1" cy="15573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EB2C6B-FAD7-4D78-9A73-0026365DBA35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91951B-D683-4468-AF0E-F511C3D946EF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B1B395-FED1-4B83-8915-0EE0B1744344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AB29D8-91CD-4D1C-B4BE-7CAFA84FC05E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B82F4025-415E-49AB-8AF8-8BE71D038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B46357CD-9C50-1448-9FA1-45F424A5A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2756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Grønn - Opin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0420" y="4130566"/>
            <a:ext cx="6877051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48822" y="-2"/>
            <a:ext cx="5743177" cy="4130568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49845" y="3690938"/>
            <a:ext cx="6878404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095FCD-291C-7441-A711-BA9AD97F5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907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Rød - Opin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2" y="4130566"/>
            <a:ext cx="6861896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75126" y="-2"/>
            <a:ext cx="4716873" cy="3543302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6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0B6CC2-0C7A-6F42-AF05-6AB677EBC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6178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Blå - Opin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1" y="4130566"/>
            <a:ext cx="6861897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B1F1E-1B15-484A-8279-2678F42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535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65574" y="4130566"/>
            <a:ext cx="685126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64969" y="3690938"/>
            <a:ext cx="6852611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07198C-C03F-9846-9378-2A08A743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857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4" y="4130566"/>
            <a:ext cx="686189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9" y="3690938"/>
            <a:ext cx="6863243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3B43A4-DD89-4142-B07C-8DE63DA1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274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6546" y="3350062"/>
            <a:ext cx="6870292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6546" y="4351282"/>
            <a:ext cx="6870292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96248"/>
            <a:ext cx="5449887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6995384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 baseline="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14529912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-5430"/>
            <a:ext cx="7965483" cy="1395807"/>
            <a:chOff x="0" y="-5430"/>
            <a:chExt cx="7965483" cy="139580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185" y="-5430"/>
              <a:ext cx="1593298" cy="1395807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4249375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B1F532-885A-544A-867E-5AAD92C4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7E56A5-92A5-1840-9D06-6B1031737C66}"/>
              </a:ext>
            </a:extLst>
          </p:cNvPr>
          <p:cNvSpPr/>
          <p:nvPr userDrawn="1"/>
        </p:nvSpPr>
        <p:spPr>
          <a:xfrm>
            <a:off x="6096000" y="0"/>
            <a:ext cx="6096000" cy="6873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ED1094-AF8F-8545-B2A5-DAF6D4C7849E}"/>
              </a:ext>
            </a:extLst>
          </p:cNvPr>
          <p:cNvSpPr/>
          <p:nvPr userDrawn="1"/>
        </p:nvSpPr>
        <p:spPr>
          <a:xfrm>
            <a:off x="0" y="-21099"/>
            <a:ext cx="6096000" cy="6873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4AD316-D974-F845-9957-7344EA79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245978"/>
            <a:ext cx="4438066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drivere/ positivt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F5DE821-6023-D343-A267-FB41D83C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066" y="2245978"/>
            <a:ext cx="4506659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barrierer/ negativt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7B657D-991F-4441-B8A8-0796B8D6C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5001"/>
            <a:ext cx="10548937" cy="1001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overskrift (hvis det trengs, kan også utelates)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A5DB8CA-7ED7-1C4C-9FDC-A5E716EBE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587500"/>
            <a:ext cx="4438515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positivt (</a:t>
            </a:r>
            <a:r>
              <a:rPr lang="nb-NO" dirty="0" err="1"/>
              <a:t>f.eks</a:t>
            </a:r>
            <a:r>
              <a:rPr lang="nb-NO" dirty="0"/>
              <a:t> Drivere)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974DA5ED-53D6-DD4D-8C6D-8003C6490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2066" y="1587500"/>
            <a:ext cx="4507102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negativt (</a:t>
            </a:r>
            <a:r>
              <a:rPr lang="nb-NO" dirty="0" err="1"/>
              <a:t>f.eks</a:t>
            </a:r>
            <a:r>
              <a:rPr lang="nb-NO" dirty="0"/>
              <a:t> Barrierer)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8819014-BA9F-CD41-AFDF-00C1B126A60A}"/>
              </a:ext>
            </a:extLst>
          </p:cNvPr>
          <p:cNvSpPr txBox="1"/>
          <p:nvPr userDrawn="1"/>
        </p:nvSpPr>
        <p:spPr>
          <a:xfrm>
            <a:off x="115192" y="1451701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90D95F8-3655-AE44-8560-24E8B2C00568}"/>
              </a:ext>
            </a:extLst>
          </p:cNvPr>
          <p:cNvSpPr txBox="1"/>
          <p:nvPr userDrawn="1"/>
        </p:nvSpPr>
        <p:spPr>
          <a:xfrm>
            <a:off x="6289398" y="1451700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52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257395"/>
            <a:ext cx="4632538" cy="25569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5037665" y="257396"/>
            <a:ext cx="6849533" cy="255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6849533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896533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5113337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6429427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5113337"/>
            <a:ext cx="64294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839" y="437201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0973" y="437201"/>
            <a:ext cx="3415293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534375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88594" y="1554691"/>
            <a:ext cx="2802466" cy="2161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28064" y="1554690"/>
            <a:ext cx="2802466" cy="2153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67534" y="155693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107004" y="1557338"/>
            <a:ext cx="2802466" cy="2136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11647004" cy="1063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38" y="1674544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8859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2806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6753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10700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38" y="3961867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8064" y="1693067"/>
            <a:ext cx="2798610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3678" y="1711590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716" y="1730113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064" y="3948241"/>
            <a:ext cx="2802466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3678" y="3934615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03148" y="3920989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564954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64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3361265" y="257175"/>
            <a:ext cx="6256868" cy="255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4580467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4944003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4245027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4944003"/>
            <a:ext cx="42450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8104" y="437200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3132" y="437200"/>
            <a:ext cx="2988735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0466D43-FA07-354C-A0D3-D414FFF56B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38" y="257175"/>
            <a:ext cx="2921529" cy="2557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0A9297-450B-CE42-BBF4-9CC85EF1124D}"/>
              </a:ext>
            </a:extLst>
          </p:cNvPr>
          <p:cNvSpPr/>
          <p:nvPr userDrawn="1"/>
        </p:nvSpPr>
        <p:spPr>
          <a:xfrm>
            <a:off x="9760794" y="257175"/>
            <a:ext cx="2126405" cy="2556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bilde 6">
            <a:extLst>
              <a:ext uri="{FF2B5EF4-FFF2-40B4-BE49-F238E27FC236}">
                <a16:creationId xmlns:a16="http://schemas.microsoft.com/office/drawing/2014/main" id="{505B2399-6F71-5D40-B553-0174448B1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794" y="2922059"/>
            <a:ext cx="2126405" cy="3665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E6E71283-B202-C848-8C04-B9EAE688D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794" y="325015"/>
            <a:ext cx="2126405" cy="1151467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34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0024228D-8E86-D040-BEBB-76BB5E2DA4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794" y="1520987"/>
            <a:ext cx="2126405" cy="1293121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37094608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618064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8542867" cy="10464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8940800" y="257396"/>
            <a:ext cx="2946398" cy="6329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981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6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800" y="403499"/>
            <a:ext cx="294639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00" y="2668221"/>
            <a:ext cx="2946398" cy="3784437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AB978A-0D56-FC41-B69C-938D16B6E099}"/>
              </a:ext>
            </a:extLst>
          </p:cNvPr>
          <p:cNvSpPr/>
          <p:nvPr userDrawn="1"/>
        </p:nvSpPr>
        <p:spPr>
          <a:xfrm>
            <a:off x="4804830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8EB8195-CE99-6F42-8DD3-5F5CE4F42C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0747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230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36086F1F-B7D1-8A4A-B20F-D3BA336E8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162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65748829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482597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347764"/>
            <a:ext cx="11184464" cy="10464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514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929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3055A-3F92-634C-8CD1-4363F07FA082}"/>
              </a:ext>
            </a:extLst>
          </p:cNvPr>
          <p:cNvSpPr/>
          <p:nvPr userDrawn="1"/>
        </p:nvSpPr>
        <p:spPr>
          <a:xfrm>
            <a:off x="4309529" y="1972730"/>
            <a:ext cx="3530600" cy="353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2B257649-22A3-9E40-9F74-671802383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5446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B055B7A2-2938-984A-B149-5685776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861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A2C09E-E019-114C-8053-0B2FC693F272}"/>
              </a:ext>
            </a:extLst>
          </p:cNvPr>
          <p:cNvSpPr/>
          <p:nvPr userDrawn="1"/>
        </p:nvSpPr>
        <p:spPr>
          <a:xfrm>
            <a:off x="8136461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490167A3-DE95-5845-A279-338EFAA21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378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473410A-5315-3847-8A4E-8C33FFAB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793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71344402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193630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01937" y="1928900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41407" y="191897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080877" y="1936310"/>
            <a:ext cx="2802466" cy="211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2259882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6246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0193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4140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08087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4260805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2278405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2296928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2293223"/>
            <a:ext cx="2806322" cy="169546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4247179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4233553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4219927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8" name="Plassholder for bilde 7">
            <a:extLst>
              <a:ext uri="{FF2B5EF4-FFF2-40B4-BE49-F238E27FC236}">
                <a16:creationId xmlns:a16="http://schemas.microsoft.com/office/drawing/2014/main" id="{68986AEF-327D-374C-8BA2-E967BE100B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542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29" name="Plassholder for bilde 7">
            <a:extLst>
              <a:ext uri="{FF2B5EF4-FFF2-40B4-BE49-F238E27FC236}">
                <a16:creationId xmlns:a16="http://schemas.microsoft.com/office/drawing/2014/main" id="{F0C42E31-E649-4F49-9F0C-F621DDBDD6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6975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30" name="Plassholder for bilde 7">
            <a:extLst>
              <a:ext uri="{FF2B5EF4-FFF2-40B4-BE49-F238E27FC236}">
                <a16:creationId xmlns:a16="http://schemas.microsoft.com/office/drawing/2014/main" id="{0AEAED92-6BBC-824C-851D-543251B02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5408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31" name="Plassholder for bilde 7">
            <a:extLst>
              <a:ext uri="{FF2B5EF4-FFF2-40B4-BE49-F238E27FC236}">
                <a16:creationId xmlns:a16="http://schemas.microsoft.com/office/drawing/2014/main" id="{D3D7483C-02D6-9140-AEA0-03A594D278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23841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369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2BF681-F619-0D4E-A139-78C598B15EF0}"/>
              </a:ext>
            </a:extLst>
          </p:cNvPr>
          <p:cNvSpPr/>
          <p:nvPr userDrawn="1"/>
        </p:nvSpPr>
        <p:spPr>
          <a:xfrm>
            <a:off x="11294300" y="5948512"/>
            <a:ext cx="782086" cy="90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7909032-4C37-9C45-A351-EE5D87E45230}"/>
              </a:ext>
            </a:extLst>
          </p:cNvPr>
          <p:cNvSpPr/>
          <p:nvPr userDrawn="1"/>
        </p:nvSpPr>
        <p:spPr>
          <a:xfrm>
            <a:off x="5234152" y="365125"/>
            <a:ext cx="6621517" cy="624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E67AF1-EBE7-3646-A708-C102F7B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365125"/>
            <a:ext cx="4250266" cy="19716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E1F12-B4FE-F842-BF49-089FBCD9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BBD58CAC-7DD0-2747-A15E-5B8BF2153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4934" y="1975480"/>
            <a:ext cx="2971800" cy="2971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FD741BD-9015-BC46-8406-5795AFCF7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9334" y="1034307"/>
            <a:ext cx="1882346" cy="1882346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C37A2620-3095-1640-9D22-512494B19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0934" y="3530372"/>
            <a:ext cx="2209800" cy="2209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3A26A387-A25A-FC47-9D59-1DB5D0727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013" y="1438681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52E182A-9F41-6647-A06E-15C17948E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4158" y="4571658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B29DA683-82C5-3042-900B-A0B9A2DCA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7446" y="3429254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AF95D85-0507-CB47-9496-794E82EDC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3" y="2336800"/>
            <a:ext cx="4249737" cy="415925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09486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43299"/>
            <a:ext cx="7331075" cy="2183733"/>
          </a:xfrm>
          <a:solidFill>
            <a:schemeClr val="accent1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952571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62349"/>
            <a:ext cx="7331075" cy="2164683"/>
          </a:xfrm>
          <a:solidFill>
            <a:schemeClr val="accent2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01776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5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0219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3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76251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19F5AA-D3A4-8149-9F42-68686FF11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37995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6F368FE-E7BC-244E-8C11-83588DFB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F43FC6C3-754A-C041-92E5-BA91DFE4AE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50528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865AAD0-A686-FB4A-897D-A5D8E30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07CA7001-06FB-B84E-A38F-B0B8672B37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37570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4D1DE54-A6E5-124A-841A-04212D7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5027B73A-8175-194C-9DCE-F3672B82DE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69465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44A10E5-5A1F-5942-BAFB-3B5533D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B87E5FAC-CF55-7643-95E0-4C1FD525A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99463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64CCAC7-9424-A54D-9EF0-BD103A7A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20F2D3E2-2BD3-EC4D-B981-78A29DFA24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6523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7051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321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63" Type="http://schemas.openxmlformats.org/officeDocument/2006/relationships/slideLayout" Target="../slideLayouts/slideLayout97.xml"/><Relationship Id="rId68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3" Type="http://schemas.openxmlformats.org/officeDocument/2006/relationships/slideLayout" Target="../slideLayouts/slideLayout87.xml"/><Relationship Id="rId58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39.xml"/><Relationship Id="rId61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90.xml"/><Relationship Id="rId64" Type="http://schemas.openxmlformats.org/officeDocument/2006/relationships/slideLayout" Target="../slideLayouts/slideLayout98.xml"/><Relationship Id="rId6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42.xml"/><Relationship Id="rId51" Type="http://schemas.openxmlformats.org/officeDocument/2006/relationships/slideLayout" Target="../slideLayouts/slideLayout85.xml"/><Relationship Id="rId72" Type="http://schemas.openxmlformats.org/officeDocument/2006/relationships/image" Target="../media/image17.png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59" Type="http://schemas.openxmlformats.org/officeDocument/2006/relationships/slideLayout" Target="../slideLayouts/slideLayout93.xml"/><Relationship Id="rId67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88.xml"/><Relationship Id="rId62" Type="http://schemas.openxmlformats.org/officeDocument/2006/relationships/slideLayout" Target="../slideLayouts/slideLayout96.xml"/><Relationship Id="rId7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Relationship Id="rId57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86.xml"/><Relationship Id="rId60" Type="http://schemas.openxmlformats.org/officeDocument/2006/relationships/slideLayout" Target="../slideLayouts/slideLayout94.xml"/><Relationship Id="rId65" Type="http://schemas.openxmlformats.org/officeDocument/2006/relationships/slideLayout" Target="../slideLayouts/slideLayout99.xml"/><Relationship Id="rId73" Type="http://schemas.openxmlformats.org/officeDocument/2006/relationships/image" Target="../media/image18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84.xml"/><Relationship Id="rId55" Type="http://schemas.openxmlformats.org/officeDocument/2006/relationships/slideLayout" Target="../slideLayouts/slideLayout89.xml"/><Relationship Id="rId7" Type="http://schemas.openxmlformats.org/officeDocument/2006/relationships/slideLayout" Target="../slideLayouts/slideLayout41.xml"/><Relationship Id="rId7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65329"/>
            <a:ext cx="10550525" cy="461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EBEDB9-6D23-2149-9EBD-42A01368E208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  <p:sldLayoutId id="2147483755" r:id="rId67"/>
    <p:sldLayoutId id="2147483756" r:id="rId68"/>
    <p:sldLayoutId id="2147483757" r:id="rId69"/>
    <p:sldLayoutId id="2147483758" r:id="rId7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1950" indent="-4746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73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529">
          <p15:clr>
            <a:srgbClr val="F26B43"/>
          </p15:clr>
        </p15:guide>
        <p15:guide id="3" pos="7174">
          <p15:clr>
            <a:srgbClr val="F26B43"/>
          </p15:clr>
        </p15:guide>
        <p15:guide id="4" pos="2570">
          <p15:clr>
            <a:srgbClr val="F26B43"/>
          </p15:clr>
        </p15:guide>
        <p15:guide id="5" pos="2819">
          <p15:clr>
            <a:srgbClr val="F26B43"/>
          </p15:clr>
        </p15:guide>
        <p15:guide id="6" pos="4861">
          <p15:clr>
            <a:srgbClr val="F26B43"/>
          </p15:clr>
        </p15:guide>
        <p15:guide id="7" pos="5133">
          <p15:clr>
            <a:srgbClr val="F26B43"/>
          </p15:clr>
        </p15:guide>
        <p15:guide id="8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sursbanken.kirken.no/nb-NO/kommunikasjon/overordnet/menighetsblad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papir, Utgivelse, Trykk&#10;&#10;Automatisk generert beskrivelse">
            <a:extLst>
              <a:ext uri="{FF2B5EF4-FFF2-40B4-BE49-F238E27FC236}">
                <a16:creationId xmlns:a16="http://schemas.microsoft.com/office/drawing/2014/main" id="{624A52E7-B23A-0056-573A-397E7055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45"/>
          <a:stretch/>
        </p:blipFill>
        <p:spPr>
          <a:xfrm>
            <a:off x="20" y="10"/>
            <a:ext cx="12191980" cy="6237278"/>
          </a:xfrm>
          <a:prstGeom prst="rect">
            <a:avLst/>
          </a:prstGeom>
          <a:noFill/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</p:spPr>
        <p:txBody>
          <a:bodyPr anchor="ctr">
            <a:normAutofit/>
          </a:bodyPr>
          <a:lstStyle/>
          <a:p>
            <a:r>
              <a:rPr lang="nb-NO" dirty="0"/>
              <a:t>Menighetsblad og nyhetsbrev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53172C-E5A6-B547-B606-488AA18D1FD3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F4483-C425-B8BC-5CA8-BABF6988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mediebarometer SSB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1FFC6579-B7C3-7814-657D-E43CE3AE2D9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A85471-CBB0-9492-615A-C428CDD91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0BE059-5E79-0282-91AD-D2F223EB9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B78717-249A-EDF3-1613-494085046D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C1B49E-0F16-CF61-F16A-6DF01E1E2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2" t="11708" r="13564" b="8976"/>
          <a:stretch/>
        </p:blipFill>
        <p:spPr>
          <a:xfrm>
            <a:off x="1788174" y="1095268"/>
            <a:ext cx="8999413" cy="54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27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37A9C-A0C9-CFE9-9556-6881ECCA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Ressursbanken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8C9778-701A-941D-FC3B-386732836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51808" y="6534854"/>
            <a:ext cx="688383" cy="323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D75EB-BD23-FF4F-80AE-955DA86030AC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7540F1F-9022-93A2-81D9-401A651E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4614" y="1419185"/>
            <a:ext cx="10541278" cy="5929468"/>
          </a:xfrm>
          <a:prstGeom prst="rect">
            <a:avLst/>
          </a:prstGeom>
          <a:noFill/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A97BE3C-3E94-F6AD-6B43-7CF02414A4EF}"/>
              </a:ext>
            </a:extLst>
          </p:cNvPr>
          <p:cNvSpPr txBox="1"/>
          <p:nvPr/>
        </p:nvSpPr>
        <p:spPr>
          <a:xfrm>
            <a:off x="9537139" y="357034"/>
            <a:ext cx="2654861" cy="470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nb-NO" sz="1600" i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Menighetsblad - Ressursbanken, Den norske kirke (kirken.no)</a:t>
            </a:r>
            <a:endParaRPr lang="nb-NO" sz="1600" i="1" kern="120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364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B0EABA-AC93-41F1-92BC-CCC71164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50525" cy="831849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4 av 10 har mottatt menighetsblad i løpet av de siste 12 månedene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17BD35-4A88-4FED-B8A9-C25B9AD271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/>
              <a:t>Har du mottatt informasjon fra Den norske kirke i løpet av de siste 12 månedene? Flere svar er mulig.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3924E-81FA-455B-824B-0DF0CABCF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700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F6EBD56B-EEFC-414C-BABA-82373C686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1352-50B0-4172-8D8D-52D409709776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51535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51535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Plassholder for diagram 5" descr="448d9d34-93a0-4dda-9469-d56ea8803048 Informasjon">
            <a:extLst>
              <a:ext uri="{FF2B5EF4-FFF2-40B4-BE49-F238E27FC236}">
                <a16:creationId xmlns:a16="http://schemas.microsoft.com/office/drawing/2014/main" id="{FCE9467C-DCF0-4F5F-9592-2662827B7D17}"/>
              </a:ext>
            </a:extLst>
          </p:cNvPr>
          <p:cNvGraphicFramePr>
            <a:graphicFrameLocks noGrp="1"/>
          </p:cNvGraphicFramePr>
          <p:nvPr>
            <p:ph type="chart" sz="quarter" idx="11"/>
          </p:nvPr>
        </p:nvGraphicFramePr>
        <p:xfrm>
          <a:off x="839787" y="1557337"/>
          <a:ext cx="10548937" cy="44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98D4B5-6F73-F255-2AC4-68961DF022D0}"/>
              </a:ext>
            </a:extLst>
          </p:cNvPr>
          <p:cNvSpPr txBox="1"/>
          <p:nvPr/>
        </p:nvSpPr>
        <p:spPr>
          <a:xfrm>
            <a:off x="105878" y="90141"/>
            <a:ext cx="5159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000" b="1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KAPITTEL 4 </a:t>
            </a:r>
            <a:r>
              <a:rPr kumimoji="0" lang="en-NO" sz="1000" b="0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INFORMASJON OG KONTAKT MED KIRKEN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300C6-3AF2-7888-F055-04805859F91B}"/>
              </a:ext>
            </a:extLst>
          </p:cNvPr>
          <p:cNvSpPr txBox="1"/>
          <p:nvPr/>
        </p:nvSpPr>
        <p:spPr>
          <a:xfrm>
            <a:off x="10167730" y="90140"/>
            <a:ext cx="1918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000" b="1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 </a:t>
            </a:r>
            <a:r>
              <a:rPr kumimoji="0" lang="en-NO" sz="1000" b="0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BISPEDØMME</a:t>
            </a:r>
          </a:p>
        </p:txBody>
      </p:sp>
    </p:spTree>
    <p:extLst>
      <p:ext uri="{BB962C8B-B14F-4D97-AF65-F5344CB8AC3E}">
        <p14:creationId xmlns:p14="http://schemas.microsoft.com/office/powerpoint/2010/main" val="3596037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DEDE-84F5-F5EF-3B61-162B4B7D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>
                <a:solidFill>
                  <a:schemeClr val="tx1"/>
                </a:solidFill>
              </a:rPr>
              <a:t>E-post, </a:t>
            </a: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NO" dirty="0">
                <a:solidFill>
                  <a:schemeClr val="tx1"/>
                </a:solidFill>
              </a:rPr>
              <a:t> postkassen og fysisk menighetsblad mest ønskede måter å motta informasjon fra kirken på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87838-0130-60C1-0B5C-26A4DB367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Hvordan ønsker du helst å motta informasjon fra Den norske kirke?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E9F45-8BC6-1D4C-4CB4-E49B89AC5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700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61122-D24F-E338-2ABD-179C4DD3EB56}"/>
              </a:ext>
            </a:extLst>
          </p:cNvPr>
          <p:cNvSpPr txBox="1"/>
          <p:nvPr/>
        </p:nvSpPr>
        <p:spPr>
          <a:xfrm>
            <a:off x="105878" y="90141"/>
            <a:ext cx="5159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000" b="1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KAPITTEL 4 </a:t>
            </a:r>
            <a:r>
              <a:rPr kumimoji="0" lang="en-NO" sz="1000" b="0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INFORMASJON OG KONTAKT MED KIRKEN</a:t>
            </a:r>
          </a:p>
        </p:txBody>
      </p:sp>
      <p:graphicFrame>
        <p:nvGraphicFramePr>
          <p:cNvPr id="8" name="Plassholder for diagram 5" descr="fc8b187c-c00c-4302-ab78-66b5cdd2e3c9 Foretrukket måte å motta info">
            <a:extLst>
              <a:ext uri="{FF2B5EF4-FFF2-40B4-BE49-F238E27FC236}">
                <a16:creationId xmlns:a16="http://schemas.microsoft.com/office/drawing/2014/main" id="{83966B8D-BB97-131D-807C-49DA3E64F1FB}"/>
              </a:ext>
            </a:extLst>
          </p:cNvPr>
          <p:cNvGraphicFramePr>
            <a:graphicFrameLocks noGrp="1"/>
          </p:cNvGraphicFramePr>
          <p:nvPr>
            <p:ph type="chart" sz="quarter" idx="11"/>
          </p:nvPr>
        </p:nvGraphicFramePr>
        <p:xfrm>
          <a:off x="839787" y="1557337"/>
          <a:ext cx="10538281" cy="44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EE0D03-CC1F-5327-8213-886FFC8C3477}"/>
              </a:ext>
            </a:extLst>
          </p:cNvPr>
          <p:cNvSpPr txBox="1"/>
          <p:nvPr/>
        </p:nvSpPr>
        <p:spPr>
          <a:xfrm>
            <a:off x="10167730" y="90140"/>
            <a:ext cx="1918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000" b="1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 </a:t>
            </a:r>
            <a:r>
              <a:rPr kumimoji="0" lang="en-NO" sz="1000" b="0" i="0" u="none" strike="noStrike" kern="1200" cap="none" spc="0" normalizeH="0" baseline="0" noProof="0" dirty="0">
                <a:ln>
                  <a:noFill/>
                </a:ln>
                <a:solidFill>
                  <a:srgbClr val="51535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BISPEDØMME</a:t>
            </a:r>
          </a:p>
        </p:txBody>
      </p:sp>
      <p:sp>
        <p:nvSpPr>
          <p:cNvPr id="11" name="Plassholder for lysbildenummer 12">
            <a:extLst>
              <a:ext uri="{FF2B5EF4-FFF2-40B4-BE49-F238E27FC236}">
                <a16:creationId xmlns:a16="http://schemas.microsoft.com/office/drawing/2014/main" id="{24D33A39-722F-9269-29E0-E60D908102AA}"/>
              </a:ext>
            </a:extLst>
          </p:cNvPr>
          <p:cNvSpPr txBox="1">
            <a:spLocks/>
          </p:cNvSpPr>
          <p:nvPr/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1352-50B0-4172-8D8D-52D409709776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51535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51535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76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31952D-B9B9-9621-3F91-AFC296E4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2020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66E03870-ED24-04D6-5242-16363907FF8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8168C3-2222-38F6-00DF-B67C873F43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F927F88-EAEA-3805-AD31-D93E778BA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20847F-2206-93E4-7D55-3BDB786559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CED7A0-1B4F-3D1E-3B25-C1CC85B7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8" r="6627" b="5344"/>
          <a:stretch/>
        </p:blipFill>
        <p:spPr>
          <a:xfrm>
            <a:off x="211873" y="1151891"/>
            <a:ext cx="11384049" cy="5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727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A91C49-B148-FBD7-D9CC-B5266DD9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Leserundersøkelse </a:t>
            </a:r>
            <a:r>
              <a:rPr lang="nb-NO" dirty="0" err="1"/>
              <a:t>Nesposten</a:t>
            </a:r>
            <a:r>
              <a:rPr lang="nb-NO" dirty="0"/>
              <a:t> 21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C985FA08-2874-8FB9-3210-C8DE3EF856E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C18685-5920-629D-42EF-DD7D999EE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222CB30-FB8A-2881-6D98-A7840A102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191437-ED6C-87EE-78E6-067AD8111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B0C11A3-38A9-C249-AA74-B5C5FFC81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7" t="16098" r="13564" b="5345"/>
          <a:stretch/>
        </p:blipFill>
        <p:spPr>
          <a:xfrm>
            <a:off x="1494263" y="1308879"/>
            <a:ext cx="9044018" cy="5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95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1EA66-EBFE-D8E7-EB1D-FDD77906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Sarpsborg 2020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B16ACB49-85F1-84D7-025B-7BD2F9BBED3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899" y="1734240"/>
            <a:ext cx="10538281" cy="43529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5485BE-EBB1-B8C2-83AE-1C469AA83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B566E4A-EBFE-F6AD-9E82-5618137CA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D91A2A-FE0E-D542-DF93-E25FD25CB3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6F81155-F014-1A42-F629-C066B90C0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2" t="15935" r="16677" b="6504"/>
          <a:stretch/>
        </p:blipFill>
        <p:spPr>
          <a:xfrm>
            <a:off x="1690944" y="1366154"/>
            <a:ext cx="8541834" cy="5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22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B924E-493A-FAFB-D87D-08EB5CBA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Kime 2020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F9223DF4-5DF8-7974-428E-205484DDC58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7010D7-12FF-8028-0843-21E761474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47ADB56-99BC-4F43-BF28-C0DB4F088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3AF9C1-6CD2-B568-300E-0B49F3F372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731C3F3-BAD8-518C-8F93-4FC79793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7" t="15935" r="10550" b="5344"/>
          <a:stretch/>
        </p:blipFill>
        <p:spPr>
          <a:xfrm>
            <a:off x="1448036" y="1297729"/>
            <a:ext cx="9545444" cy="53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4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FE270-7711-7D3A-FA33-2C94C4C5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Fet 2020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350FFDF6-AD02-3939-8824-446C1EFFEF0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DFC928-823B-492C-9A29-EBB0A434C5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38EABD9-1B65-6D6D-DC6B-4200F10AF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736AAD-EEB4-887A-60B2-F372A3AB53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CB4C053-AA0F-C4A5-9907-F40CC191E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t="17431" r="16676" b="7317"/>
          <a:stretch/>
        </p:blipFill>
        <p:spPr>
          <a:xfrm>
            <a:off x="2970970" y="1154159"/>
            <a:ext cx="8370587" cy="51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7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5C6B44-ADCE-7A16-6545-C2ED2478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EFE38D18-DA45-310F-521D-A2A93A928F7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4A707C-8609-A56D-9480-620497962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2163D1-A803-3CF3-ABE1-EEC1E8E35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7CED7A-A7B5-78A7-19AA-2BF92C9B2A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6508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1_RAPPORT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2023" id="{81954A45-5C8D-5F47-9C83-18E75C4E7170}" vid="{10F0A497-0EBA-9F4D-9A68-0F792A045B6E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68C6B3619E2B4FB82A0C8AA869AFA0" ma:contentTypeVersion="5" ma:contentTypeDescription="Opprett et nytt dokument." ma:contentTypeScope="" ma:versionID="792badbd974a81a4edf0074f3a690fb7">
  <xsd:schema xmlns:xsd="http://www.w3.org/2001/XMLSchema" xmlns:xs="http://www.w3.org/2001/XMLSchema" xmlns:p="http://schemas.microsoft.com/office/2006/metadata/properties" xmlns:ns2="9cfd6ebc-9b90-4a6f-b85e-782226ede790" xmlns:ns3="5de16eaa-f831-4fc1-b373-3cb13d4bb098" targetNamespace="http://schemas.microsoft.com/office/2006/metadata/properties" ma:root="true" ma:fieldsID="251e3d80d5fccccffeb8fd2c9be33207" ns2:_="" ns3:_="">
    <xsd:import namespace="9cfd6ebc-9b90-4a6f-b85e-782226ede790"/>
    <xsd:import namespace="5de16eaa-f831-4fc1-b373-3cb13d4bb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d6ebc-9b90-4a6f-b85e-782226ed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16eaa-f831-4fc1-b373-3cb13d4bb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84750-CA24-4F5C-AD69-FE47DFB4F3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837ECE-3F97-4B28-A0F8-28928430B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6E0A1-3034-42DF-B6A6-CC1286EBC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d6ebc-9b90-4a6f-b85e-782226ede790"/>
    <ds:schemaRef ds:uri="5de16eaa-f831-4fc1-b373-3cb13d4bb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DNK_16x9_bokmål</Template>
  <TotalTime>28</TotalTime>
  <Words>215</Words>
  <Application>Microsoft Office PowerPoint</Application>
  <PresentationFormat>Widescreen</PresentationFormat>
  <Paragraphs>39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Century Schoolbook</vt:lpstr>
      <vt:lpstr>Courier New</vt:lpstr>
      <vt:lpstr>Den norske kirke_ppt mal</vt:lpstr>
      <vt:lpstr>1_RAPPORT</vt:lpstr>
      <vt:lpstr>Menighetsblad og nyhetsbrev</vt:lpstr>
      <vt:lpstr>4 av 10 har mottatt menighetsblad i løpet av de siste 12 månedene</vt:lpstr>
      <vt:lpstr>E-post, i postkassen og fysisk menighetsblad mest ønskede måter å motta informasjon fra kirken på</vt:lpstr>
      <vt:lpstr>2020</vt:lpstr>
      <vt:lpstr>Leserundersøkelse Nesposten 21</vt:lpstr>
      <vt:lpstr>Sarpsborg 2020</vt:lpstr>
      <vt:lpstr>Kime 2020</vt:lpstr>
      <vt:lpstr>Fet 2020</vt:lpstr>
      <vt:lpstr>PowerPoint-presentasjon</vt:lpstr>
      <vt:lpstr>Norsk mediebarometer SSB</vt:lpstr>
      <vt:lpstr>Ressursbanken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Karianne Hjørnevik Nes</dc:creator>
  <cp:lastModifiedBy>Karianne Hjørnevik Nes</cp:lastModifiedBy>
  <cp:revision>3</cp:revision>
  <dcterms:created xsi:type="dcterms:W3CDTF">2024-09-25T11:55:11Z</dcterms:created>
  <dcterms:modified xsi:type="dcterms:W3CDTF">2024-09-25T12:23:46Z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0x010100E968C6B3619E2B4FB82A0C8AA869AFA0</vt:lpwstr>
  </property>
</Properties>
</file>