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62" r:id="rId4"/>
  </p:sldMasterIdLst>
  <p:notesMasterIdLst>
    <p:notesMasterId r:id="rId19"/>
  </p:notesMasterIdLst>
  <p:sldIdLst>
    <p:sldId id="256" r:id="rId5"/>
    <p:sldId id="3250" r:id="rId6"/>
    <p:sldId id="259" r:id="rId7"/>
    <p:sldId id="267" r:id="rId8"/>
    <p:sldId id="266" r:id="rId9"/>
    <p:sldId id="3238" r:id="rId10"/>
    <p:sldId id="3237" r:id="rId11"/>
    <p:sldId id="258" r:id="rId12"/>
    <p:sldId id="3248" r:id="rId13"/>
    <p:sldId id="3247" r:id="rId14"/>
    <p:sldId id="3249" r:id="rId15"/>
    <p:sldId id="3251" r:id="rId16"/>
    <p:sldId id="261" r:id="rId17"/>
    <p:sldId id="324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90"/>
    <p:restoredTop sz="94693"/>
  </p:normalViewPr>
  <p:slideViewPr>
    <p:cSldViewPr snapToGrid="0">
      <p:cViewPr varScale="1">
        <p:scale>
          <a:sx n="90" d="100"/>
          <a:sy n="90" d="100"/>
        </p:scale>
        <p:origin x="33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4CBA18-FB55-4203-A576-1133A79FB6E7}" type="doc">
      <dgm:prSet loTypeId="urn:microsoft.com/office/officeart/2005/8/layout/vList2" loCatId="list" qsTypeId="urn:microsoft.com/office/officeart/2005/8/quickstyle/simple1#9" qsCatId="simple" csTypeId="urn:microsoft.com/office/officeart/2005/8/colors/colorful2#2" csCatId="colorful" phldr="1"/>
      <dgm:spPr/>
      <dgm:t>
        <a:bodyPr/>
        <a:lstStyle/>
        <a:p>
          <a:endParaRPr lang="en-US"/>
        </a:p>
      </dgm:t>
    </dgm:pt>
    <dgm:pt modelId="{BA262DC6-67EF-4D92-A0AF-E625C706C4BB}">
      <dgm:prSet custT="1"/>
      <dgm:spPr/>
      <dgm:t>
        <a:bodyPr/>
        <a:lstStyle/>
        <a:p>
          <a:r>
            <a:rPr lang="en-US" sz="2000" b="1" dirty="0" err="1"/>
            <a:t>Territorialförsamlingen</a:t>
          </a:r>
          <a:r>
            <a:rPr lang="en-US" sz="2000" b="1" dirty="0"/>
            <a:t>-</a:t>
          </a:r>
          <a:r>
            <a:rPr lang="en-US" sz="2000" dirty="0"/>
            <a:t> </a:t>
          </a:r>
          <a:r>
            <a:rPr lang="sv-SE" sz="2000" dirty="0"/>
            <a:t>Ju starkare kyrkan håller fast vid evangeliet om Guds nåd, desto mindre behöver den skapa gränser kring vilka som får komma in.</a:t>
          </a:r>
          <a:endParaRPr lang="en-US" sz="2000" dirty="0"/>
        </a:p>
        <a:p>
          <a:endParaRPr lang="en-US" sz="1800" dirty="0"/>
        </a:p>
      </dgm:t>
    </dgm:pt>
    <dgm:pt modelId="{5C4C97CB-9EF2-4562-AEC9-22663324CBC3}" type="parTrans" cxnId="{AE458C5B-8644-4248-9903-5B3B0763C171}">
      <dgm:prSet/>
      <dgm:spPr/>
      <dgm:t>
        <a:bodyPr/>
        <a:lstStyle/>
        <a:p>
          <a:endParaRPr lang="en-US"/>
        </a:p>
      </dgm:t>
    </dgm:pt>
    <dgm:pt modelId="{C14724C3-717A-4D18-83FB-183B4357B7C5}" type="sibTrans" cxnId="{AE458C5B-8644-4248-9903-5B3B0763C171}">
      <dgm:prSet/>
      <dgm:spPr/>
      <dgm:t>
        <a:bodyPr/>
        <a:lstStyle/>
        <a:p>
          <a:endParaRPr lang="en-US"/>
        </a:p>
      </dgm:t>
    </dgm:pt>
    <dgm:pt modelId="{7BEBCABA-5938-4319-86B8-57D5F622FB00}">
      <dgm:prSet/>
      <dgm:spPr/>
      <dgm:t>
        <a:bodyPr/>
        <a:lstStyle/>
        <a:p>
          <a:r>
            <a:rPr lang="en-US" b="1" dirty="0" err="1"/>
            <a:t>Kyrkan</a:t>
          </a:r>
          <a:r>
            <a:rPr lang="en-US" b="1" dirty="0"/>
            <a:t> </a:t>
          </a:r>
          <a:r>
            <a:rPr lang="en-US" b="1" dirty="0" err="1"/>
            <a:t>som</a:t>
          </a:r>
          <a:r>
            <a:rPr lang="en-US" b="1" dirty="0"/>
            <a:t> </a:t>
          </a:r>
          <a:r>
            <a:rPr lang="en-US" b="1" i="1" dirty="0" err="1"/>
            <a:t>både</a:t>
          </a:r>
          <a:r>
            <a:rPr lang="en-US" b="1" dirty="0"/>
            <a:t> </a:t>
          </a:r>
          <a:r>
            <a:rPr lang="en-US" b="1" dirty="0" err="1"/>
            <a:t>samlad</a:t>
          </a:r>
          <a:r>
            <a:rPr lang="en-US" b="1" dirty="0"/>
            <a:t> och </a:t>
          </a:r>
          <a:r>
            <a:rPr lang="en-US" b="1" dirty="0" err="1"/>
            <a:t>sänd</a:t>
          </a:r>
          <a:r>
            <a:rPr lang="en-US" b="1" dirty="0"/>
            <a:t>- </a:t>
          </a:r>
          <a:r>
            <a:rPr lang="sv-SE" b="0" dirty="0"/>
            <a:t>Kyrkan finns inte främst för att bevara en institution, försvara en kultur eller göra människor moraliska; </a:t>
          </a:r>
          <a:r>
            <a:rPr lang="sv-SE" b="1" dirty="0"/>
            <a:t>den finns för att föra Guds redan givna nåd och frid till alla människor – och prästen är kallad att göra detta konkret i människors verkliga liv.</a:t>
          </a:r>
          <a:endParaRPr lang="en-US" b="1" dirty="0"/>
        </a:p>
      </dgm:t>
    </dgm:pt>
    <dgm:pt modelId="{48D119FA-D6C8-4895-9357-301EA131C75D}" type="parTrans" cxnId="{FF5050D6-871F-4735-99E9-56711C943D34}">
      <dgm:prSet/>
      <dgm:spPr/>
      <dgm:t>
        <a:bodyPr/>
        <a:lstStyle/>
        <a:p>
          <a:endParaRPr lang="en-US"/>
        </a:p>
      </dgm:t>
    </dgm:pt>
    <dgm:pt modelId="{DBADF49C-A809-4BA5-B6D2-1E0C049A4236}" type="sibTrans" cxnId="{FF5050D6-871F-4735-99E9-56711C943D34}">
      <dgm:prSet/>
      <dgm:spPr/>
      <dgm:t>
        <a:bodyPr/>
        <a:lstStyle/>
        <a:p>
          <a:endParaRPr lang="en-US"/>
        </a:p>
      </dgm:t>
    </dgm:pt>
    <dgm:pt modelId="{339263E0-4927-4F90-B93E-607AEDEE0C4A}">
      <dgm:prSet/>
      <dgm:spPr/>
      <dgm:t>
        <a:bodyPr/>
        <a:lstStyle/>
        <a:p>
          <a:r>
            <a:rPr lang="en-US" dirty="0" err="1"/>
            <a:t>Kyrkan</a:t>
          </a:r>
          <a:r>
            <a:rPr lang="en-US" dirty="0"/>
            <a:t> </a:t>
          </a:r>
          <a:r>
            <a:rPr lang="en-US" dirty="0" err="1"/>
            <a:t>i</a:t>
          </a:r>
          <a:r>
            <a:rPr lang="en-US" dirty="0"/>
            <a:t> centrum och </a:t>
          </a:r>
          <a:r>
            <a:rPr lang="en-US" dirty="0" err="1"/>
            <a:t>periferi</a:t>
          </a:r>
          <a:r>
            <a:rPr lang="en-US" dirty="0"/>
            <a:t>- </a:t>
          </a:r>
          <a:r>
            <a:rPr lang="en-US" dirty="0" err="1"/>
            <a:t>aktivitet</a:t>
          </a:r>
          <a:r>
            <a:rPr lang="en-US" dirty="0"/>
            <a:t> och </a:t>
          </a:r>
          <a:r>
            <a:rPr lang="en-US" dirty="0" err="1"/>
            <a:t>livscykel</a:t>
          </a:r>
          <a:endParaRPr lang="en-US" dirty="0"/>
        </a:p>
      </dgm:t>
    </dgm:pt>
    <dgm:pt modelId="{9AF6C389-4AF0-4202-B699-D832131A0929}" type="parTrans" cxnId="{BDB45605-F2B8-430C-BBDB-DC5CEFF7CE66}">
      <dgm:prSet/>
      <dgm:spPr/>
      <dgm:t>
        <a:bodyPr/>
        <a:lstStyle/>
        <a:p>
          <a:endParaRPr lang="en-US"/>
        </a:p>
      </dgm:t>
    </dgm:pt>
    <dgm:pt modelId="{7C835C6A-86FC-491E-A984-026687BAA916}" type="sibTrans" cxnId="{BDB45605-F2B8-430C-BBDB-DC5CEFF7CE66}">
      <dgm:prSet/>
      <dgm:spPr/>
      <dgm:t>
        <a:bodyPr/>
        <a:lstStyle/>
        <a:p>
          <a:endParaRPr lang="en-US"/>
        </a:p>
      </dgm:t>
    </dgm:pt>
    <dgm:pt modelId="{E5D5E2E3-9A0C-452C-90D0-3C1FF9F61601}" type="pres">
      <dgm:prSet presAssocID="{9B4CBA18-FB55-4203-A576-1133A79FB6E7}" presName="linear" presStyleCnt="0">
        <dgm:presLayoutVars>
          <dgm:animLvl val="lvl"/>
          <dgm:resizeHandles val="exact"/>
        </dgm:presLayoutVars>
      </dgm:prSet>
      <dgm:spPr/>
    </dgm:pt>
    <dgm:pt modelId="{8E6BAAD0-0E75-4EA0-94C1-97E713C6F82D}" type="pres">
      <dgm:prSet presAssocID="{BA262DC6-67EF-4D92-A0AF-E625C706C4BB}" presName="parentText" presStyleLbl="node1" presStyleIdx="0" presStyleCnt="3" custLinFactNeighborX="-372" custLinFactNeighborY="21510">
        <dgm:presLayoutVars>
          <dgm:chMax val="0"/>
          <dgm:bulletEnabled val="1"/>
        </dgm:presLayoutVars>
      </dgm:prSet>
      <dgm:spPr/>
    </dgm:pt>
    <dgm:pt modelId="{B4355F93-101E-451C-AAE1-239E190E1ED6}" type="pres">
      <dgm:prSet presAssocID="{C14724C3-717A-4D18-83FB-183B4357B7C5}" presName="spacer" presStyleCnt="0"/>
      <dgm:spPr/>
    </dgm:pt>
    <dgm:pt modelId="{3F376666-CBC3-4352-8C60-28D4154E1EB6}" type="pres">
      <dgm:prSet presAssocID="{7BEBCABA-5938-4319-86B8-57D5F622FB00}" presName="parentText" presStyleLbl="node1" presStyleIdx="1" presStyleCnt="3">
        <dgm:presLayoutVars>
          <dgm:chMax val="0"/>
          <dgm:bulletEnabled val="1"/>
        </dgm:presLayoutVars>
      </dgm:prSet>
      <dgm:spPr/>
    </dgm:pt>
    <dgm:pt modelId="{000BC4CB-8A1C-4E29-B13D-F6A2B5F55D75}" type="pres">
      <dgm:prSet presAssocID="{DBADF49C-A809-4BA5-B6D2-1E0C049A4236}" presName="spacer" presStyleCnt="0"/>
      <dgm:spPr/>
    </dgm:pt>
    <dgm:pt modelId="{B72038D2-3B53-4344-B649-A632BCAB83AA}" type="pres">
      <dgm:prSet presAssocID="{339263E0-4927-4F90-B93E-607AEDEE0C4A}" presName="parentText" presStyleLbl="node1" presStyleIdx="2" presStyleCnt="3">
        <dgm:presLayoutVars>
          <dgm:chMax val="0"/>
          <dgm:bulletEnabled val="1"/>
        </dgm:presLayoutVars>
      </dgm:prSet>
      <dgm:spPr/>
    </dgm:pt>
  </dgm:ptLst>
  <dgm:cxnLst>
    <dgm:cxn modelId="{BDB45605-F2B8-430C-BBDB-DC5CEFF7CE66}" srcId="{9B4CBA18-FB55-4203-A576-1133A79FB6E7}" destId="{339263E0-4927-4F90-B93E-607AEDEE0C4A}" srcOrd="2" destOrd="0" parTransId="{9AF6C389-4AF0-4202-B699-D832131A0929}" sibTransId="{7C835C6A-86FC-491E-A984-026687BAA916}"/>
    <dgm:cxn modelId="{9FC5551C-1D06-450F-9A3C-6042F7B97947}" type="presOf" srcId="{9B4CBA18-FB55-4203-A576-1133A79FB6E7}" destId="{E5D5E2E3-9A0C-452C-90D0-3C1FF9F61601}" srcOrd="0" destOrd="0" presId="urn:microsoft.com/office/officeart/2005/8/layout/vList2"/>
    <dgm:cxn modelId="{AE458C5B-8644-4248-9903-5B3B0763C171}" srcId="{9B4CBA18-FB55-4203-A576-1133A79FB6E7}" destId="{BA262DC6-67EF-4D92-A0AF-E625C706C4BB}" srcOrd="0" destOrd="0" parTransId="{5C4C97CB-9EF2-4562-AEC9-22663324CBC3}" sibTransId="{C14724C3-717A-4D18-83FB-183B4357B7C5}"/>
    <dgm:cxn modelId="{03D26C79-AC01-4124-B2CE-77962B45C8EE}" type="presOf" srcId="{339263E0-4927-4F90-B93E-607AEDEE0C4A}" destId="{B72038D2-3B53-4344-B649-A632BCAB83AA}" srcOrd="0" destOrd="0" presId="urn:microsoft.com/office/officeart/2005/8/layout/vList2"/>
    <dgm:cxn modelId="{140F817F-0A42-43E3-B881-A53B131DE6EC}" type="presOf" srcId="{7BEBCABA-5938-4319-86B8-57D5F622FB00}" destId="{3F376666-CBC3-4352-8C60-28D4154E1EB6}" srcOrd="0" destOrd="0" presId="urn:microsoft.com/office/officeart/2005/8/layout/vList2"/>
    <dgm:cxn modelId="{FF5050D6-871F-4735-99E9-56711C943D34}" srcId="{9B4CBA18-FB55-4203-A576-1133A79FB6E7}" destId="{7BEBCABA-5938-4319-86B8-57D5F622FB00}" srcOrd="1" destOrd="0" parTransId="{48D119FA-D6C8-4895-9357-301EA131C75D}" sibTransId="{DBADF49C-A809-4BA5-B6D2-1E0C049A4236}"/>
    <dgm:cxn modelId="{C7A270F3-10C8-4AC9-8F4D-9E54104D1A44}" type="presOf" srcId="{BA262DC6-67EF-4D92-A0AF-E625C706C4BB}" destId="{8E6BAAD0-0E75-4EA0-94C1-97E713C6F82D}" srcOrd="0" destOrd="0" presId="urn:microsoft.com/office/officeart/2005/8/layout/vList2"/>
    <dgm:cxn modelId="{5B6259FE-95AD-4554-939E-AAB69C4524B3}" type="presParOf" srcId="{E5D5E2E3-9A0C-452C-90D0-3C1FF9F61601}" destId="{8E6BAAD0-0E75-4EA0-94C1-97E713C6F82D}" srcOrd="0" destOrd="0" presId="urn:microsoft.com/office/officeart/2005/8/layout/vList2"/>
    <dgm:cxn modelId="{32469AAD-B11F-47F1-98A3-92CDDDD922B9}" type="presParOf" srcId="{E5D5E2E3-9A0C-452C-90D0-3C1FF9F61601}" destId="{B4355F93-101E-451C-AAE1-239E190E1ED6}" srcOrd="1" destOrd="0" presId="urn:microsoft.com/office/officeart/2005/8/layout/vList2"/>
    <dgm:cxn modelId="{BEFDF715-6535-4378-B7A7-2591BA0876D0}" type="presParOf" srcId="{E5D5E2E3-9A0C-452C-90D0-3C1FF9F61601}" destId="{3F376666-CBC3-4352-8C60-28D4154E1EB6}" srcOrd="2" destOrd="0" presId="urn:microsoft.com/office/officeart/2005/8/layout/vList2"/>
    <dgm:cxn modelId="{0917A432-95D7-4915-B31C-F1F3715BBD04}" type="presParOf" srcId="{E5D5E2E3-9A0C-452C-90D0-3C1FF9F61601}" destId="{000BC4CB-8A1C-4E29-B13D-F6A2B5F55D75}" srcOrd="3" destOrd="0" presId="urn:microsoft.com/office/officeart/2005/8/layout/vList2"/>
    <dgm:cxn modelId="{4BB795EB-6097-434F-A18A-B04CF5E91106}" type="presParOf" srcId="{E5D5E2E3-9A0C-452C-90D0-3C1FF9F61601}" destId="{B72038D2-3B53-4344-B649-A632BCAB83A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BAAD0-0E75-4EA0-94C1-97E713C6F82D}">
      <dsp:nvSpPr>
        <dsp:cNvPr id="0" name=""/>
        <dsp:cNvSpPr/>
      </dsp:nvSpPr>
      <dsp:spPr>
        <a:xfrm>
          <a:off x="0" y="66918"/>
          <a:ext cx="5994400" cy="194512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err="1"/>
            <a:t>Territorialförsamlingen</a:t>
          </a:r>
          <a:r>
            <a:rPr lang="en-US" sz="2000" b="1" kern="1200" dirty="0"/>
            <a:t>-</a:t>
          </a:r>
          <a:r>
            <a:rPr lang="en-US" sz="2000" kern="1200" dirty="0"/>
            <a:t> </a:t>
          </a:r>
          <a:r>
            <a:rPr lang="sv-SE" sz="2000" kern="1200" dirty="0"/>
            <a:t>Ju starkare kyrkan håller fast vid evangeliet om Guds nåd, desto mindre behöver den skapa gränser kring vilka som får komma in.</a:t>
          </a:r>
          <a:endParaRPr lang="en-US" sz="2000" kern="1200" dirty="0"/>
        </a:p>
        <a:p>
          <a:pPr marL="0" lvl="0" indent="0" algn="l" defTabSz="889000">
            <a:lnSpc>
              <a:spcPct val="90000"/>
            </a:lnSpc>
            <a:spcBef>
              <a:spcPct val="0"/>
            </a:spcBef>
            <a:spcAft>
              <a:spcPct val="35000"/>
            </a:spcAft>
            <a:buNone/>
          </a:pPr>
          <a:endParaRPr lang="en-US" sz="1800" kern="1200" dirty="0"/>
        </a:p>
      </dsp:txBody>
      <dsp:txXfrm>
        <a:off x="94953" y="161871"/>
        <a:ext cx="5804494" cy="1755219"/>
      </dsp:txXfrm>
    </dsp:sp>
    <dsp:sp modelId="{3F376666-CBC3-4352-8C60-28D4154E1EB6}">
      <dsp:nvSpPr>
        <dsp:cNvPr id="0" name=""/>
        <dsp:cNvSpPr/>
      </dsp:nvSpPr>
      <dsp:spPr>
        <a:xfrm>
          <a:off x="0" y="2054993"/>
          <a:ext cx="5994400" cy="1945125"/>
        </a:xfrm>
        <a:prstGeom prst="roundRect">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err="1"/>
            <a:t>Kyrkan</a:t>
          </a:r>
          <a:r>
            <a:rPr lang="en-US" sz="1900" b="1" kern="1200" dirty="0"/>
            <a:t> </a:t>
          </a:r>
          <a:r>
            <a:rPr lang="en-US" sz="1900" b="1" kern="1200" dirty="0" err="1"/>
            <a:t>som</a:t>
          </a:r>
          <a:r>
            <a:rPr lang="en-US" sz="1900" b="1" kern="1200" dirty="0"/>
            <a:t> </a:t>
          </a:r>
          <a:r>
            <a:rPr lang="en-US" sz="1900" b="1" i="1" kern="1200" dirty="0" err="1"/>
            <a:t>både</a:t>
          </a:r>
          <a:r>
            <a:rPr lang="en-US" sz="1900" b="1" kern="1200" dirty="0"/>
            <a:t> </a:t>
          </a:r>
          <a:r>
            <a:rPr lang="en-US" sz="1900" b="1" kern="1200" dirty="0" err="1"/>
            <a:t>samlad</a:t>
          </a:r>
          <a:r>
            <a:rPr lang="en-US" sz="1900" b="1" kern="1200" dirty="0"/>
            <a:t> och </a:t>
          </a:r>
          <a:r>
            <a:rPr lang="en-US" sz="1900" b="1" kern="1200" dirty="0" err="1"/>
            <a:t>sänd</a:t>
          </a:r>
          <a:r>
            <a:rPr lang="en-US" sz="1900" b="1" kern="1200" dirty="0"/>
            <a:t>- </a:t>
          </a:r>
          <a:r>
            <a:rPr lang="sv-SE" sz="1900" b="0" kern="1200" dirty="0"/>
            <a:t>Kyrkan finns inte främst för att bevara en institution, försvara en kultur eller göra människor moraliska; </a:t>
          </a:r>
          <a:r>
            <a:rPr lang="sv-SE" sz="1900" b="1" kern="1200" dirty="0"/>
            <a:t>den finns för att föra Guds redan givna nåd och frid till alla människor – och prästen är kallad att göra detta konkret i människors verkliga liv.</a:t>
          </a:r>
          <a:endParaRPr lang="en-US" sz="1900" b="1" kern="1200" dirty="0"/>
        </a:p>
      </dsp:txBody>
      <dsp:txXfrm>
        <a:off x="94953" y="2149946"/>
        <a:ext cx="5804494" cy="1755219"/>
      </dsp:txXfrm>
    </dsp:sp>
    <dsp:sp modelId="{B72038D2-3B53-4344-B649-A632BCAB83AA}">
      <dsp:nvSpPr>
        <dsp:cNvPr id="0" name=""/>
        <dsp:cNvSpPr/>
      </dsp:nvSpPr>
      <dsp:spPr>
        <a:xfrm>
          <a:off x="0" y="4054838"/>
          <a:ext cx="5994400" cy="1945125"/>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err="1"/>
            <a:t>Kyrkan</a:t>
          </a:r>
          <a:r>
            <a:rPr lang="en-US" sz="1900" kern="1200" dirty="0"/>
            <a:t> </a:t>
          </a:r>
          <a:r>
            <a:rPr lang="en-US" sz="1900" kern="1200" dirty="0" err="1"/>
            <a:t>i</a:t>
          </a:r>
          <a:r>
            <a:rPr lang="en-US" sz="1900" kern="1200" dirty="0"/>
            <a:t> centrum och </a:t>
          </a:r>
          <a:r>
            <a:rPr lang="en-US" sz="1900" kern="1200" dirty="0" err="1"/>
            <a:t>periferi</a:t>
          </a:r>
          <a:r>
            <a:rPr lang="en-US" sz="1900" kern="1200" dirty="0"/>
            <a:t>- </a:t>
          </a:r>
          <a:r>
            <a:rPr lang="en-US" sz="1900" kern="1200" dirty="0" err="1"/>
            <a:t>aktivitet</a:t>
          </a:r>
          <a:r>
            <a:rPr lang="en-US" sz="1900" kern="1200" dirty="0"/>
            <a:t> och </a:t>
          </a:r>
          <a:r>
            <a:rPr lang="en-US" sz="1900" kern="1200" dirty="0" err="1"/>
            <a:t>livscykel</a:t>
          </a:r>
          <a:endParaRPr lang="en-US" sz="1900" kern="1200" dirty="0"/>
        </a:p>
      </dsp:txBody>
      <dsp:txXfrm>
        <a:off x="94953" y="4149791"/>
        <a:ext cx="5804494" cy="17552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5:15.658"/>
    </inkml:context>
    <inkml:brush xml:id="br0">
      <inkml:brushProperty name="width" value="0.05" units="cm"/>
      <inkml:brushProperty name="height" value="0.05" units="cm"/>
    </inkml:brush>
  </inkml:definitions>
  <inkml:trace contextRef="#ctx0" brushRef="#br0">1 1 24575,'0'72'0,"2"6"0,0 20 0,0-47 0,0 0 0,1-1 0,1 0 0,3 44 0,-1-13 0,0-5 0,1 1 0,-3-2 0,3-2 0,-1-8 0,-2-8 0,0 0 0,-2 5 0,0 10 0,2 10 0,2 5 0,2 4 0,1-5 0,1-4 0,1-5 0,-1 1 0,1 10 0,-1 4 0,-1 3 0,-2-3 0,-2-6 0,-4-1 0,-1 0 0,0 3 0,3 2 0,-1 3 0,3-1 0,3 4 0,-3-45 0,0 1 0,1 2 0,0 0 0,-1 2 0,-1 0 0,-1-3 0,-1 0 0,0-3 0,-2 0 0,0 47 0,0-2 0,0-6 0,0-9 0,0-2 0,0 8 0,0-37 0,0 2 0,0 6 0,0 2 0,0 1 0,0-1 0,0-3 0,0-1 0,0 37 0,3-12 0,-1 3 0,1-9 0,-1 8 0,-4 2 0,-1 13 0,2-36 0,-1 1 0,1-2 0,0-1 0,1-5 0,0-3 0,0 35 0,0-15 0,0-8 0,0-5 0,0-10 0,-2-8 0,0-3 0,0-4 0,0-5 0,0-2 0,0 9 0,-2 11 0,0 1 0,1-15 0,2-19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5:22.624"/>
    </inkml:context>
    <inkml:brush xml:id="br0">
      <inkml:brushProperty name="width" value="0.05" units="cm"/>
      <inkml:brushProperty name="height" value="0.05" units="cm"/>
    </inkml:brush>
  </inkml:definitions>
  <inkml:trace contextRef="#ctx0" brushRef="#br0">0 66 24575,'54'0'0,"3"-1"0,12-2 0,-1-1 0,9 0 0,3 0 0,-4 0 0,3 0 0,3-1 0,1 1 0,8-1 0,1 1 0,1 0 0,1 0 0,4 0 0,1 1 0,0 1 0,0 0 0,-1 0 0,0 1 0,0 0 0,-2 1 0,-6-1 0,0 1 0,-2 0 0,-3 1 0,15-1 0,-3 1 0,-6 0 0,-17 0 0,-5 1 0,-3-1 0,10 2 0,-4 0 0,-6-1 0,2 0 0,12 1 0,5-1 0,-15-1 0,4 1 0,1 0 0,11 0 0,2-1 0,1 2 0,1-1 0,0 0 0,-2 1 0,-6 0 0,-1-1 0,-4 0 0,22 1 0,-6 0 0,-15-1 0,-3 1 0,-7-1 0,-3 0 0,-4-1 0,-1 1 0,-2-1 0,0 0 0,0 0 0,2 0 0,15 1 0,6-1 0,-16 0 0,5 0 0,1 0 0,13 0 0,2 0 0,2 0 0,8 0 0,2 0 0,0 0 0,-2-1 0,1 0 0,-2 0 0,-6 0 0,-2 0 0,-2 0 0,-11 0 0,-2 0 0,-4 0 0,16 0 0,-5 0 0,-16 0 0,-2 1 0,-2 0 0,1 2 0,8 1 0,3 1 0,8 1 0,-1-1 0,-2 0 0,-5 0 0,-14-2 0,-7 0 0,2-2 0,-35 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5:36.124"/>
    </inkml:context>
    <inkml:brush xml:id="br0">
      <inkml:brushProperty name="width" value="0.05" units="cm"/>
      <inkml:brushProperty name="height" value="0.05" units="cm"/>
    </inkml:brush>
  </inkml:definitions>
  <inkml:trace contextRef="#ctx0" brushRef="#br0">1 1 24575,'0'31'0,"0"43"0,0-17 0,0 6 0,0 10 0,2 2 0,1-2 0,1-1 0,2-10 0,1-3 0,11 37 0,1-20 0,-2-22 0,-3-19 0,-4-14 0,-2-5 0,2 2 0,2 6 0,4 8 0,1 8 0,-1 6 0,-2 5 0,-2 6 0,-5 7 0,-3 7 0,-2 5 0,-2 1 0,0 0 0,2 0 0,4-4 0,3-7 0,1-9 0,0-5 0,-2-3 0,0-4 0,0 9 0,0 17 0,1 27 0,-5-41 0,-1 3 0,0 2 0,-1 2 0,-1 8 0,0 2 0,-1 12 0,0 3 0,-2 7 0,-1 0 0,0-3 0,-2-4 0,0-14 0,0-4 0,0-11 0,1-3 0,1-1 0,0 0 0,1 0 0,0-2 0,-1 44 0,1-29 0,1-11 0,1 10 0,0 16 0,-1-32 0,-1 0 0,0 2 0,0 1 0,-1 2 0,-1-1 0,-1-2 0,0-1 0,-5 38 0,1-13 0,2-13 0,3-3 0,3 0 0,1 0 0,0 5 0,4 10 0,13 7 0,8-12 0,1-18 0,-6 3 0,-4 24 0,-6-24 0,2 6 0,5 17 0,1 3 0,3 5 0,1 1 0,-2 0 0,0 0 0,-1-5 0,-2-2 0,-2-13 0,-1-6 0,4 28 0,-8-37 0,-5-19 0,-2-7 0,-1 3 0,0 1 0,-2 0 0,0-3 0,0-6 0,0-6 0,0-7 0,-2-4 0,-1-2 0,-2-3 0,-3 3 0,-4 6 0,-8 8 0,-4 4 0,7-8 0,6-5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14:25:59.19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0,'1'71,"0"0,4 5,3 0,3 4,1 0,3 3,1 2,-1 0,0 1,-2 1,-1 0,-1-1,0 0,1-1,0 0,-1-5,1-1,0-6,0-3,-1-6,-1-2,-1-9,-1-1,7 41,-2-3,-7-40,-1 3,-1 17,-1 4,-1 15,-1 3,-1-26,0 2,0-1,0 27,0-5,0-17,0-4,0-14,0-3,0 44,0-42,0 2,0 6,0 0,0 0,0 1,0 3,0 1,0 4,0 1,0 4,0 0,0 3,0-1,0-9,0-3,-1-2,2 0,1-1,2-1,4-1,3-3,10 38,-10-42,-2 3,-2 13,-2 5,-4 21,-1 5,0-23,0 2,1-2,0-6,0-2,1-1,1 20,2-4,0-15,2-3,-1-14,1-3,4 23,-3-27,-3-21,-2-5,-1-4,2 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14:26:02.39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1 125,'68'0,"1"0,17 0,6 0,-15 0,5 0,2 0,9 0,4 0,0 0,-22 0,1 0,-1 0,1 0,-1 0,1 0,-1 0,0 0,23 0,0 0,-2 0,-3 0,-2 0,-1 0,-4 0,-2 0,0 0,-2 0,0 0,-2 0,-2 0,-1 0,-1 0,2-1,0 1,0-2,2 1,0-1,1 0,1-1,0 0,0-1,2 0,-1-1,0 0,-2 1,-1 0,-1 0,-3 1,-2 0,-1 1,-5-1,-1 1,-1 0,25 1,-3-1,-5 1,-3-1,-9 1,-2 0,-2 1,0 0,9 0,3 0,10 0,2 0,-23-2,1-1,-1-1,31-1,-5-2,-19-1,-7 0,22-5,-51 8,-22 3,7 1,25 1,17 0,1 0,-18 0,-13 0,0 4,3 3,-3 3,-14 1,-16-6,-6-2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14:26:05.85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8 1,'-4'45,"1"6,3-6,2 24,7 19,8 10,5-4,1-13,-4-16,-5-9,-1-3,-2 0,-2-2,-2-8,-1-3,1 4,3 10,3 13,0 2,0 0,-3 6,-3 8,-3 8,-2-3,0-2,1 6,2 8,-2-47,0 0,4 46,2-11,0-6,0-7,1-3,-1-9,-3-16,-3-10,-1 6,0 9,0 1,0-14,-1-24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18.391"/>
    </inkml:context>
    <inkml:brush xml:id="br0">
      <inkml:brushProperty name="width" value="0.05" units="cm"/>
      <inkml:brushProperty name="height" value="0.05" units="cm"/>
    </inkml:brush>
  </inkml:definitions>
  <inkml:trace contextRef="#ctx0" brushRef="#br0">1 1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21.024"/>
    </inkml:context>
    <inkml:brush xml:id="br0">
      <inkml:brushProperty name="width" value="0.05" units="cm"/>
      <inkml:brushProperty name="height" value="0.05" units="cm"/>
    </inkml:brush>
  </inkml:definitions>
  <inkml:trace contextRef="#ctx0" brushRef="#br0">0 0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22.090"/>
    </inkml:context>
    <inkml:brush xml:id="br0">
      <inkml:brushProperty name="width" value="0.05" units="cm"/>
      <inkml:brushProperty name="height" value="0.05" units="cm"/>
    </inkml:brush>
  </inkml:definitions>
  <inkml:trace contextRef="#ctx0" brushRef="#br0">0 1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23.390"/>
    </inkml:context>
    <inkml:brush xml:id="br0">
      <inkml:brushProperty name="width" value="0.05" units="cm"/>
      <inkml:brushProperty name="height" value="0.05" units="cm"/>
    </inkml:brush>
  </inkml:definitions>
  <inkml:trace contextRef="#ctx0" brushRef="#br0">0 1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25.057"/>
    </inkml:context>
    <inkml:brush xml:id="br0">
      <inkml:brushProperty name="width" value="0.05" units="cm"/>
      <inkml:brushProperty name="height" value="0.05" units="cm"/>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5F903-2391-F64F-AD7C-D6CE045A63B0}" type="datetimeFigureOut">
              <a:rPr lang="sv-SE" smtClean="0"/>
              <a:t>2026-10-01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3D8A5D-877D-314E-B62F-FB5F7CF5F8DE}" type="slidenum">
              <a:rPr lang="sv-SE" smtClean="0"/>
              <a:t>‹#›</a:t>
            </a:fld>
            <a:endParaRPr lang="sv-SE"/>
          </a:p>
        </p:txBody>
      </p:sp>
    </p:spTree>
    <p:extLst>
      <p:ext uri="{BB962C8B-B14F-4D97-AF65-F5344CB8AC3E}">
        <p14:creationId xmlns:p14="http://schemas.microsoft.com/office/powerpoint/2010/main" val="1473370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Ven är jag?, </a:t>
            </a:r>
          </a:p>
          <a:p>
            <a:r>
              <a:rPr lang="sv-SE" dirty="0"/>
              <a:t>Lunds universitet</a:t>
            </a:r>
          </a:p>
          <a:p>
            <a:r>
              <a:rPr lang="sv-SE" dirty="0"/>
              <a:t>Arbetat </a:t>
            </a:r>
            <a:r>
              <a:rPr lang="sv-SE" dirty="0" err="1"/>
              <a:t>myckert</a:t>
            </a:r>
            <a:r>
              <a:rPr lang="sv-SE" dirty="0"/>
              <a:t> med folkkyrkan och </a:t>
            </a:r>
            <a:r>
              <a:rPr lang="sv-SE" dirty="0" err="1"/>
              <a:t>skapåelseteologi</a:t>
            </a:r>
            <a:r>
              <a:rPr lang="sv-SE" dirty="0"/>
              <a:t> och vad en sådan kan betyda idag . Norsk diskussion har betytt mycket för att tänka om och tänka nytt….</a:t>
            </a:r>
          </a:p>
          <a:p>
            <a:r>
              <a:rPr lang="sv-SE" dirty="0"/>
              <a:t>Svenska kyrkans teologiska kommitté och Svenska kyrkans läronämnd</a:t>
            </a:r>
          </a:p>
          <a:p>
            <a:endParaRPr lang="sv-SE" dirty="0"/>
          </a:p>
          <a:p>
            <a:endParaRPr lang="sv-SE" dirty="0"/>
          </a:p>
        </p:txBody>
      </p:sp>
      <p:sp>
        <p:nvSpPr>
          <p:cNvPr id="4" name="Platshållare för bildnummer 3"/>
          <p:cNvSpPr>
            <a:spLocks noGrp="1"/>
          </p:cNvSpPr>
          <p:nvPr>
            <p:ph type="sldNum" sz="quarter" idx="5"/>
          </p:nvPr>
        </p:nvSpPr>
        <p:spPr/>
        <p:txBody>
          <a:bodyPr/>
          <a:lstStyle/>
          <a:p>
            <a:fld id="{293D8A5D-877D-314E-B62F-FB5F7CF5F8DE}" type="slidenum">
              <a:rPr lang="sv-SE" smtClean="0"/>
              <a:t>1</a:t>
            </a:fld>
            <a:endParaRPr lang="sv-SE"/>
          </a:p>
        </p:txBody>
      </p:sp>
    </p:spTree>
    <p:extLst>
      <p:ext uri="{BB962C8B-B14F-4D97-AF65-F5344CB8AC3E}">
        <p14:creationId xmlns:p14="http://schemas.microsoft.com/office/powerpoint/2010/main" val="1691572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Tre  nya böcker…</a:t>
            </a:r>
          </a:p>
        </p:txBody>
      </p:sp>
      <p:sp>
        <p:nvSpPr>
          <p:cNvPr id="4" name="Platshållare för bildnummer 3"/>
          <p:cNvSpPr>
            <a:spLocks noGrp="1"/>
          </p:cNvSpPr>
          <p:nvPr>
            <p:ph type="sldNum" sz="quarter" idx="5"/>
          </p:nvPr>
        </p:nvSpPr>
        <p:spPr/>
        <p:txBody>
          <a:bodyPr/>
          <a:lstStyle/>
          <a:p>
            <a:fld id="{293D8A5D-877D-314E-B62F-FB5F7CF5F8DE}" type="slidenum">
              <a:rPr lang="sv-SE" smtClean="0"/>
              <a:t>3</a:t>
            </a:fld>
            <a:endParaRPr lang="sv-SE"/>
          </a:p>
        </p:txBody>
      </p:sp>
    </p:spTree>
    <p:extLst>
      <p:ext uri="{BB962C8B-B14F-4D97-AF65-F5344CB8AC3E}">
        <p14:creationId xmlns:p14="http://schemas.microsoft.com/office/powerpoint/2010/main" val="247727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lvl="0" indent="-228600">
              <a:buFont typeface="Arial" panose="020B0604020202020204" pitchFamily="34" charset="0"/>
              <a:buChar char="•"/>
            </a:pPr>
            <a:r>
              <a:rPr lang="sv-SE" dirty="0"/>
              <a:t>1. Konflikten mellan Billing och Waldenström</a:t>
            </a:r>
          </a:p>
          <a:p>
            <a:pPr marL="228600" lvl="0" indent="-228600">
              <a:buFont typeface="Arial" panose="020B0604020202020204" pitchFamily="34" charset="0"/>
              <a:buChar char="•"/>
            </a:pPr>
            <a:endParaRPr lang="sv-SE" dirty="0"/>
          </a:p>
          <a:p>
            <a:pPr marL="228600" lvl="0" indent="-228600">
              <a:buFont typeface="Arial" panose="020B0604020202020204" pitchFamily="34" charset="0"/>
              <a:buChar char="•"/>
            </a:pPr>
            <a:r>
              <a:rPr lang="sv-SE" dirty="0"/>
              <a:t>Territorialprincipen – en bakgrund</a:t>
            </a:r>
          </a:p>
          <a:p>
            <a:pPr marL="228600" lvl="0" indent="-228600">
              <a:buFont typeface="Arial" panose="020B0604020202020204" pitchFamily="34" charset="0"/>
              <a:buChar char="•"/>
            </a:pPr>
            <a:endParaRPr lang="sv-SE" dirty="0"/>
          </a:p>
          <a:p>
            <a:pPr marL="228600" lvl="0" indent="-228600">
              <a:buFont typeface="Arial" panose="020B0604020202020204" pitchFamily="34" charset="0"/>
              <a:buChar char="•"/>
            </a:pPr>
            <a:r>
              <a:rPr lang="sv-SE" dirty="0" err="1"/>
              <a:t>Nådesdopet</a:t>
            </a:r>
            <a:r>
              <a:rPr lang="sv-SE" dirty="0"/>
              <a:t> – ett synligt tecken, den förekommande nåden,. Redan i ditt första andetag är livet meningsfullt, det är en gåva….</a:t>
            </a:r>
          </a:p>
          <a:p>
            <a:endParaRPr lang="sv-SE" dirty="0"/>
          </a:p>
          <a:p>
            <a:pPr marL="228600" lvl="0" indent="-228600">
              <a:buFont typeface="Arial" panose="020B0604020202020204" pitchFamily="34" charset="0"/>
              <a:buChar char="•"/>
            </a:pPr>
            <a:r>
              <a:rPr lang="sv-SE" dirty="0"/>
              <a:t>2. rörelsen mellan livet i </a:t>
            </a:r>
            <a:r>
              <a:rPr lang="sv-SE" b="1" dirty="0"/>
              <a:t>kallelsen</a:t>
            </a:r>
            <a:r>
              <a:rPr lang="sv-SE" dirty="0"/>
              <a:t> i </a:t>
            </a:r>
            <a:r>
              <a:rPr lang="sv-SE" b="1" dirty="0"/>
              <a:t>skapelsen</a:t>
            </a:r>
            <a:r>
              <a:rPr lang="sv-SE" dirty="0"/>
              <a:t> och </a:t>
            </a:r>
            <a:r>
              <a:rPr lang="sv-SE" b="1" dirty="0"/>
              <a:t>samlingen</a:t>
            </a:r>
            <a:r>
              <a:rPr lang="sv-SE" dirty="0"/>
              <a:t> till gudstjänst och </a:t>
            </a:r>
            <a:r>
              <a:rPr lang="sv-SE" b="1" dirty="0"/>
              <a:t>sändningen tillbaka </a:t>
            </a:r>
            <a:r>
              <a:rPr lang="sv-SE" dirty="0"/>
              <a:t>till skapelsen </a:t>
            </a:r>
          </a:p>
          <a:p>
            <a:pPr marL="228600" lvl="0" indent="-228600">
              <a:buFont typeface="Arial" panose="020B0604020202020204" pitchFamily="34" charset="0"/>
              <a:buChar char="•"/>
            </a:pPr>
            <a:endParaRPr lang="sv-SE" dirty="0"/>
          </a:p>
          <a:p>
            <a:pPr marL="228600" lvl="0" indent="-228600">
              <a:buFont typeface="Arial" panose="020B0604020202020204" pitchFamily="34" charset="0"/>
              <a:buChar char="•"/>
            </a:pPr>
            <a:r>
              <a:rPr lang="sv-SE" dirty="0"/>
              <a:t>en kvalitativ kyrkosyn</a:t>
            </a:r>
          </a:p>
          <a:p>
            <a:pPr marL="228600" lvl="0" indent="-228600">
              <a:buFont typeface="Arial" panose="020B0604020202020204" pitchFamily="34" charset="0"/>
              <a:buChar char="•"/>
            </a:pPr>
            <a:endParaRPr lang="sv-SE" dirty="0"/>
          </a:p>
          <a:p>
            <a:pPr marL="228600" lvl="0" indent="-228600">
              <a:buFont typeface="Arial" panose="020B0604020202020204" pitchFamily="34" charset="0"/>
              <a:buChar char="•"/>
            </a:pPr>
            <a:r>
              <a:rPr lang="sv-SE" dirty="0" err="1"/>
              <a:t>vistasbegreppet</a:t>
            </a:r>
            <a:endParaRPr lang="sv-SE"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3. Kyrkan i centrum innebär undervisning, </a:t>
            </a:r>
            <a:r>
              <a:rPr lang="sv-SE" dirty="0" err="1"/>
              <a:t>gtjänst</a:t>
            </a:r>
            <a:r>
              <a:rPr lang="sv-SE" dirty="0"/>
              <a:t>, bön, sakramenten, medlemmarna i periferin,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Men också livscykeln </a:t>
            </a:r>
            <a:r>
              <a:rPr lang="sv-SE" dirty="0" err="1"/>
              <a:t>tt</a:t>
            </a:r>
            <a:r>
              <a:rPr lang="sv-SE" dirty="0"/>
              <a:t> vi vd olika tider kan vara mer eller mindre aktiva….se debatten från bokmässan med Kent </a:t>
            </a:r>
            <a:r>
              <a:rPr lang="sv-SE" dirty="0" err="1"/>
              <a:t>Wisti</a:t>
            </a:r>
            <a:r>
              <a:rPr lang="sv-SE" dirty="0"/>
              <a:t> </a:t>
            </a:r>
          </a:p>
          <a:p>
            <a:endParaRPr lang="sv-SE" dirty="0"/>
          </a:p>
        </p:txBody>
      </p:sp>
      <p:sp>
        <p:nvSpPr>
          <p:cNvPr id="4" name="Platshållare för bildnummer 3"/>
          <p:cNvSpPr>
            <a:spLocks noGrp="1"/>
          </p:cNvSpPr>
          <p:nvPr>
            <p:ph type="sldNum" sz="quarter" idx="5"/>
          </p:nvPr>
        </p:nvSpPr>
        <p:spPr/>
        <p:txBody>
          <a:bodyPr/>
          <a:lstStyle/>
          <a:p>
            <a:fld id="{293D8A5D-877D-314E-B62F-FB5F7CF5F8DE}" type="slidenum">
              <a:rPr lang="sv-SE" smtClean="0"/>
              <a:t>5</a:t>
            </a:fld>
            <a:endParaRPr lang="sv-SE"/>
          </a:p>
        </p:txBody>
      </p:sp>
    </p:spTree>
    <p:extLst>
      <p:ext uri="{BB962C8B-B14F-4D97-AF65-F5344CB8AC3E}">
        <p14:creationId xmlns:p14="http://schemas.microsoft.com/office/powerpoint/2010/main" val="3889359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5000"/>
              </a:lnSpc>
            </a:pPr>
            <a:r>
              <a:rPr lang="sv-SE" dirty="0"/>
              <a:t>Världen/skapelsen är i sig en meningsfull plats och vardagen har hög teologisk signifikans.</a:t>
            </a:r>
          </a:p>
          <a:p>
            <a:pPr>
              <a:lnSpc>
                <a:spcPct val="115000"/>
              </a:lnSpc>
            </a:pPr>
            <a:endParaRPr lang="sv-SE" dirty="0"/>
          </a:p>
          <a:p>
            <a:pPr>
              <a:lnSpc>
                <a:spcPct val="115000"/>
              </a:lnSpc>
            </a:pPr>
            <a:endParaRPr lang="sv-SE" dirty="0"/>
          </a:p>
          <a:p>
            <a:pPr>
              <a:lnSpc>
                <a:spcPct val="115000"/>
              </a:lnSpc>
            </a:pPr>
            <a:r>
              <a:rPr lang="sv-SE" dirty="0"/>
              <a:t>”Vardagslivet utgör ett tredje område mellan det rent politiska och ett det rent religiösa området. Den kristna teologins roll är att hålla de gemensamma horisonterna för mänsklig samexistens öppna, samtidigt som man är medveten om evangeliets särdrag, som likaså riktar sig till alla människor.” (Introduktion till 2017 Uggla, </a:t>
            </a:r>
            <a:r>
              <a:rPr lang="sv-SE" dirty="0" err="1"/>
              <a:t>Gregersen</a:t>
            </a:r>
            <a:r>
              <a:rPr lang="sv-SE" dirty="0"/>
              <a:t>, </a:t>
            </a:r>
            <a:r>
              <a:rPr lang="sv-SE" dirty="0" err="1"/>
              <a:t>Wyller</a:t>
            </a:r>
            <a:r>
              <a:rPr lang="sv-SE" dirty="0"/>
              <a:t>)</a:t>
            </a:r>
          </a:p>
          <a:p>
            <a:pPr>
              <a:lnSpc>
                <a:spcPct val="115000"/>
              </a:lnSpc>
            </a:pPr>
            <a:endParaRPr lang="sv-SE" dirty="0"/>
          </a:p>
          <a:p>
            <a:pPr>
              <a:lnSpc>
                <a:spcPct val="115000"/>
              </a:lnSpc>
            </a:pPr>
            <a:r>
              <a:rPr lang="sv-SE" dirty="0"/>
              <a:t>Gustaf </a:t>
            </a:r>
            <a:r>
              <a:rPr lang="sv-SE" dirty="0" err="1"/>
              <a:t>Auléns</a:t>
            </a:r>
            <a:r>
              <a:rPr lang="sv-SE" dirty="0"/>
              <a:t> skapelseteologiska vändning</a:t>
            </a:r>
          </a:p>
          <a:p>
            <a:endParaRPr lang="sv-SE" dirty="0"/>
          </a:p>
        </p:txBody>
      </p:sp>
      <p:sp>
        <p:nvSpPr>
          <p:cNvPr id="4" name="Platshållare för bildnummer 3"/>
          <p:cNvSpPr>
            <a:spLocks noGrp="1"/>
          </p:cNvSpPr>
          <p:nvPr>
            <p:ph type="sldNum" sz="quarter" idx="5"/>
          </p:nvPr>
        </p:nvSpPr>
        <p:spPr/>
        <p:txBody>
          <a:bodyPr/>
          <a:lstStyle/>
          <a:p>
            <a:fld id="{9C08B065-B22F-384B-97B9-93EFBE1FDC95}" type="slidenum">
              <a:rPr lang="sv-SE" smtClean="0"/>
              <a:t>7</a:t>
            </a:fld>
            <a:endParaRPr lang="sv-SE"/>
          </a:p>
        </p:txBody>
      </p:sp>
    </p:spTree>
    <p:extLst>
      <p:ext uri="{BB962C8B-B14F-4D97-AF65-F5344CB8AC3E}">
        <p14:creationId xmlns:p14="http://schemas.microsoft.com/office/powerpoint/2010/main" val="362439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2900" marR="0" lvl="0" indent="-342900" algn="l" defTabSz="914400" rtl="0" eaLnBrk="1" fontAlgn="auto" latinLnBrk="0" hangingPunct="1">
              <a:lnSpc>
                <a:spcPct val="100000"/>
              </a:lnSpc>
              <a:spcBef>
                <a:spcPts val="0"/>
              </a:spcBef>
              <a:spcAft>
                <a:spcPts val="0"/>
              </a:spcAft>
              <a:buClr>
                <a:schemeClr val="bg2">
                  <a:lumMod val="40000"/>
                  <a:lumOff val="60000"/>
                </a:schemeClr>
              </a:buClr>
              <a:buSzPct val="80000"/>
              <a:buFont typeface="Wingdings 3" charset="2"/>
              <a:buChar char=""/>
              <a:tabLst/>
              <a:defRPr/>
            </a:pPr>
            <a:r>
              <a:rPr lang="sv-SE" b="1" dirty="0"/>
              <a:t>Situationsetik</a:t>
            </a:r>
            <a:r>
              <a:rPr lang="sv-SE" dirty="0"/>
              <a:t>, d v s en rörlig etik som är beroende av individernas omdöme och prövning. Det finns med andra ord en utveckling i vilka handlingar och synsätt vi menar bör råda.</a:t>
            </a:r>
          </a:p>
          <a:p>
            <a:pPr marL="342900" marR="0" lvl="0" indent="-342900" algn="l" defTabSz="914400" rtl="0" eaLnBrk="1" fontAlgn="auto" latinLnBrk="0" hangingPunct="1">
              <a:lnSpc>
                <a:spcPct val="100000"/>
              </a:lnSpc>
              <a:spcBef>
                <a:spcPts val="0"/>
              </a:spcBef>
              <a:spcAft>
                <a:spcPts val="0"/>
              </a:spcAft>
              <a:buClr>
                <a:schemeClr val="bg2">
                  <a:lumMod val="40000"/>
                  <a:lumOff val="60000"/>
                </a:schemeClr>
              </a:buClr>
              <a:buSzPct val="80000"/>
              <a:buFont typeface="Wingdings 3" charset="2"/>
              <a:buChar char=""/>
              <a:tabLst/>
              <a:defRPr/>
            </a:pPr>
            <a:endParaRPr lang="sv-SE" dirty="0"/>
          </a:p>
          <a:p>
            <a:pPr marL="342900" marR="0" lvl="0" indent="-342900" algn="l" defTabSz="914400" rtl="0" eaLnBrk="1" fontAlgn="auto" latinLnBrk="0" hangingPunct="1">
              <a:lnSpc>
                <a:spcPct val="100000"/>
              </a:lnSpc>
              <a:spcBef>
                <a:spcPts val="0"/>
              </a:spcBef>
              <a:spcAft>
                <a:spcPts val="0"/>
              </a:spcAft>
              <a:buClr>
                <a:schemeClr val="bg2">
                  <a:lumMod val="40000"/>
                  <a:lumOff val="60000"/>
                </a:schemeClr>
              </a:buClr>
              <a:buSzPct val="80000"/>
              <a:buFont typeface="Wingdings 3" charset="2"/>
              <a:buChar char=""/>
              <a:tabLst/>
              <a:defRPr/>
            </a:pPr>
            <a:r>
              <a:rPr lang="sv-SE" dirty="0"/>
              <a:t>Exemplet med </a:t>
            </a:r>
            <a:r>
              <a:rPr lang="sv-SE" dirty="0" err="1"/>
              <a:t>Caputo</a:t>
            </a:r>
            <a:endParaRPr lang="sv-SE" dirty="0"/>
          </a:p>
          <a:p>
            <a:endParaRPr lang="sv-SE" dirty="0"/>
          </a:p>
        </p:txBody>
      </p:sp>
      <p:sp>
        <p:nvSpPr>
          <p:cNvPr id="4" name="Platshållare för bildnummer 3"/>
          <p:cNvSpPr>
            <a:spLocks noGrp="1"/>
          </p:cNvSpPr>
          <p:nvPr>
            <p:ph type="sldNum" sz="quarter" idx="5"/>
          </p:nvPr>
        </p:nvSpPr>
        <p:spPr/>
        <p:txBody>
          <a:bodyPr/>
          <a:lstStyle/>
          <a:p>
            <a:fld id="{293D8A5D-877D-314E-B62F-FB5F7CF5F8DE}" type="slidenum">
              <a:rPr lang="sv-SE" smtClean="0"/>
              <a:t>8</a:t>
            </a:fld>
            <a:endParaRPr lang="sv-SE"/>
          </a:p>
        </p:txBody>
      </p:sp>
    </p:spTree>
    <p:extLst>
      <p:ext uri="{BB962C8B-B14F-4D97-AF65-F5344CB8AC3E}">
        <p14:creationId xmlns:p14="http://schemas.microsoft.com/office/powerpoint/2010/main" val="51188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sv-SE"/>
              <a:t>Klicka här för att ändra mall för rubrikformat</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3272101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1781563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798012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31882CEA-42FA-9343-8FC7-C4D6029EACD8}" type="datetimeFigureOut">
              <a:rPr lang="sv-SE" smtClean="0"/>
              <a:t>2026-10-01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417907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31882CEA-42FA-9343-8FC7-C4D6029EACD8}" type="datetimeFigureOut">
              <a:rPr lang="sv-SE" smtClean="0"/>
              <a:t>2026-10-01</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779227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7" name="Date Placeholder 2"/>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3"/>
          <p:cNvSpPr>
            <a:spLocks noGrp="1"/>
          </p:cNvSpPr>
          <p:nvPr>
            <p:ph type="ftr" sz="quarter" idx="11"/>
          </p:nvPr>
        </p:nvSpPr>
        <p:spPr/>
        <p:txBody>
          <a:bodyPr/>
          <a:lstStyle/>
          <a:p>
            <a:endParaRPr lang="sv-SE"/>
          </a:p>
        </p:txBody>
      </p:sp>
      <p:sp>
        <p:nvSpPr>
          <p:cNvPr id="6" name="Slide Number Placeholder 4"/>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3643599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2"/>
          <p:cNvSpPr>
            <a:spLocks noGrp="1"/>
          </p:cNvSpPr>
          <p:nvPr>
            <p:ph type="ftr" sz="quarter" idx="11"/>
          </p:nvPr>
        </p:nvSpPr>
        <p:spPr/>
        <p:txBody>
          <a:bodyPr/>
          <a:lstStyle/>
          <a:p>
            <a:endParaRPr lang="sv-SE"/>
          </a:p>
        </p:txBody>
      </p:sp>
      <p:sp>
        <p:nvSpPr>
          <p:cNvPr id="6" name="Slide Number Placeholder 3"/>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1486100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sv-SE"/>
              <a:t>Klicka här för att ändra mall för rubrikformat</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7" name="Date Placeholder 4"/>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5"/>
          <p:cNvSpPr>
            <a:spLocks noGrp="1"/>
          </p:cNvSpPr>
          <p:nvPr>
            <p:ph type="ftr" sz="quarter" idx="11"/>
          </p:nvPr>
        </p:nvSpPr>
        <p:spPr/>
        <p:txBody>
          <a:bodyPr/>
          <a:lstStyle/>
          <a:p>
            <a:endParaRPr lang="sv-SE"/>
          </a:p>
        </p:txBody>
      </p:sp>
      <p:sp>
        <p:nvSpPr>
          <p:cNvPr id="6" name="Slide Number Placeholder 6"/>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3261269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31882CEA-42FA-9343-8FC7-C4D6029EACD8}" type="datetimeFigureOut">
              <a:rPr lang="sv-SE" smtClean="0"/>
              <a:t>2026-10-01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4868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31882CEA-42FA-9343-8FC7-C4D6029EACD8}" type="datetimeFigureOut">
              <a:rPr lang="sv-SE" smtClean="0"/>
              <a:t>2026-10-01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1991160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sv-SE"/>
              <a:t>Klicka här för att ändra mall för rubrikformat</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738121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sv-SE"/>
              <a:t>Klicka här för att ändra mall för rubrikformat</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sv-SE"/>
              <a:t>Klicka här för att ändra format på bakgrundstexten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54981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1453872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sv-SE"/>
              <a:t>Klicka här för att ändra mall för rubrikformat</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4"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2292255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sv-SE"/>
              <a:t>Klicka här för att ändra mall för rubrikformat</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4"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1458628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nchorCtr="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2077538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1687842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1882CEA-42FA-9343-8FC7-C4D6029EACD8}" type="datetimeFigureOut">
              <a:rPr lang="sv-SE" smtClean="0"/>
              <a:t>2026-10-01</a:t>
            </a:fld>
            <a:endParaRPr lang="sv-SE"/>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sv-SE"/>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483A0BB-60B2-B04C-960E-E622CAD19B99}" type="slidenum">
              <a:rPr lang="sv-SE" smtClean="0"/>
              <a:t>‹#›</a:t>
            </a:fld>
            <a:endParaRPr lang="sv-SE"/>
          </a:p>
        </p:txBody>
      </p:sp>
    </p:spTree>
    <p:extLst>
      <p:ext uri="{BB962C8B-B14F-4D97-AF65-F5344CB8AC3E}">
        <p14:creationId xmlns:p14="http://schemas.microsoft.com/office/powerpoint/2010/main" val="1973024634"/>
      </p:ext>
    </p:extLst>
  </p:cSld>
  <p:clrMap bg1="dk1" tx1="lt1" bg2="dk2" tx2="lt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 id="2147484074" r:id="rId12"/>
    <p:sldLayoutId id="2147484075" r:id="rId13"/>
    <p:sldLayoutId id="2147484076" r:id="rId14"/>
    <p:sldLayoutId id="2147484077" r:id="rId15"/>
    <p:sldLayoutId id="2147484078" r:id="rId16"/>
    <p:sldLayoutId id="214748407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customXml" Target="../ink/ink5.xml"/><Relationship Id="rId2" Type="http://schemas.openxmlformats.org/officeDocument/2006/relationships/image" Target="../media/image12.jpg"/><Relationship Id="rId1" Type="http://schemas.openxmlformats.org/officeDocument/2006/relationships/slideLayout" Target="../slideLayouts/slideLayout5.xml"/><Relationship Id="rId6" Type="http://schemas.openxmlformats.org/officeDocument/2006/relationships/customXml" Target="../ink/ink2.xml"/><Relationship Id="rId11" Type="http://schemas.openxmlformats.org/officeDocument/2006/relationships/image" Target="../media/image17.png"/><Relationship Id="rId5" Type="http://schemas.openxmlformats.org/officeDocument/2006/relationships/image" Target="../media/image14.png"/><Relationship Id="rId15" Type="http://schemas.openxmlformats.org/officeDocument/2006/relationships/image" Target="../media/image19.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6.png"/><Relationship Id="rId14" Type="http://schemas.openxmlformats.org/officeDocument/2006/relationships/customXml" Target="../ink/ink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customXml" Target="../ink/ink11.xml"/><Relationship Id="rId2" Type="http://schemas.openxmlformats.org/officeDocument/2006/relationships/customXml" Target="../ink/ink7.xml"/><Relationship Id="rId1" Type="http://schemas.openxmlformats.org/officeDocument/2006/relationships/slideLayout" Target="../slideLayouts/slideLayout14.xml"/><Relationship Id="rId6" Type="http://schemas.openxmlformats.org/officeDocument/2006/relationships/customXml" Target="../ink/ink10.xml"/><Relationship Id="rId5" Type="http://schemas.openxmlformats.org/officeDocument/2006/relationships/customXml" Target="../ink/ink9.xml"/><Relationship Id="rId4" Type="http://schemas.openxmlformats.org/officeDocument/2006/relationships/customXml" Target="../ink/ink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940452-0DAF-8A3F-70A5-434E9AA174C7}"/>
              </a:ext>
            </a:extLst>
          </p:cNvPr>
          <p:cNvSpPr>
            <a:spLocks noGrp="1"/>
          </p:cNvSpPr>
          <p:nvPr>
            <p:ph type="ctrTitle"/>
          </p:nvPr>
        </p:nvSpPr>
        <p:spPr>
          <a:xfrm>
            <a:off x="1524000" y="311972"/>
            <a:ext cx="9144000" cy="2710927"/>
          </a:xfrm>
        </p:spPr>
        <p:txBody>
          <a:bodyPr>
            <a:normAutofit/>
          </a:bodyPr>
          <a:lstStyle/>
          <a:p>
            <a:r>
              <a:rPr lang="sv-SE" sz="8000" dirty="0"/>
              <a:t>Folkkyrkan 2.0</a:t>
            </a:r>
            <a:r>
              <a:rPr lang="sv-SE" dirty="0"/>
              <a:t>-teologiskt id?</a:t>
            </a:r>
          </a:p>
        </p:txBody>
      </p:sp>
      <p:sp>
        <p:nvSpPr>
          <p:cNvPr id="3" name="Underrubrik 2">
            <a:extLst>
              <a:ext uri="{FF2B5EF4-FFF2-40B4-BE49-F238E27FC236}">
                <a16:creationId xmlns:a16="http://schemas.microsoft.com/office/drawing/2014/main" id="{7B7FB193-61D8-483F-7D68-CB38A12D7538}"/>
              </a:ext>
            </a:extLst>
          </p:cNvPr>
          <p:cNvSpPr>
            <a:spLocks noGrp="1"/>
          </p:cNvSpPr>
          <p:nvPr>
            <p:ph type="subTitle" idx="1"/>
          </p:nvPr>
        </p:nvSpPr>
        <p:spPr/>
        <p:txBody>
          <a:bodyPr>
            <a:normAutofit/>
          </a:bodyPr>
          <a:lstStyle/>
          <a:p>
            <a:r>
              <a:rPr lang="sv-SE" dirty="0"/>
              <a:t>Johanna Gustafsson Lundberg, </a:t>
            </a:r>
          </a:p>
          <a:p>
            <a:r>
              <a:rPr lang="sv-SE" dirty="0"/>
              <a:t>Centrum för teologi och religionsvetenskap, Lund universitet</a:t>
            </a:r>
          </a:p>
        </p:txBody>
      </p:sp>
    </p:spTree>
    <p:extLst>
      <p:ext uri="{BB962C8B-B14F-4D97-AF65-F5344CB8AC3E}">
        <p14:creationId xmlns:p14="http://schemas.microsoft.com/office/powerpoint/2010/main" val="2934613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384EA5-7533-C06F-64AA-B7B751DAE544}"/>
              </a:ext>
            </a:extLst>
          </p:cNvPr>
          <p:cNvSpPr>
            <a:spLocks noGrp="1"/>
          </p:cNvSpPr>
          <p:nvPr>
            <p:ph type="title"/>
          </p:nvPr>
        </p:nvSpPr>
        <p:spPr/>
        <p:txBody>
          <a:bodyPr/>
          <a:lstStyle/>
          <a:p>
            <a:r>
              <a:rPr lang="sv-SE" dirty="0"/>
              <a:t>Folkkyrkan då nu och framåt</a:t>
            </a:r>
          </a:p>
        </p:txBody>
      </p:sp>
      <p:sp>
        <p:nvSpPr>
          <p:cNvPr id="3" name="Platshållare för innehåll 2">
            <a:extLst>
              <a:ext uri="{FF2B5EF4-FFF2-40B4-BE49-F238E27FC236}">
                <a16:creationId xmlns:a16="http://schemas.microsoft.com/office/drawing/2014/main" id="{21AC33B4-E515-E734-D3D1-F6191AB6B963}"/>
              </a:ext>
            </a:extLst>
          </p:cNvPr>
          <p:cNvSpPr>
            <a:spLocks noGrp="1"/>
          </p:cNvSpPr>
          <p:nvPr>
            <p:ph idx="1"/>
          </p:nvPr>
        </p:nvSpPr>
        <p:spPr/>
        <p:txBody>
          <a:bodyPr/>
          <a:lstStyle/>
          <a:p>
            <a:r>
              <a:rPr lang="sv-SE" dirty="0"/>
              <a:t>Folkkyrkan- Einar Billing (Folkkyrka 1.0)</a:t>
            </a:r>
          </a:p>
          <a:p>
            <a:endParaRPr lang="sv-SE" dirty="0"/>
          </a:p>
          <a:p>
            <a:r>
              <a:rPr lang="sv-SE" dirty="0"/>
              <a:t>Skandinavisk skapelseteologi </a:t>
            </a:r>
          </a:p>
          <a:p>
            <a:endParaRPr lang="sv-SE" dirty="0"/>
          </a:p>
          <a:p>
            <a:r>
              <a:rPr lang="sv-SE" dirty="0"/>
              <a:t>Skapelsen som evangeliets förståelsehorisont</a:t>
            </a:r>
          </a:p>
          <a:p>
            <a:endParaRPr lang="sv-SE" dirty="0"/>
          </a:p>
          <a:p>
            <a:r>
              <a:rPr lang="sv-SE" dirty="0"/>
              <a:t>INSPEL: Folkkyrkan. 1 och </a:t>
            </a:r>
            <a:r>
              <a:rPr lang="sv-SE" sz="2400" b="1" dirty="0"/>
              <a:t>Folkkyrkan 2.0</a:t>
            </a:r>
          </a:p>
        </p:txBody>
      </p:sp>
    </p:spTree>
    <p:extLst>
      <p:ext uri="{BB962C8B-B14F-4D97-AF65-F5344CB8AC3E}">
        <p14:creationId xmlns:p14="http://schemas.microsoft.com/office/powerpoint/2010/main" val="1229222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28C7C82-EFC6-7CCF-FAFF-F554968ECB99}"/>
              </a:ext>
            </a:extLst>
          </p:cNvPr>
          <p:cNvPicPr>
            <a:picLocks noChangeAspect="1"/>
          </p:cNvPicPr>
          <p:nvPr/>
        </p:nvPicPr>
        <p:blipFill>
          <a:blip r:embed="rId3"/>
          <a:stretch>
            <a:fillRect/>
          </a:stretch>
        </p:blipFill>
        <p:spPr>
          <a:xfrm>
            <a:off x="707572" y="686707"/>
            <a:ext cx="3810000" cy="5702300"/>
          </a:xfrm>
          <a:prstGeom prst="rect">
            <a:avLst/>
          </a:prstGeom>
        </p:spPr>
      </p:pic>
      <p:pic>
        <p:nvPicPr>
          <p:cNvPr id="5" name="Bildobjekt 4">
            <a:extLst>
              <a:ext uri="{FF2B5EF4-FFF2-40B4-BE49-F238E27FC236}">
                <a16:creationId xmlns:a16="http://schemas.microsoft.com/office/drawing/2014/main" id="{C6F17D7E-70ED-5FB1-699A-5E3001184BF7}"/>
              </a:ext>
            </a:extLst>
          </p:cNvPr>
          <p:cNvPicPr>
            <a:picLocks noChangeAspect="1"/>
          </p:cNvPicPr>
          <p:nvPr/>
        </p:nvPicPr>
        <p:blipFill>
          <a:blip r:embed="rId4"/>
          <a:stretch>
            <a:fillRect/>
          </a:stretch>
        </p:blipFill>
        <p:spPr>
          <a:xfrm>
            <a:off x="2698595" y="2642839"/>
            <a:ext cx="3523553" cy="4606236"/>
          </a:xfrm>
          <a:prstGeom prst="rect">
            <a:avLst/>
          </a:prstGeom>
        </p:spPr>
      </p:pic>
      <p:pic>
        <p:nvPicPr>
          <p:cNvPr id="7" name="Bildobjekt 6">
            <a:extLst>
              <a:ext uri="{FF2B5EF4-FFF2-40B4-BE49-F238E27FC236}">
                <a16:creationId xmlns:a16="http://schemas.microsoft.com/office/drawing/2014/main" id="{9E4CBF58-1281-3D53-063C-197B89CC3492}"/>
              </a:ext>
            </a:extLst>
          </p:cNvPr>
          <p:cNvPicPr>
            <a:picLocks noChangeAspect="1"/>
          </p:cNvPicPr>
          <p:nvPr/>
        </p:nvPicPr>
        <p:blipFill>
          <a:blip r:embed="rId5"/>
          <a:stretch>
            <a:fillRect/>
          </a:stretch>
        </p:blipFill>
        <p:spPr>
          <a:xfrm>
            <a:off x="5932423" y="0"/>
            <a:ext cx="4103675" cy="5464098"/>
          </a:xfrm>
          <a:prstGeom prst="rect">
            <a:avLst/>
          </a:prstGeom>
        </p:spPr>
      </p:pic>
      <p:pic>
        <p:nvPicPr>
          <p:cNvPr id="10" name="Bildobjekt 9">
            <a:extLst>
              <a:ext uri="{FF2B5EF4-FFF2-40B4-BE49-F238E27FC236}">
                <a16:creationId xmlns:a16="http://schemas.microsoft.com/office/drawing/2014/main" id="{4EE7E566-E061-F4FB-B3E0-C125EEE7153B}"/>
              </a:ext>
            </a:extLst>
          </p:cNvPr>
          <p:cNvPicPr>
            <a:picLocks noChangeAspect="1"/>
          </p:cNvPicPr>
          <p:nvPr/>
        </p:nvPicPr>
        <p:blipFill>
          <a:blip r:embed="rId6"/>
          <a:stretch>
            <a:fillRect/>
          </a:stretch>
        </p:blipFill>
        <p:spPr>
          <a:xfrm>
            <a:off x="10036098" y="4301819"/>
            <a:ext cx="1862254" cy="2054767"/>
          </a:xfrm>
          <a:prstGeom prst="rect">
            <a:avLst/>
          </a:prstGeom>
        </p:spPr>
      </p:pic>
    </p:spTree>
    <p:extLst>
      <p:ext uri="{BB962C8B-B14F-4D97-AF65-F5344CB8AC3E}">
        <p14:creationId xmlns:p14="http://schemas.microsoft.com/office/powerpoint/2010/main" val="2207200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46863B-217F-DB78-05B6-EBCF10E92BEB}"/>
              </a:ext>
            </a:extLst>
          </p:cNvPr>
          <p:cNvSpPr>
            <a:spLocks noGrp="1"/>
          </p:cNvSpPr>
          <p:nvPr>
            <p:ph type="title"/>
          </p:nvPr>
        </p:nvSpPr>
        <p:spPr>
          <a:xfrm>
            <a:off x="1153907" y="1854192"/>
            <a:ext cx="5092906" cy="1301603"/>
          </a:xfrm>
        </p:spPr>
        <p:txBody>
          <a:bodyPr/>
          <a:lstStyle/>
          <a:p>
            <a:r>
              <a:rPr lang="sv-SE" dirty="0"/>
              <a:t>Einar Billing (1871-1939)</a:t>
            </a:r>
          </a:p>
        </p:txBody>
      </p:sp>
      <p:pic>
        <p:nvPicPr>
          <p:cNvPr id="6" name="Platshållare för bild 5">
            <a:extLst>
              <a:ext uri="{FF2B5EF4-FFF2-40B4-BE49-F238E27FC236}">
                <a16:creationId xmlns:a16="http://schemas.microsoft.com/office/drawing/2014/main" id="{ED70EA84-DF3F-BC73-9E59-1744CF5B778E}"/>
              </a:ext>
            </a:extLst>
          </p:cNvPr>
          <p:cNvPicPr>
            <a:picLocks noGrp="1" noChangeAspect="1"/>
          </p:cNvPicPr>
          <p:nvPr>
            <p:ph type="pic" idx="1"/>
          </p:nvPr>
        </p:nvPicPr>
        <p:blipFill>
          <a:blip r:embed="rId2"/>
          <a:srcRect t="4562" b="4562"/>
          <a:stretch>
            <a:fillRect/>
          </a:stretch>
        </p:blipFill>
        <p:spPr>
          <a:prstGeom prst="roundRect">
            <a:avLst>
              <a:gd name="adj" fmla="val 1858"/>
            </a:avLst>
          </a:prstGeom>
          <a:effectLst>
            <a:outerShdw blurRad="50800" dist="50800" dir="5400000" algn="tl" rotWithShape="0">
              <a:srgbClr val="000000">
                <a:alpha val="43000"/>
              </a:srgbClr>
            </a:outerShdw>
          </a:effectLst>
        </p:spPr>
      </p:pic>
      <p:sp>
        <p:nvSpPr>
          <p:cNvPr id="4" name="Platshållare för text 3">
            <a:extLst>
              <a:ext uri="{FF2B5EF4-FFF2-40B4-BE49-F238E27FC236}">
                <a16:creationId xmlns:a16="http://schemas.microsoft.com/office/drawing/2014/main" id="{E79F69BB-7396-B0F9-953F-8F1E2EC1A85C}"/>
              </a:ext>
            </a:extLst>
          </p:cNvPr>
          <p:cNvSpPr>
            <a:spLocks noGrp="1"/>
          </p:cNvSpPr>
          <p:nvPr>
            <p:ph type="body" sz="half" idx="2"/>
          </p:nvPr>
        </p:nvSpPr>
        <p:spPr>
          <a:xfrm>
            <a:off x="1154954" y="3155795"/>
            <a:ext cx="5084979" cy="3534937"/>
          </a:xfrm>
        </p:spPr>
        <p:txBody>
          <a:bodyPr>
            <a:normAutofit fontScale="92500" lnSpcReduction="10000"/>
          </a:bodyPr>
          <a:lstStyle/>
          <a:p>
            <a:r>
              <a:rPr lang="sv-SE" dirty="0"/>
              <a:t>Kyrkans uppgift är att: den är att föra </a:t>
            </a:r>
            <a:r>
              <a:rPr lang="sv-SE" b="1" dirty="0"/>
              <a:t>”evangeliet om </a:t>
            </a:r>
            <a:r>
              <a:rPr lang="sv-SE" sz="2000" b="1" dirty="0"/>
              <a:t>den Guds frid, som </a:t>
            </a:r>
            <a:r>
              <a:rPr lang="sv-SE" sz="2000" b="1" dirty="0" err="1"/>
              <a:t>öfvergår</a:t>
            </a:r>
            <a:r>
              <a:rPr lang="sv-SE" sz="2000" b="1" dirty="0"/>
              <a:t> allt förstånd, till oroliga och osaliga människosjälar”</a:t>
            </a:r>
          </a:p>
          <a:p>
            <a:endParaRPr lang="sv-SE" sz="2000" b="1" dirty="0"/>
          </a:p>
          <a:p>
            <a:r>
              <a:rPr lang="sv-SE" sz="2000" b="1" dirty="0"/>
              <a:t>Den förekommande nåden: Guds nåd kommer före människans tro, den föregår även människans sökande efter Gud. Sökandet ses som ett svar på denna gåva.</a:t>
            </a:r>
          </a:p>
          <a:p>
            <a:r>
              <a:rPr lang="sv-SE" sz="2000" b="1" dirty="0"/>
              <a:t>Kyrkan ska erbjudas till alla och möta dem där de befinner sig.</a:t>
            </a:r>
            <a:endParaRPr lang="sv-SE" sz="2000" dirty="0"/>
          </a:p>
        </p:txBody>
      </p:sp>
    </p:spTree>
    <p:extLst>
      <p:ext uri="{BB962C8B-B14F-4D97-AF65-F5344CB8AC3E}">
        <p14:creationId xmlns:p14="http://schemas.microsoft.com/office/powerpoint/2010/main" val="2945294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0E5CEA-0094-CD12-182D-0D7D040DD9F7}"/>
              </a:ext>
            </a:extLst>
          </p:cNvPr>
          <p:cNvSpPr>
            <a:spLocks noGrp="1"/>
          </p:cNvSpPr>
          <p:nvPr>
            <p:ph type="title"/>
          </p:nvPr>
        </p:nvSpPr>
        <p:spPr>
          <a:xfrm>
            <a:off x="1251679" y="645107"/>
            <a:ext cx="3384329" cy="5421436"/>
          </a:xfrm>
        </p:spPr>
        <p:txBody>
          <a:bodyPr anchor="ctr">
            <a:normAutofit/>
          </a:bodyPr>
          <a:lstStyle/>
          <a:p>
            <a:r>
              <a:rPr lang="sv-SE" sz="3100" dirty="0"/>
              <a:t>Tre aspekter av Billings folkkyrkotanke</a:t>
            </a:r>
          </a:p>
        </p:txBody>
      </p:sp>
      <p:graphicFrame>
        <p:nvGraphicFramePr>
          <p:cNvPr id="15" name="Platshållare för innehåll 2">
            <a:extLst>
              <a:ext uri="{FF2B5EF4-FFF2-40B4-BE49-F238E27FC236}">
                <a16:creationId xmlns:a16="http://schemas.microsoft.com/office/drawing/2014/main" id="{248D7A9D-1770-1F26-EF6F-0EE4E6E500B7}"/>
              </a:ext>
            </a:extLst>
          </p:cNvPr>
          <p:cNvGraphicFramePr>
            <a:graphicFrameLocks noGrp="1"/>
          </p:cNvGraphicFramePr>
          <p:nvPr>
            <p:ph idx="1"/>
            <p:extLst>
              <p:ext uri="{D42A27DB-BD31-4B8C-83A1-F6EECF244321}">
                <p14:modId xmlns:p14="http://schemas.microsoft.com/office/powerpoint/2010/main" val="1136737621"/>
              </p:ext>
            </p:extLst>
          </p:nvPr>
        </p:nvGraphicFramePr>
        <p:xfrm>
          <a:off x="5280025" y="367991"/>
          <a:ext cx="5994400" cy="6055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7089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30044666-78E7-4A81-B179-B7D6470ED1D8}"/>
              </a:ext>
            </a:extLst>
          </p:cNvPr>
          <p:cNvSpPr>
            <a:spLocks noGrp="1"/>
          </p:cNvSpPr>
          <p:nvPr>
            <p:ph type="title"/>
          </p:nvPr>
        </p:nvSpPr>
        <p:spPr>
          <a:xfrm>
            <a:off x="8337883" y="0"/>
            <a:ext cx="3092117" cy="1653870"/>
          </a:xfrm>
        </p:spPr>
        <p:txBody>
          <a:bodyPr>
            <a:normAutofit/>
          </a:bodyPr>
          <a:lstStyle/>
          <a:p>
            <a:r>
              <a:rPr lang="sv-SE" sz="2400" dirty="0"/>
              <a:t>Scandinavian Creation </a:t>
            </a:r>
            <a:r>
              <a:rPr lang="sv-SE" sz="2400" dirty="0" err="1"/>
              <a:t>Theology</a:t>
            </a:r>
            <a:r>
              <a:rPr lang="sv-SE" sz="2400" dirty="0"/>
              <a:t>-</a:t>
            </a:r>
            <a:br>
              <a:rPr lang="sv-SE" sz="2400" dirty="0"/>
            </a:br>
            <a:r>
              <a:rPr lang="sv-SE" sz="2400" dirty="0"/>
              <a:t>10 år!</a:t>
            </a:r>
          </a:p>
        </p:txBody>
      </p:sp>
      <p:pic>
        <p:nvPicPr>
          <p:cNvPr id="6" name="Platshållare för bild 5">
            <a:extLst>
              <a:ext uri="{FF2B5EF4-FFF2-40B4-BE49-F238E27FC236}">
                <a16:creationId xmlns:a16="http://schemas.microsoft.com/office/drawing/2014/main" id="{978809C5-9365-BD0F-B9FF-BFD04E68D105}"/>
              </a:ext>
            </a:extLst>
          </p:cNvPr>
          <p:cNvPicPr>
            <a:picLocks noGrp="1" noChangeAspect="1"/>
          </p:cNvPicPr>
          <p:nvPr>
            <p:ph type="pic" idx="1"/>
          </p:nvPr>
        </p:nvPicPr>
        <p:blipFill>
          <a:blip r:embed="rId2"/>
          <a:srcRect t="19043" b="19043"/>
          <a:stretch>
            <a:fillRect/>
          </a:stretch>
        </p:blipFill>
        <p:spPr>
          <a:xfrm>
            <a:off x="762000" y="546755"/>
            <a:ext cx="6172200" cy="5618375"/>
          </a:xfrm>
        </p:spPr>
      </p:pic>
      <p:sp>
        <p:nvSpPr>
          <p:cNvPr id="4" name="Platshållare för text 3">
            <a:extLst>
              <a:ext uri="{FF2B5EF4-FFF2-40B4-BE49-F238E27FC236}">
                <a16:creationId xmlns:a16="http://schemas.microsoft.com/office/drawing/2014/main" id="{F577A792-E911-ACA8-71C0-BDDF134E421C}"/>
              </a:ext>
            </a:extLst>
          </p:cNvPr>
          <p:cNvSpPr>
            <a:spLocks noGrp="1"/>
          </p:cNvSpPr>
          <p:nvPr>
            <p:ph type="body" sz="half" idx="2"/>
          </p:nvPr>
        </p:nvSpPr>
        <p:spPr>
          <a:xfrm>
            <a:off x="8337883" y="1741336"/>
            <a:ext cx="3570653" cy="4837884"/>
          </a:xfrm>
        </p:spPr>
        <p:txBody>
          <a:bodyPr>
            <a:normAutofit/>
          </a:bodyPr>
          <a:lstStyle/>
          <a:p>
            <a:pPr>
              <a:lnSpc>
                <a:spcPct val="115000"/>
              </a:lnSpc>
            </a:pPr>
            <a:r>
              <a:rPr lang="en-US" sz="2000" i="1" dirty="0">
                <a:latin typeface="Times New Roman" panose="02020603050405020304" pitchFamily="18" charset="0"/>
                <a:ea typeface="Times New Roman" panose="02020603050405020304" pitchFamily="18" charset="0"/>
              </a:rPr>
              <a:t>Reformation Theology for a Post-Secular Age: Løgstrup, Prenter, Wingren and the future of SCT (2017) (red. Gregersen, Kristensson Uggla, </a:t>
            </a:r>
            <a:r>
              <a:rPr lang="en-US" sz="2000" i="1" dirty="0" err="1">
                <a:latin typeface="Times New Roman" panose="02020603050405020304" pitchFamily="18" charset="0"/>
                <a:ea typeface="Times New Roman" panose="02020603050405020304" pitchFamily="18" charset="0"/>
              </a:rPr>
              <a:t>Wyller</a:t>
            </a:r>
            <a:r>
              <a:rPr lang="en-US" sz="2000" i="1" dirty="0">
                <a:latin typeface="Times New Roman" panose="02020603050405020304" pitchFamily="18" charset="0"/>
                <a:ea typeface="Times New Roman" panose="02020603050405020304" pitchFamily="18" charset="0"/>
              </a:rPr>
              <a:t>)</a:t>
            </a:r>
          </a:p>
          <a:p>
            <a:pPr>
              <a:lnSpc>
                <a:spcPct val="115000"/>
              </a:lnSpc>
            </a:pPr>
            <a:endParaRPr lang="en-US" sz="2000" i="1" dirty="0">
              <a:latin typeface="Times New Roman" panose="02020603050405020304" pitchFamily="18" charset="0"/>
              <a:ea typeface="Times New Roman" panose="02020603050405020304" pitchFamily="18" charset="0"/>
            </a:endParaRPr>
          </a:p>
          <a:p>
            <a:pPr>
              <a:lnSpc>
                <a:spcPct val="115000"/>
              </a:lnSpc>
            </a:pPr>
            <a:r>
              <a:rPr lang="en-US" sz="2000" i="1" dirty="0">
                <a:effectLst/>
                <a:latin typeface="Times New Roman" panose="02020603050405020304" pitchFamily="18" charset="0"/>
                <a:ea typeface="Times New Roman" panose="02020603050405020304" pitchFamily="18" charset="0"/>
              </a:rPr>
              <a:t>Redeeming a sense of the universal. </a:t>
            </a:r>
            <a:r>
              <a:rPr lang="sv-SE" sz="2000" i="1" dirty="0">
                <a:latin typeface="Times New Roman" panose="02020603050405020304" pitchFamily="18" charset="0"/>
                <a:cs typeface="Times New Roman" panose="02020603050405020304" pitchFamily="18" charset="0"/>
              </a:rPr>
              <a:t>Scandinavian Creation </a:t>
            </a:r>
            <a:r>
              <a:rPr lang="sv-SE" sz="2000" i="1" dirty="0" err="1">
                <a:latin typeface="Times New Roman" panose="02020603050405020304" pitchFamily="18" charset="0"/>
                <a:cs typeface="Times New Roman" panose="02020603050405020304" pitchFamily="18" charset="0"/>
              </a:rPr>
              <a:t>Theology</a:t>
            </a:r>
            <a:r>
              <a:rPr lang="sv-SE" sz="2000" i="1" dirty="0">
                <a:latin typeface="Times New Roman" panose="02020603050405020304" pitchFamily="18" charset="0"/>
                <a:cs typeface="Times New Roman" panose="02020603050405020304" pitchFamily="18" charset="0"/>
              </a:rPr>
              <a:t> on Politics and </a:t>
            </a:r>
            <a:r>
              <a:rPr lang="sv-SE" sz="2000" i="1" dirty="0" err="1">
                <a:latin typeface="Times New Roman" panose="02020603050405020304" pitchFamily="18" charset="0"/>
                <a:cs typeface="Times New Roman" panose="02020603050405020304" pitchFamily="18" charset="0"/>
              </a:rPr>
              <a:t>Ecology</a:t>
            </a:r>
            <a:r>
              <a:rPr lang="sv-SE" sz="2000" i="1" dirty="0">
                <a:latin typeface="Times New Roman" panose="02020603050405020304" pitchFamily="18" charset="0"/>
                <a:cs typeface="Times New Roman" panose="02020603050405020304" pitchFamily="18" charset="0"/>
              </a:rPr>
              <a:t> (2025) (red. </a:t>
            </a:r>
            <a:r>
              <a:rPr lang="sv-SE" sz="2000" i="1" dirty="0" err="1">
                <a:latin typeface="Times New Roman" panose="02020603050405020304" pitchFamily="18" charset="0"/>
                <a:cs typeface="Times New Roman" panose="02020603050405020304" pitchFamily="18" charset="0"/>
              </a:rPr>
              <a:t>Wyller</a:t>
            </a:r>
            <a:r>
              <a:rPr lang="sv-SE" sz="2000" i="1" dirty="0">
                <a:latin typeface="Times New Roman" panose="02020603050405020304" pitchFamily="18" charset="0"/>
                <a:cs typeface="Times New Roman" panose="02020603050405020304" pitchFamily="18" charset="0"/>
              </a:rPr>
              <a:t>, G Lundberg, </a:t>
            </a:r>
            <a:r>
              <a:rPr lang="sv-SE" sz="2000" i="1" dirty="0" err="1">
                <a:latin typeface="Times New Roman" panose="02020603050405020304" pitchFamily="18" charset="0"/>
                <a:cs typeface="Times New Roman" panose="02020603050405020304" pitchFamily="18" charset="0"/>
              </a:rPr>
              <a:t>Gregersen</a:t>
            </a:r>
            <a:r>
              <a:rPr lang="sv-SE" sz="2000" i="1" dirty="0">
                <a:latin typeface="Times New Roman" panose="02020603050405020304" pitchFamily="18" charset="0"/>
                <a:cs typeface="Times New Roman" panose="02020603050405020304" pitchFamily="18" charset="0"/>
              </a:rPr>
              <a:t>)</a:t>
            </a:r>
          </a:p>
          <a:p>
            <a:pPr>
              <a:lnSpc>
                <a:spcPct val="115000"/>
              </a:lnSpc>
            </a:pPr>
            <a:endParaRPr lang="en-US" sz="1600" i="1" dirty="0">
              <a:effectLst/>
              <a:latin typeface="Times New Roman" panose="02020603050405020304" pitchFamily="18" charset="0"/>
              <a:ea typeface="Times New Roman" panose="02020603050405020304" pitchFamily="18" charset="0"/>
            </a:endParaRPr>
          </a:p>
          <a:p>
            <a:endParaRPr lang="sv-SE" dirty="0"/>
          </a:p>
        </p:txBody>
      </p:sp>
    </p:spTree>
    <p:extLst>
      <p:ext uri="{BB962C8B-B14F-4D97-AF65-F5344CB8AC3E}">
        <p14:creationId xmlns:p14="http://schemas.microsoft.com/office/powerpoint/2010/main" val="1952493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C342DA-40E0-A6D1-3975-8E81DE89B5C5}"/>
              </a:ext>
            </a:extLst>
          </p:cNvPr>
          <p:cNvSpPr>
            <a:spLocks noGrp="1"/>
          </p:cNvSpPr>
          <p:nvPr>
            <p:ph type="title"/>
          </p:nvPr>
        </p:nvSpPr>
        <p:spPr/>
        <p:txBody>
          <a:bodyPr>
            <a:normAutofit/>
          </a:bodyPr>
          <a:lstStyle/>
          <a:p>
            <a:r>
              <a:rPr lang="sv-SE" dirty="0"/>
              <a:t>Skapelsen som evangeliets förståelsehorisont</a:t>
            </a:r>
          </a:p>
        </p:txBody>
      </p:sp>
      <p:sp>
        <p:nvSpPr>
          <p:cNvPr id="3" name="Platshållare för innehåll 2">
            <a:extLst>
              <a:ext uri="{FF2B5EF4-FFF2-40B4-BE49-F238E27FC236}">
                <a16:creationId xmlns:a16="http://schemas.microsoft.com/office/drawing/2014/main" id="{E6CF29D7-3BA9-DD5F-3E34-6C2718FB7E8B}"/>
              </a:ext>
            </a:extLst>
          </p:cNvPr>
          <p:cNvSpPr>
            <a:spLocks noGrp="1"/>
          </p:cNvSpPr>
          <p:nvPr>
            <p:ph idx="1"/>
          </p:nvPr>
        </p:nvSpPr>
        <p:spPr/>
        <p:txBody>
          <a:bodyPr>
            <a:normAutofit/>
          </a:bodyPr>
          <a:lstStyle/>
          <a:p>
            <a:pPr>
              <a:lnSpc>
                <a:spcPct val="150000"/>
              </a:lnSpc>
            </a:pPr>
            <a:r>
              <a:rPr lang="sv-SE" sz="2000" i="1" dirty="0"/>
              <a:t>”…evangeliets innersta förutsättning är, att livet är ett Guds verk, innan människan gör något utav livet, och det därför såsom skapat, såsom </a:t>
            </a:r>
            <a:r>
              <a:rPr lang="sv-SE" sz="2000" i="1" dirty="0" err="1"/>
              <a:t>framflödande</a:t>
            </a:r>
            <a:r>
              <a:rPr lang="sv-SE" sz="2000" i="1" dirty="0"/>
              <a:t> ur Guds händer, har mening. Synd och död är en förstörelse utav livets ursprungliga mening. Kristi ord, Kristi </a:t>
            </a:r>
            <a:r>
              <a:rPr lang="sv-SE" sz="2000" i="1" dirty="0" err="1"/>
              <a:t>botanden</a:t>
            </a:r>
            <a:r>
              <a:rPr lang="sv-SE" sz="2000" i="1" dirty="0"/>
              <a:t> av sjuka, Kristi död och uppståndelse bryta ner förstöraren, och därmed är den ursprungliga meningen återställd. Man behöver inte göra något av den botade – han är ju botad, frisk, han har ju redan sin plan, sin ort, där meningen ligger väntande på honom. Alltid: Stå upp och gå hem</a:t>
            </a:r>
            <a:r>
              <a:rPr lang="sv-SE" sz="2000" dirty="0"/>
              <a:t>!” (Wingren 1949 s. 253 </a:t>
            </a:r>
            <a:r>
              <a:rPr lang="sv-SE" sz="2000" dirty="0" err="1"/>
              <a:t>ff</a:t>
            </a:r>
            <a:r>
              <a:rPr lang="sv-SE" sz="2000" dirty="0"/>
              <a:t>)</a:t>
            </a:r>
          </a:p>
        </p:txBody>
      </p:sp>
    </p:spTree>
    <p:extLst>
      <p:ext uri="{BB962C8B-B14F-4D97-AF65-F5344CB8AC3E}">
        <p14:creationId xmlns:p14="http://schemas.microsoft.com/office/powerpoint/2010/main" val="19772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E1E306-66BC-9C41-F4CA-29C7975EE92C}"/>
              </a:ext>
            </a:extLst>
          </p:cNvPr>
          <p:cNvSpPr>
            <a:spLocks noGrp="1"/>
          </p:cNvSpPr>
          <p:nvPr>
            <p:ph type="title"/>
          </p:nvPr>
        </p:nvSpPr>
        <p:spPr/>
        <p:txBody>
          <a:bodyPr/>
          <a:lstStyle/>
          <a:p>
            <a:r>
              <a:rPr lang="sv-SE" dirty="0"/>
              <a:t>Allmänmänskligt </a:t>
            </a:r>
            <a:r>
              <a:rPr lang="sv-SE" dirty="0" err="1"/>
              <a:t>ethos</a:t>
            </a:r>
            <a:endParaRPr lang="sv-SE" dirty="0"/>
          </a:p>
        </p:txBody>
      </p:sp>
      <p:sp>
        <p:nvSpPr>
          <p:cNvPr id="3" name="Platshållare för innehåll 2">
            <a:extLst>
              <a:ext uri="{FF2B5EF4-FFF2-40B4-BE49-F238E27FC236}">
                <a16:creationId xmlns:a16="http://schemas.microsoft.com/office/drawing/2014/main" id="{82FBCD2D-BF54-8EAE-B080-2751EFF64BD5}"/>
              </a:ext>
            </a:extLst>
          </p:cNvPr>
          <p:cNvSpPr>
            <a:spLocks noGrp="1"/>
          </p:cNvSpPr>
          <p:nvPr>
            <p:ph idx="1"/>
          </p:nvPr>
        </p:nvSpPr>
        <p:spPr/>
        <p:txBody>
          <a:bodyPr>
            <a:normAutofit lnSpcReduction="10000"/>
          </a:bodyPr>
          <a:lstStyle/>
          <a:p>
            <a:r>
              <a:rPr lang="sv-SE" b="1" dirty="0"/>
              <a:t>Ontologisk nivå </a:t>
            </a:r>
            <a:r>
              <a:rPr lang="sv-SE" dirty="0"/>
              <a:t>(</a:t>
            </a:r>
            <a:r>
              <a:rPr lang="sv-SE" dirty="0" err="1"/>
              <a:t>Løgstrup</a:t>
            </a:r>
            <a:r>
              <a:rPr lang="sv-SE" dirty="0"/>
              <a:t>) En mänsklig </a:t>
            </a:r>
            <a:r>
              <a:rPr lang="sv-SE" dirty="0" err="1"/>
              <a:t>interdependens</a:t>
            </a:r>
            <a:r>
              <a:rPr lang="sv-SE" dirty="0"/>
              <a:t>- ett etiskt krav och ansvar gentemot den andre. </a:t>
            </a:r>
          </a:p>
          <a:p>
            <a:r>
              <a:rPr lang="sv-SE" b="1" dirty="0"/>
              <a:t>Kultur- och socialhistoriska gestaltningar</a:t>
            </a:r>
            <a:r>
              <a:rPr lang="sv-SE" dirty="0"/>
              <a:t> – där det finns människor växer det fram handlingsmönster, seder och vanor alltifrån att säga tack till att bemöta den andre med respekt och välvillighet.  I detta föds olika idéer och reflektioner om vilken typ av moral som gynnar och utvecklar människan på bäst sätt.  Platsens och traditionernas betydelse för att vissa </a:t>
            </a:r>
            <a:r>
              <a:rPr lang="sv-SE" dirty="0" err="1"/>
              <a:t>ethosmönster</a:t>
            </a:r>
            <a:r>
              <a:rPr lang="sv-SE" dirty="0"/>
              <a:t> växer fram, blir ifrågasatta, utvecklas åt ett nytt håll. </a:t>
            </a:r>
          </a:p>
          <a:p>
            <a:r>
              <a:rPr lang="sv-SE" b="1" dirty="0"/>
              <a:t>Den didaktiska/homiletiska frågan: </a:t>
            </a:r>
          </a:p>
          <a:p>
            <a:pPr lvl="1"/>
            <a:r>
              <a:rPr lang="sv-SE" dirty="0"/>
              <a:t>A) är Gud redan här/där?</a:t>
            </a:r>
          </a:p>
          <a:p>
            <a:pPr lvl="1"/>
            <a:r>
              <a:rPr lang="sv-SE" dirty="0"/>
              <a:t>B) eller är det mig det hänger på?</a:t>
            </a:r>
          </a:p>
          <a:p>
            <a:endParaRPr lang="sv-SE" dirty="0"/>
          </a:p>
          <a:p>
            <a:endParaRPr lang="sv-SE" dirty="0"/>
          </a:p>
        </p:txBody>
      </p:sp>
    </p:spTree>
    <p:extLst>
      <p:ext uri="{BB962C8B-B14F-4D97-AF65-F5344CB8AC3E}">
        <p14:creationId xmlns:p14="http://schemas.microsoft.com/office/powerpoint/2010/main" val="3344251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8C223C-3CB3-CD54-E9DC-959E1468A7DF}"/>
              </a:ext>
            </a:extLst>
          </p:cNvPr>
          <p:cNvSpPr>
            <a:spLocks noGrp="1"/>
          </p:cNvSpPr>
          <p:nvPr>
            <p:ph type="title"/>
          </p:nvPr>
        </p:nvSpPr>
        <p:spPr>
          <a:xfrm>
            <a:off x="646111" y="245327"/>
            <a:ext cx="9404723" cy="1659673"/>
          </a:xfrm>
        </p:spPr>
        <p:txBody>
          <a:bodyPr/>
          <a:lstStyle/>
          <a:p>
            <a:r>
              <a:rPr lang="sv-SE" sz="3600" dirty="0"/>
              <a:t>Folkkyrkan som evangeliets förståelsehorisont? Finns det en folkkyrka 2.0</a:t>
            </a:r>
          </a:p>
        </p:txBody>
      </p:sp>
      <p:sp>
        <p:nvSpPr>
          <p:cNvPr id="3" name="Platshållare för text 2">
            <a:extLst>
              <a:ext uri="{FF2B5EF4-FFF2-40B4-BE49-F238E27FC236}">
                <a16:creationId xmlns:a16="http://schemas.microsoft.com/office/drawing/2014/main" id="{7C12CC5E-4405-31A0-6AE4-788AA2A55100}"/>
              </a:ext>
            </a:extLst>
          </p:cNvPr>
          <p:cNvSpPr>
            <a:spLocks noGrp="1"/>
          </p:cNvSpPr>
          <p:nvPr>
            <p:ph type="body" idx="1"/>
          </p:nvPr>
        </p:nvSpPr>
        <p:spPr/>
        <p:txBody>
          <a:bodyPr/>
          <a:lstStyle/>
          <a:p>
            <a:r>
              <a:rPr lang="sv-SE" dirty="0"/>
              <a:t>Kyrkan för/med folket</a:t>
            </a:r>
          </a:p>
        </p:txBody>
      </p:sp>
      <p:pic>
        <p:nvPicPr>
          <p:cNvPr id="8" name="Platshållare för innehåll 7">
            <a:extLst>
              <a:ext uri="{FF2B5EF4-FFF2-40B4-BE49-F238E27FC236}">
                <a16:creationId xmlns:a16="http://schemas.microsoft.com/office/drawing/2014/main" id="{D6E312E8-9B49-C0DA-57A6-2BD946EEC756}"/>
              </a:ext>
            </a:extLst>
          </p:cNvPr>
          <p:cNvPicPr>
            <a:picLocks noGrp="1" noChangeAspect="1"/>
          </p:cNvPicPr>
          <p:nvPr>
            <p:ph sz="half" idx="2"/>
          </p:nvPr>
        </p:nvPicPr>
        <p:blipFill>
          <a:blip r:embed="rId2"/>
          <a:stretch>
            <a:fillRect/>
          </a:stretch>
        </p:blipFill>
        <p:spPr>
          <a:xfrm>
            <a:off x="1103313" y="2922496"/>
            <a:ext cx="4395787" cy="2925945"/>
          </a:xfrm>
          <a:prstGeom prst="rect">
            <a:avLst/>
          </a:prstGeom>
        </p:spPr>
      </p:pic>
      <p:sp>
        <p:nvSpPr>
          <p:cNvPr id="5" name="Platshållare för text 4">
            <a:extLst>
              <a:ext uri="{FF2B5EF4-FFF2-40B4-BE49-F238E27FC236}">
                <a16:creationId xmlns:a16="http://schemas.microsoft.com/office/drawing/2014/main" id="{67FE91AD-0C2F-4207-74BF-13B9E97F840D}"/>
              </a:ext>
            </a:extLst>
          </p:cNvPr>
          <p:cNvSpPr>
            <a:spLocks noGrp="1"/>
          </p:cNvSpPr>
          <p:nvPr>
            <p:ph type="body" sz="quarter" idx="3"/>
          </p:nvPr>
        </p:nvSpPr>
        <p:spPr/>
        <p:txBody>
          <a:bodyPr/>
          <a:lstStyle/>
          <a:p>
            <a:r>
              <a:rPr lang="sv-SE" dirty="0"/>
              <a:t>Kyrkan i folket</a:t>
            </a:r>
          </a:p>
        </p:txBody>
      </p:sp>
      <p:pic>
        <p:nvPicPr>
          <p:cNvPr id="10" name="Platshållare för innehåll 9">
            <a:extLst>
              <a:ext uri="{FF2B5EF4-FFF2-40B4-BE49-F238E27FC236}">
                <a16:creationId xmlns:a16="http://schemas.microsoft.com/office/drawing/2014/main" id="{007600B8-3445-AB2B-08AE-AE843539083E}"/>
              </a:ext>
            </a:extLst>
          </p:cNvPr>
          <p:cNvPicPr>
            <a:picLocks noGrp="1" noChangeAspect="1"/>
          </p:cNvPicPr>
          <p:nvPr>
            <p:ph sz="quarter" idx="4"/>
          </p:nvPr>
        </p:nvPicPr>
        <p:blipFill>
          <a:blip r:embed="rId3"/>
          <a:stretch>
            <a:fillRect/>
          </a:stretch>
        </p:blipFill>
        <p:spPr>
          <a:xfrm>
            <a:off x="5654675" y="2922496"/>
            <a:ext cx="4395788" cy="2925946"/>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Pennanteckning 10">
                <a:extLst>
                  <a:ext uri="{FF2B5EF4-FFF2-40B4-BE49-F238E27FC236}">
                    <a16:creationId xmlns:a16="http://schemas.microsoft.com/office/drawing/2014/main" id="{09D5CEA3-C5E7-09A7-6D99-EC11F46677D9}"/>
                  </a:ext>
                </a:extLst>
              </p14:cNvPr>
              <p14:cNvContentPartPr/>
              <p14:nvPr/>
            </p14:nvContentPartPr>
            <p14:xfrm>
              <a:off x="7690871" y="3611414"/>
              <a:ext cx="85680" cy="2162880"/>
            </p14:xfrm>
          </p:contentPart>
        </mc:Choice>
        <mc:Fallback xmlns="">
          <p:pic>
            <p:nvPicPr>
              <p:cNvPr id="11" name="Pennanteckning 10">
                <a:extLst>
                  <a:ext uri="{FF2B5EF4-FFF2-40B4-BE49-F238E27FC236}">
                    <a16:creationId xmlns:a16="http://schemas.microsoft.com/office/drawing/2014/main" id="{09D5CEA3-C5E7-09A7-6D99-EC11F46677D9}"/>
                  </a:ext>
                </a:extLst>
              </p:cNvPr>
              <p:cNvPicPr/>
              <p:nvPr/>
            </p:nvPicPr>
            <p:blipFill>
              <a:blip r:embed="rId5"/>
              <a:stretch>
                <a:fillRect/>
              </a:stretch>
            </p:blipFill>
            <p:spPr>
              <a:xfrm>
                <a:off x="7682231" y="3602774"/>
                <a:ext cx="103320" cy="2180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Pennanteckning 11">
                <a:extLst>
                  <a:ext uri="{FF2B5EF4-FFF2-40B4-BE49-F238E27FC236}">
                    <a16:creationId xmlns:a16="http://schemas.microsoft.com/office/drawing/2014/main" id="{755E8FC6-4659-7C76-C34C-DE029F3A9172}"/>
                  </a:ext>
                </a:extLst>
              </p14:cNvPr>
              <p14:cNvContentPartPr/>
              <p14:nvPr/>
            </p14:nvContentPartPr>
            <p14:xfrm>
              <a:off x="6599711" y="4416374"/>
              <a:ext cx="2772360" cy="45360"/>
            </p14:xfrm>
          </p:contentPart>
        </mc:Choice>
        <mc:Fallback xmlns="">
          <p:pic>
            <p:nvPicPr>
              <p:cNvPr id="12" name="Pennanteckning 11">
                <a:extLst>
                  <a:ext uri="{FF2B5EF4-FFF2-40B4-BE49-F238E27FC236}">
                    <a16:creationId xmlns:a16="http://schemas.microsoft.com/office/drawing/2014/main" id="{755E8FC6-4659-7C76-C34C-DE029F3A9172}"/>
                  </a:ext>
                </a:extLst>
              </p:cNvPr>
              <p:cNvPicPr/>
              <p:nvPr/>
            </p:nvPicPr>
            <p:blipFill>
              <a:blip r:embed="rId7"/>
              <a:stretch>
                <a:fillRect/>
              </a:stretch>
            </p:blipFill>
            <p:spPr>
              <a:xfrm>
                <a:off x="6590711" y="4407374"/>
                <a:ext cx="27900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Pennanteckning 12">
                <a:extLst>
                  <a:ext uri="{FF2B5EF4-FFF2-40B4-BE49-F238E27FC236}">
                    <a16:creationId xmlns:a16="http://schemas.microsoft.com/office/drawing/2014/main" id="{C702206D-EE30-6A32-DC8A-E88DBEAA3C1C}"/>
                  </a:ext>
                </a:extLst>
              </p14:cNvPr>
              <p14:cNvContentPartPr/>
              <p14:nvPr/>
            </p14:nvContentPartPr>
            <p14:xfrm>
              <a:off x="7669631" y="3358334"/>
              <a:ext cx="201960" cy="2435400"/>
            </p14:xfrm>
          </p:contentPart>
        </mc:Choice>
        <mc:Fallback xmlns="">
          <p:pic>
            <p:nvPicPr>
              <p:cNvPr id="13" name="Pennanteckning 12">
                <a:extLst>
                  <a:ext uri="{FF2B5EF4-FFF2-40B4-BE49-F238E27FC236}">
                    <a16:creationId xmlns:a16="http://schemas.microsoft.com/office/drawing/2014/main" id="{C702206D-EE30-6A32-DC8A-E88DBEAA3C1C}"/>
                  </a:ext>
                </a:extLst>
              </p:cNvPr>
              <p:cNvPicPr/>
              <p:nvPr/>
            </p:nvPicPr>
            <p:blipFill>
              <a:blip r:embed="rId9"/>
              <a:stretch>
                <a:fillRect/>
              </a:stretch>
            </p:blipFill>
            <p:spPr>
              <a:xfrm>
                <a:off x="7660991" y="3349694"/>
                <a:ext cx="219600" cy="2453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Pennanteckning 13">
                <a:extLst>
                  <a:ext uri="{FF2B5EF4-FFF2-40B4-BE49-F238E27FC236}">
                    <a16:creationId xmlns:a16="http://schemas.microsoft.com/office/drawing/2014/main" id="{90FD4D2C-AED1-A7F2-376A-0598EB616860}"/>
                  </a:ext>
                </a:extLst>
              </p14:cNvPr>
              <p14:cNvContentPartPr/>
              <p14:nvPr/>
            </p14:nvContentPartPr>
            <p14:xfrm>
              <a:off x="7713551" y="3476054"/>
              <a:ext cx="163800" cy="2229480"/>
            </p14:xfrm>
          </p:contentPart>
        </mc:Choice>
        <mc:Fallback xmlns="">
          <p:pic>
            <p:nvPicPr>
              <p:cNvPr id="14" name="Pennanteckning 13">
                <a:extLst>
                  <a:ext uri="{FF2B5EF4-FFF2-40B4-BE49-F238E27FC236}">
                    <a16:creationId xmlns:a16="http://schemas.microsoft.com/office/drawing/2014/main" id="{90FD4D2C-AED1-A7F2-376A-0598EB616860}"/>
                  </a:ext>
                </a:extLst>
              </p:cNvPr>
              <p:cNvPicPr/>
              <p:nvPr/>
            </p:nvPicPr>
            <p:blipFill>
              <a:blip r:embed="rId11"/>
              <a:stretch>
                <a:fillRect/>
              </a:stretch>
            </p:blipFill>
            <p:spPr>
              <a:xfrm>
                <a:off x="7659551" y="3368054"/>
                <a:ext cx="271440" cy="2445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Pennanteckning 14">
                <a:extLst>
                  <a:ext uri="{FF2B5EF4-FFF2-40B4-BE49-F238E27FC236}">
                    <a16:creationId xmlns:a16="http://schemas.microsoft.com/office/drawing/2014/main" id="{B05671BE-19A6-555F-FA00-DB6E571B8525}"/>
                  </a:ext>
                </a:extLst>
              </p14:cNvPr>
              <p14:cNvContentPartPr/>
              <p14:nvPr/>
            </p14:nvContentPartPr>
            <p14:xfrm>
              <a:off x="6802751" y="4352654"/>
              <a:ext cx="2320920" cy="45360"/>
            </p14:xfrm>
          </p:contentPart>
        </mc:Choice>
        <mc:Fallback xmlns="">
          <p:pic>
            <p:nvPicPr>
              <p:cNvPr id="15" name="Pennanteckning 14">
                <a:extLst>
                  <a:ext uri="{FF2B5EF4-FFF2-40B4-BE49-F238E27FC236}">
                    <a16:creationId xmlns:a16="http://schemas.microsoft.com/office/drawing/2014/main" id="{B05671BE-19A6-555F-FA00-DB6E571B8525}"/>
                  </a:ext>
                </a:extLst>
              </p:cNvPr>
              <p:cNvPicPr/>
              <p:nvPr/>
            </p:nvPicPr>
            <p:blipFill>
              <a:blip r:embed="rId13"/>
              <a:stretch>
                <a:fillRect/>
              </a:stretch>
            </p:blipFill>
            <p:spPr>
              <a:xfrm>
                <a:off x="6749111" y="4244654"/>
                <a:ext cx="242856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Pennanteckning 15">
                <a:extLst>
                  <a:ext uri="{FF2B5EF4-FFF2-40B4-BE49-F238E27FC236}">
                    <a16:creationId xmlns:a16="http://schemas.microsoft.com/office/drawing/2014/main" id="{2BD2507F-0E5B-260C-EFF5-2D7BF03E68BB}"/>
                  </a:ext>
                </a:extLst>
              </p14:cNvPr>
              <p14:cNvContentPartPr/>
              <p14:nvPr/>
            </p14:nvContentPartPr>
            <p14:xfrm>
              <a:off x="7706351" y="3198854"/>
              <a:ext cx="115200" cy="980280"/>
            </p14:xfrm>
          </p:contentPart>
        </mc:Choice>
        <mc:Fallback xmlns="">
          <p:pic>
            <p:nvPicPr>
              <p:cNvPr id="16" name="Pennanteckning 15">
                <a:extLst>
                  <a:ext uri="{FF2B5EF4-FFF2-40B4-BE49-F238E27FC236}">
                    <a16:creationId xmlns:a16="http://schemas.microsoft.com/office/drawing/2014/main" id="{2BD2507F-0E5B-260C-EFF5-2D7BF03E68BB}"/>
                  </a:ext>
                </a:extLst>
              </p:cNvPr>
              <p:cNvPicPr/>
              <p:nvPr/>
            </p:nvPicPr>
            <p:blipFill>
              <a:blip r:embed="rId15"/>
              <a:stretch>
                <a:fillRect/>
              </a:stretch>
            </p:blipFill>
            <p:spPr>
              <a:xfrm>
                <a:off x="7652711" y="3091214"/>
                <a:ext cx="222840" cy="1195920"/>
              </a:xfrm>
              <a:prstGeom prst="rect">
                <a:avLst/>
              </a:prstGeom>
            </p:spPr>
          </p:pic>
        </mc:Fallback>
      </mc:AlternateContent>
    </p:spTree>
    <p:extLst>
      <p:ext uri="{BB962C8B-B14F-4D97-AF65-F5344CB8AC3E}">
        <p14:creationId xmlns:p14="http://schemas.microsoft.com/office/powerpoint/2010/main" val="2934429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298CB8-F81A-A65F-6250-0699574467E3}"/>
              </a:ext>
            </a:extLst>
          </p:cNvPr>
          <p:cNvSpPr>
            <a:spLocks noGrp="1"/>
          </p:cNvSpPr>
          <p:nvPr>
            <p:ph type="title"/>
          </p:nvPr>
        </p:nvSpPr>
        <p:spPr/>
        <p:txBody>
          <a:bodyPr/>
          <a:lstStyle/>
          <a:p>
            <a:r>
              <a:rPr lang="sv-SE" dirty="0"/>
              <a:t>Folkkyrkan då, nu och framåt</a:t>
            </a:r>
          </a:p>
        </p:txBody>
      </p:sp>
      <p:sp>
        <p:nvSpPr>
          <p:cNvPr id="3" name="Platshållare för text 2">
            <a:extLst>
              <a:ext uri="{FF2B5EF4-FFF2-40B4-BE49-F238E27FC236}">
                <a16:creationId xmlns:a16="http://schemas.microsoft.com/office/drawing/2014/main" id="{FB890C9C-E5BC-1DD0-A6E4-689E64B464DB}"/>
              </a:ext>
            </a:extLst>
          </p:cNvPr>
          <p:cNvSpPr>
            <a:spLocks noGrp="1"/>
          </p:cNvSpPr>
          <p:nvPr>
            <p:ph type="body" idx="1"/>
          </p:nvPr>
        </p:nvSpPr>
        <p:spPr>
          <a:xfrm>
            <a:off x="632947" y="1853248"/>
            <a:ext cx="2946866" cy="704214"/>
          </a:xfrm>
        </p:spPr>
        <p:txBody>
          <a:bodyPr/>
          <a:lstStyle/>
          <a:p>
            <a:r>
              <a:rPr lang="sv-SE" sz="2000" dirty="0"/>
              <a:t>Folkkyrkan 1 (</a:t>
            </a:r>
            <a:r>
              <a:rPr lang="sv-SE" sz="2000" dirty="0" err="1"/>
              <a:t>Billingtraditionen</a:t>
            </a:r>
            <a:r>
              <a:rPr lang="sv-SE" sz="2000" dirty="0"/>
              <a:t>)</a:t>
            </a:r>
          </a:p>
        </p:txBody>
      </p:sp>
      <p:sp>
        <p:nvSpPr>
          <p:cNvPr id="4" name="Platshållare för text 3">
            <a:extLst>
              <a:ext uri="{FF2B5EF4-FFF2-40B4-BE49-F238E27FC236}">
                <a16:creationId xmlns:a16="http://schemas.microsoft.com/office/drawing/2014/main" id="{240358C4-32E5-866F-712D-D208EB9F370A}"/>
              </a:ext>
            </a:extLst>
          </p:cNvPr>
          <p:cNvSpPr>
            <a:spLocks noGrp="1"/>
          </p:cNvSpPr>
          <p:nvPr>
            <p:ph type="body" sz="half" idx="15"/>
          </p:nvPr>
        </p:nvSpPr>
        <p:spPr>
          <a:xfrm>
            <a:off x="652463" y="2666999"/>
            <a:ext cx="2927350" cy="3903961"/>
          </a:xfrm>
        </p:spPr>
        <p:txBody>
          <a:bodyPr>
            <a:noAutofit/>
          </a:bodyPr>
          <a:lstStyle/>
          <a:p>
            <a:r>
              <a:rPr lang="sv-SE" sz="1800" dirty="0"/>
              <a:t>Territorialförsamlingen</a:t>
            </a:r>
          </a:p>
          <a:p>
            <a:r>
              <a:rPr lang="sv-SE" sz="1800" dirty="0"/>
              <a:t>Alla i dopet är inkluderade i den kyrkliga gemenskapen oavsett aktivitet (samlad och utspridd)</a:t>
            </a:r>
          </a:p>
          <a:p>
            <a:r>
              <a:rPr lang="sv-SE" sz="1800" dirty="0"/>
              <a:t>Kyrkan </a:t>
            </a:r>
            <a:r>
              <a:rPr lang="sv-SE" sz="1800" i="1" dirty="0"/>
              <a:t>med</a:t>
            </a:r>
            <a:r>
              <a:rPr lang="sv-SE" sz="1800" dirty="0"/>
              <a:t> skapelsen genom kontexten (kultur-socialt) och genom kallelsen </a:t>
            </a:r>
          </a:p>
        </p:txBody>
      </p:sp>
      <p:sp>
        <p:nvSpPr>
          <p:cNvPr id="5" name="Platshållare för text 4">
            <a:extLst>
              <a:ext uri="{FF2B5EF4-FFF2-40B4-BE49-F238E27FC236}">
                <a16:creationId xmlns:a16="http://schemas.microsoft.com/office/drawing/2014/main" id="{A2D795B3-2D53-27DE-CF0C-073A26AED9CA}"/>
              </a:ext>
            </a:extLst>
          </p:cNvPr>
          <p:cNvSpPr>
            <a:spLocks noGrp="1"/>
          </p:cNvSpPr>
          <p:nvPr>
            <p:ph type="body" sz="quarter" idx="3"/>
          </p:nvPr>
        </p:nvSpPr>
        <p:spPr>
          <a:xfrm>
            <a:off x="3883659" y="1853248"/>
            <a:ext cx="2936241" cy="704214"/>
          </a:xfrm>
        </p:spPr>
        <p:txBody>
          <a:bodyPr/>
          <a:lstStyle/>
          <a:p>
            <a:r>
              <a:rPr lang="sv-SE" sz="2000" dirty="0"/>
              <a:t>Kritiken (pietistiska traditioner) </a:t>
            </a:r>
          </a:p>
        </p:txBody>
      </p:sp>
      <p:sp>
        <p:nvSpPr>
          <p:cNvPr id="6" name="Platshållare för text 5">
            <a:extLst>
              <a:ext uri="{FF2B5EF4-FFF2-40B4-BE49-F238E27FC236}">
                <a16:creationId xmlns:a16="http://schemas.microsoft.com/office/drawing/2014/main" id="{E25E9D7B-F05C-5C27-BC2F-D8FC913AAFD9}"/>
              </a:ext>
            </a:extLst>
          </p:cNvPr>
          <p:cNvSpPr>
            <a:spLocks noGrp="1"/>
          </p:cNvSpPr>
          <p:nvPr>
            <p:ph type="body" sz="half" idx="16"/>
          </p:nvPr>
        </p:nvSpPr>
        <p:spPr>
          <a:xfrm>
            <a:off x="3873106" y="2557461"/>
            <a:ext cx="2946794" cy="4013499"/>
          </a:xfrm>
        </p:spPr>
        <p:txBody>
          <a:bodyPr>
            <a:normAutofit/>
          </a:bodyPr>
          <a:lstStyle/>
          <a:p>
            <a:r>
              <a:rPr lang="sv-SE" sz="1900" dirty="0"/>
              <a:t>Betydelsen av personlig tro</a:t>
            </a:r>
          </a:p>
          <a:p>
            <a:endParaRPr lang="sv-SE" sz="1900" dirty="0"/>
          </a:p>
          <a:p>
            <a:r>
              <a:rPr lang="sv-SE" sz="1900" dirty="0"/>
              <a:t>Den gudstjänstfirande församlingen är kyrkan</a:t>
            </a:r>
          </a:p>
          <a:p>
            <a:endParaRPr lang="sv-SE" sz="1900" dirty="0"/>
          </a:p>
          <a:p>
            <a:r>
              <a:rPr lang="sv-SE" sz="1900" dirty="0"/>
              <a:t>Kyrkan </a:t>
            </a:r>
            <a:r>
              <a:rPr lang="sv-SE" sz="1900" i="1" dirty="0"/>
              <a:t>för </a:t>
            </a:r>
            <a:r>
              <a:rPr lang="sv-SE" sz="1900" dirty="0"/>
              <a:t>folket – kyrkan tillför folket kristna värden</a:t>
            </a:r>
          </a:p>
          <a:p>
            <a:endParaRPr lang="sv-SE" sz="1900" dirty="0"/>
          </a:p>
          <a:p>
            <a:endParaRPr lang="sv-SE" dirty="0"/>
          </a:p>
          <a:p>
            <a:endParaRPr lang="sv-SE" dirty="0"/>
          </a:p>
        </p:txBody>
      </p:sp>
      <p:sp>
        <p:nvSpPr>
          <p:cNvPr id="7" name="Platshållare för text 6">
            <a:extLst>
              <a:ext uri="{FF2B5EF4-FFF2-40B4-BE49-F238E27FC236}">
                <a16:creationId xmlns:a16="http://schemas.microsoft.com/office/drawing/2014/main" id="{A79BB052-7836-3A8D-3B87-685FD46C21FE}"/>
              </a:ext>
            </a:extLst>
          </p:cNvPr>
          <p:cNvSpPr>
            <a:spLocks noGrp="1"/>
          </p:cNvSpPr>
          <p:nvPr>
            <p:ph type="body" sz="quarter" idx="13"/>
          </p:nvPr>
        </p:nvSpPr>
        <p:spPr>
          <a:xfrm>
            <a:off x="7124700" y="1853248"/>
            <a:ext cx="2932113" cy="704214"/>
          </a:xfrm>
        </p:spPr>
        <p:txBody>
          <a:bodyPr/>
          <a:lstStyle/>
          <a:p>
            <a:r>
              <a:rPr lang="sv-SE" sz="2000" dirty="0"/>
              <a:t>Folkkyrkan 2.0 (JGL &amp;TW) </a:t>
            </a:r>
            <a:r>
              <a:rPr lang="sv-SE" dirty="0"/>
              <a:t>🤓</a:t>
            </a:r>
          </a:p>
        </p:txBody>
      </p:sp>
      <p:sp>
        <p:nvSpPr>
          <p:cNvPr id="8" name="Platshållare för text 7">
            <a:extLst>
              <a:ext uri="{FF2B5EF4-FFF2-40B4-BE49-F238E27FC236}">
                <a16:creationId xmlns:a16="http://schemas.microsoft.com/office/drawing/2014/main" id="{BDA152D7-B968-B224-46D4-F9884AD08712}"/>
              </a:ext>
            </a:extLst>
          </p:cNvPr>
          <p:cNvSpPr>
            <a:spLocks noGrp="1"/>
          </p:cNvSpPr>
          <p:nvPr>
            <p:ph type="body" sz="half" idx="17"/>
          </p:nvPr>
        </p:nvSpPr>
        <p:spPr>
          <a:xfrm>
            <a:off x="6970955" y="2557460"/>
            <a:ext cx="3079879" cy="4123037"/>
          </a:xfrm>
        </p:spPr>
        <p:txBody>
          <a:bodyPr>
            <a:normAutofit/>
          </a:bodyPr>
          <a:lstStyle/>
          <a:p>
            <a:r>
              <a:rPr lang="sv-SE" sz="1800" dirty="0"/>
              <a:t>Människovärdet bortom territoriet</a:t>
            </a:r>
          </a:p>
          <a:p>
            <a:endParaRPr lang="sv-SE" sz="1800" dirty="0"/>
          </a:p>
          <a:p>
            <a:r>
              <a:rPr lang="sv-SE" sz="1800" dirty="0"/>
              <a:t>Förståelsen av tro ligger bortom dikotomin religiöst-sekulärt</a:t>
            </a:r>
          </a:p>
          <a:p>
            <a:endParaRPr lang="sv-SE" sz="1800" dirty="0"/>
          </a:p>
          <a:p>
            <a:r>
              <a:rPr lang="sv-SE" sz="1800" dirty="0"/>
              <a:t>Kyrkan </a:t>
            </a:r>
            <a:r>
              <a:rPr lang="sv-SE" sz="1800" i="1" dirty="0"/>
              <a:t>i</a:t>
            </a:r>
            <a:r>
              <a:rPr lang="sv-SE" sz="1800" dirty="0"/>
              <a:t> folket i mångfaldssamhället erkänner människovärdet i många gestaltningar </a:t>
            </a:r>
          </a:p>
          <a:p>
            <a:endParaRPr lang="sv-SE" sz="1800" dirty="0"/>
          </a:p>
          <a:p>
            <a:endParaRPr lang="sv-SE" dirty="0"/>
          </a:p>
          <a:p>
            <a:endParaRPr lang="sv-SE" dirty="0"/>
          </a:p>
          <a:p>
            <a:endParaRPr lang="sv-SE" dirty="0"/>
          </a:p>
        </p:txBody>
      </p:sp>
      <mc:AlternateContent xmlns:mc="http://schemas.openxmlformats.org/markup-compatibility/2006" xmlns:p14="http://schemas.microsoft.com/office/powerpoint/2010/main">
        <mc:Choice Requires="p14">
          <p:contentPart p14:bwMode="auto" r:id="rId2">
            <p14:nvContentPartPr>
              <p14:cNvPr id="9" name="Pennanteckning 8">
                <a:extLst>
                  <a:ext uri="{FF2B5EF4-FFF2-40B4-BE49-F238E27FC236}">
                    <a16:creationId xmlns:a16="http://schemas.microsoft.com/office/drawing/2014/main" id="{AE7067BF-2642-E0D4-0DD7-787822B9EEA1}"/>
                  </a:ext>
                </a:extLst>
              </p14:cNvPr>
              <p14:cNvContentPartPr/>
              <p14:nvPr/>
            </p14:nvContentPartPr>
            <p14:xfrm>
              <a:off x="8639831" y="4257614"/>
              <a:ext cx="360" cy="360"/>
            </p14:xfrm>
          </p:contentPart>
        </mc:Choice>
        <mc:Fallback xmlns="">
          <p:pic>
            <p:nvPicPr>
              <p:cNvPr id="9" name="Pennanteckning 8">
                <a:extLst>
                  <a:ext uri="{FF2B5EF4-FFF2-40B4-BE49-F238E27FC236}">
                    <a16:creationId xmlns:a16="http://schemas.microsoft.com/office/drawing/2014/main" id="{AE7067BF-2642-E0D4-0DD7-787822B9EEA1}"/>
                  </a:ext>
                </a:extLst>
              </p:cNvPr>
              <p:cNvPicPr/>
              <p:nvPr/>
            </p:nvPicPr>
            <p:blipFill>
              <a:blip r:embed="rId3"/>
              <a:stretch>
                <a:fillRect/>
              </a:stretch>
            </p:blipFill>
            <p:spPr>
              <a:xfrm>
                <a:off x="8631191" y="424897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Pennanteckning 9">
                <a:extLst>
                  <a:ext uri="{FF2B5EF4-FFF2-40B4-BE49-F238E27FC236}">
                    <a16:creationId xmlns:a16="http://schemas.microsoft.com/office/drawing/2014/main" id="{3CDC33E1-9755-AD78-EF67-338511E115BB}"/>
                  </a:ext>
                </a:extLst>
              </p14:cNvPr>
              <p14:cNvContentPartPr/>
              <p14:nvPr/>
            </p14:nvContentPartPr>
            <p14:xfrm>
              <a:off x="8445431" y="4534814"/>
              <a:ext cx="360" cy="360"/>
            </p14:xfrm>
          </p:contentPart>
        </mc:Choice>
        <mc:Fallback xmlns="">
          <p:pic>
            <p:nvPicPr>
              <p:cNvPr id="10" name="Pennanteckning 9">
                <a:extLst>
                  <a:ext uri="{FF2B5EF4-FFF2-40B4-BE49-F238E27FC236}">
                    <a16:creationId xmlns:a16="http://schemas.microsoft.com/office/drawing/2014/main" id="{3CDC33E1-9755-AD78-EF67-338511E115BB}"/>
                  </a:ext>
                </a:extLst>
              </p:cNvPr>
              <p:cNvPicPr/>
              <p:nvPr/>
            </p:nvPicPr>
            <p:blipFill>
              <a:blip r:embed="rId3"/>
              <a:stretch>
                <a:fillRect/>
              </a:stretch>
            </p:blipFill>
            <p:spPr>
              <a:xfrm>
                <a:off x="8436431" y="4525814"/>
                <a:ext cx="18000" cy="18000"/>
              </a:xfrm>
              <a:prstGeom prst="rect">
                <a:avLst/>
              </a:prstGeom>
            </p:spPr>
          </p:pic>
        </mc:Fallback>
      </mc:AlternateContent>
      <p:grpSp>
        <p:nvGrpSpPr>
          <p:cNvPr id="14" name="Grupp 13">
            <a:extLst>
              <a:ext uri="{FF2B5EF4-FFF2-40B4-BE49-F238E27FC236}">
                <a16:creationId xmlns:a16="http://schemas.microsoft.com/office/drawing/2014/main" id="{9C82E6B9-C59D-9542-8035-B2B289F08343}"/>
              </a:ext>
            </a:extLst>
          </p:cNvPr>
          <p:cNvGrpSpPr/>
          <p:nvPr/>
        </p:nvGrpSpPr>
        <p:grpSpPr>
          <a:xfrm>
            <a:off x="8275871" y="4529054"/>
            <a:ext cx="360" cy="360"/>
            <a:chOff x="8275871" y="4529054"/>
            <a:chExt cx="360" cy="360"/>
          </a:xfrm>
        </p:grpSpPr>
        <mc:AlternateContent xmlns:mc="http://schemas.openxmlformats.org/markup-compatibility/2006" xmlns:p14="http://schemas.microsoft.com/office/powerpoint/2010/main">
          <mc:Choice Requires="p14">
            <p:contentPart p14:bwMode="auto" r:id="rId5">
              <p14:nvContentPartPr>
                <p14:cNvPr id="11" name="Pennanteckning 10">
                  <a:extLst>
                    <a:ext uri="{FF2B5EF4-FFF2-40B4-BE49-F238E27FC236}">
                      <a16:creationId xmlns:a16="http://schemas.microsoft.com/office/drawing/2014/main" id="{296EBFD3-4148-8B1C-0B89-0B3D5FB62779}"/>
                    </a:ext>
                  </a:extLst>
                </p14:cNvPr>
                <p14:cNvContentPartPr/>
                <p14:nvPr/>
              </p14:nvContentPartPr>
              <p14:xfrm>
                <a:off x="8275871" y="4529054"/>
                <a:ext cx="360" cy="360"/>
              </p14:xfrm>
            </p:contentPart>
          </mc:Choice>
          <mc:Fallback xmlns="">
            <p:pic>
              <p:nvPicPr>
                <p:cNvPr id="11" name="Pennanteckning 10">
                  <a:extLst>
                    <a:ext uri="{FF2B5EF4-FFF2-40B4-BE49-F238E27FC236}">
                      <a16:creationId xmlns:a16="http://schemas.microsoft.com/office/drawing/2014/main" id="{296EBFD3-4148-8B1C-0B89-0B3D5FB62779}"/>
                    </a:ext>
                  </a:extLst>
                </p:cNvPr>
                <p:cNvPicPr/>
                <p:nvPr/>
              </p:nvPicPr>
              <p:blipFill>
                <a:blip r:embed="rId3"/>
                <a:stretch>
                  <a:fillRect/>
                </a:stretch>
              </p:blipFill>
              <p:spPr>
                <a:xfrm>
                  <a:off x="8266871" y="452041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Pennanteckning 11">
                  <a:extLst>
                    <a:ext uri="{FF2B5EF4-FFF2-40B4-BE49-F238E27FC236}">
                      <a16:creationId xmlns:a16="http://schemas.microsoft.com/office/drawing/2014/main" id="{3377A91B-6F52-8180-22D1-60D6A1F6EBF9}"/>
                    </a:ext>
                  </a:extLst>
                </p14:cNvPr>
                <p14:cNvContentPartPr/>
                <p14:nvPr/>
              </p14:nvContentPartPr>
              <p14:xfrm>
                <a:off x="8275871" y="4529054"/>
                <a:ext cx="360" cy="360"/>
              </p14:xfrm>
            </p:contentPart>
          </mc:Choice>
          <mc:Fallback xmlns="">
            <p:pic>
              <p:nvPicPr>
                <p:cNvPr id="12" name="Pennanteckning 11">
                  <a:extLst>
                    <a:ext uri="{FF2B5EF4-FFF2-40B4-BE49-F238E27FC236}">
                      <a16:creationId xmlns:a16="http://schemas.microsoft.com/office/drawing/2014/main" id="{3377A91B-6F52-8180-22D1-60D6A1F6EBF9}"/>
                    </a:ext>
                  </a:extLst>
                </p:cNvPr>
                <p:cNvPicPr/>
                <p:nvPr/>
              </p:nvPicPr>
              <p:blipFill>
                <a:blip r:embed="rId3"/>
                <a:stretch>
                  <a:fillRect/>
                </a:stretch>
              </p:blipFill>
              <p:spPr>
                <a:xfrm>
                  <a:off x="8266871" y="4520414"/>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15" name="Pennanteckning 14">
                <a:extLst>
                  <a:ext uri="{FF2B5EF4-FFF2-40B4-BE49-F238E27FC236}">
                    <a16:creationId xmlns:a16="http://schemas.microsoft.com/office/drawing/2014/main" id="{96872427-6757-7F86-EBE8-99D8A2A1AADA}"/>
                  </a:ext>
                </a:extLst>
              </p14:cNvPr>
              <p14:cNvContentPartPr/>
              <p14:nvPr/>
            </p14:nvContentPartPr>
            <p14:xfrm>
              <a:off x="8253911" y="4628774"/>
              <a:ext cx="360" cy="360"/>
            </p14:xfrm>
          </p:contentPart>
        </mc:Choice>
        <mc:Fallback xmlns="">
          <p:pic>
            <p:nvPicPr>
              <p:cNvPr id="15" name="Pennanteckning 14">
                <a:extLst>
                  <a:ext uri="{FF2B5EF4-FFF2-40B4-BE49-F238E27FC236}">
                    <a16:creationId xmlns:a16="http://schemas.microsoft.com/office/drawing/2014/main" id="{96872427-6757-7F86-EBE8-99D8A2A1AADA}"/>
                  </a:ext>
                </a:extLst>
              </p:cNvPr>
              <p:cNvPicPr/>
              <p:nvPr/>
            </p:nvPicPr>
            <p:blipFill>
              <a:blip r:embed="rId3"/>
              <a:stretch>
                <a:fillRect/>
              </a:stretch>
            </p:blipFill>
            <p:spPr>
              <a:xfrm>
                <a:off x="8245271" y="4620134"/>
                <a:ext cx="18000" cy="18000"/>
              </a:xfrm>
              <a:prstGeom prst="rect">
                <a:avLst/>
              </a:prstGeom>
            </p:spPr>
          </p:pic>
        </mc:Fallback>
      </mc:AlternateContent>
    </p:spTree>
    <p:extLst>
      <p:ext uri="{BB962C8B-B14F-4D97-AF65-F5344CB8AC3E}">
        <p14:creationId xmlns:p14="http://schemas.microsoft.com/office/powerpoint/2010/main" val="1805441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0A8A2E-FF76-C740-B66A-2AF11D7D71B2}"/>
              </a:ext>
            </a:extLst>
          </p:cNvPr>
          <p:cNvSpPr>
            <a:spLocks noGrp="1"/>
          </p:cNvSpPr>
          <p:nvPr>
            <p:ph type="title"/>
          </p:nvPr>
        </p:nvSpPr>
        <p:spPr/>
        <p:txBody>
          <a:bodyPr/>
          <a:lstStyle/>
          <a:p>
            <a:r>
              <a:rPr lang="sv-SE" dirty="0"/>
              <a:t>Folkkyrkan då, nu och framåt</a:t>
            </a:r>
          </a:p>
        </p:txBody>
      </p:sp>
      <p:sp>
        <p:nvSpPr>
          <p:cNvPr id="3" name="Platshållare för text 2">
            <a:extLst>
              <a:ext uri="{FF2B5EF4-FFF2-40B4-BE49-F238E27FC236}">
                <a16:creationId xmlns:a16="http://schemas.microsoft.com/office/drawing/2014/main" id="{CBF59BC7-0E0D-A621-DDE1-0150764012FD}"/>
              </a:ext>
            </a:extLst>
          </p:cNvPr>
          <p:cNvSpPr>
            <a:spLocks noGrp="1"/>
          </p:cNvSpPr>
          <p:nvPr>
            <p:ph type="body" idx="1"/>
          </p:nvPr>
        </p:nvSpPr>
        <p:spPr/>
        <p:txBody>
          <a:bodyPr/>
          <a:lstStyle/>
          <a:p>
            <a:r>
              <a:rPr lang="sv-SE" dirty="0"/>
              <a:t>Folkkyrkan 1</a:t>
            </a:r>
          </a:p>
        </p:txBody>
      </p:sp>
      <p:sp>
        <p:nvSpPr>
          <p:cNvPr id="4" name="Platshållare för text 3">
            <a:extLst>
              <a:ext uri="{FF2B5EF4-FFF2-40B4-BE49-F238E27FC236}">
                <a16:creationId xmlns:a16="http://schemas.microsoft.com/office/drawing/2014/main" id="{507C1497-D022-7E3E-82B4-B0883C7A8419}"/>
              </a:ext>
            </a:extLst>
          </p:cNvPr>
          <p:cNvSpPr>
            <a:spLocks noGrp="1"/>
          </p:cNvSpPr>
          <p:nvPr>
            <p:ph type="body" sz="half" idx="15"/>
          </p:nvPr>
        </p:nvSpPr>
        <p:spPr/>
        <p:txBody>
          <a:bodyPr>
            <a:normAutofit fontScale="92500" lnSpcReduction="10000"/>
          </a:bodyPr>
          <a:lstStyle/>
          <a:p>
            <a:r>
              <a:rPr lang="sv-SE" sz="1900" dirty="0"/>
              <a:t>De kyrkliga handlingarna sår ett frö…</a:t>
            </a:r>
          </a:p>
          <a:p>
            <a:endParaRPr lang="sv-SE" sz="1900" dirty="0"/>
          </a:p>
          <a:p>
            <a:r>
              <a:rPr lang="sv-SE" sz="1900" dirty="0"/>
              <a:t>Kyrkan bekräftar livet i skapelsen och räcker budskapet om evangelium och syndernas förlåtelse</a:t>
            </a:r>
          </a:p>
          <a:p>
            <a:endParaRPr lang="sv-SE" sz="1900" dirty="0"/>
          </a:p>
          <a:p>
            <a:r>
              <a:rPr lang="sv-SE" sz="1900" dirty="0"/>
              <a:t>Är porös i sina gränser </a:t>
            </a:r>
          </a:p>
          <a:p>
            <a:endParaRPr lang="sv-SE" dirty="0"/>
          </a:p>
        </p:txBody>
      </p:sp>
      <p:sp>
        <p:nvSpPr>
          <p:cNvPr id="5" name="Platshållare för text 4">
            <a:extLst>
              <a:ext uri="{FF2B5EF4-FFF2-40B4-BE49-F238E27FC236}">
                <a16:creationId xmlns:a16="http://schemas.microsoft.com/office/drawing/2014/main" id="{BF111136-ED18-4A18-C602-0F82EAA66B63}"/>
              </a:ext>
            </a:extLst>
          </p:cNvPr>
          <p:cNvSpPr>
            <a:spLocks noGrp="1"/>
          </p:cNvSpPr>
          <p:nvPr>
            <p:ph type="body" sz="quarter" idx="3"/>
          </p:nvPr>
        </p:nvSpPr>
        <p:spPr/>
        <p:txBody>
          <a:bodyPr/>
          <a:lstStyle/>
          <a:p>
            <a:r>
              <a:rPr lang="sv-SE" dirty="0"/>
              <a:t>Kritik av FK 1</a:t>
            </a:r>
          </a:p>
        </p:txBody>
      </p:sp>
      <p:sp>
        <p:nvSpPr>
          <p:cNvPr id="6" name="Platshållare för text 5">
            <a:extLst>
              <a:ext uri="{FF2B5EF4-FFF2-40B4-BE49-F238E27FC236}">
                <a16:creationId xmlns:a16="http://schemas.microsoft.com/office/drawing/2014/main" id="{6FECB0F2-FAB7-C545-9F87-6A402644A240}"/>
              </a:ext>
            </a:extLst>
          </p:cNvPr>
          <p:cNvSpPr>
            <a:spLocks noGrp="1"/>
          </p:cNvSpPr>
          <p:nvPr>
            <p:ph type="body" sz="half" idx="16"/>
          </p:nvPr>
        </p:nvSpPr>
        <p:spPr/>
        <p:txBody>
          <a:bodyPr/>
          <a:lstStyle/>
          <a:p>
            <a:r>
              <a:rPr lang="sv-SE" sz="1800" dirty="0"/>
              <a:t>Betydelsen av kristna handlingar och en kristen fostran/</a:t>
            </a:r>
            <a:r>
              <a:rPr lang="sv-SE" sz="1800" dirty="0" err="1"/>
              <a:t>dannelse</a:t>
            </a:r>
            <a:r>
              <a:rPr lang="sv-SE" sz="1800" dirty="0"/>
              <a:t>. Lagens tredje bruk.</a:t>
            </a:r>
          </a:p>
          <a:p>
            <a:endParaRPr lang="sv-SE" dirty="0"/>
          </a:p>
          <a:p>
            <a:r>
              <a:rPr lang="sv-SE" sz="1800" dirty="0"/>
              <a:t>Kyrkan ”kristnar” och förbättrar eller korrigerar världen</a:t>
            </a:r>
          </a:p>
          <a:p>
            <a:endParaRPr lang="sv-SE" dirty="0"/>
          </a:p>
          <a:p>
            <a:r>
              <a:rPr lang="sv-SE" sz="1800" dirty="0"/>
              <a:t>Är tydlig i sina gränser (personlig kristen)</a:t>
            </a:r>
          </a:p>
        </p:txBody>
      </p:sp>
      <p:sp>
        <p:nvSpPr>
          <p:cNvPr id="7" name="Platshållare för text 6">
            <a:extLst>
              <a:ext uri="{FF2B5EF4-FFF2-40B4-BE49-F238E27FC236}">
                <a16:creationId xmlns:a16="http://schemas.microsoft.com/office/drawing/2014/main" id="{C0FC5087-BA80-3D86-EFD7-D2F7C4F6604C}"/>
              </a:ext>
            </a:extLst>
          </p:cNvPr>
          <p:cNvSpPr>
            <a:spLocks noGrp="1"/>
          </p:cNvSpPr>
          <p:nvPr>
            <p:ph type="body" sz="quarter" idx="13"/>
          </p:nvPr>
        </p:nvSpPr>
        <p:spPr/>
        <p:txBody>
          <a:bodyPr/>
          <a:lstStyle/>
          <a:p>
            <a:r>
              <a:rPr lang="sv-SE" dirty="0"/>
              <a:t>Folkkyrka 2.0</a:t>
            </a:r>
          </a:p>
        </p:txBody>
      </p:sp>
      <p:sp>
        <p:nvSpPr>
          <p:cNvPr id="8" name="Platshållare för text 7">
            <a:extLst>
              <a:ext uri="{FF2B5EF4-FFF2-40B4-BE49-F238E27FC236}">
                <a16:creationId xmlns:a16="http://schemas.microsoft.com/office/drawing/2014/main" id="{F41E27BF-52C0-DB1E-B375-B98F0C695338}"/>
              </a:ext>
            </a:extLst>
          </p:cNvPr>
          <p:cNvSpPr>
            <a:spLocks noGrp="1"/>
          </p:cNvSpPr>
          <p:nvPr>
            <p:ph type="body" sz="half" idx="17"/>
          </p:nvPr>
        </p:nvSpPr>
        <p:spPr/>
        <p:txBody>
          <a:bodyPr>
            <a:normAutofit lnSpcReduction="10000"/>
          </a:bodyPr>
          <a:lstStyle/>
          <a:p>
            <a:r>
              <a:rPr lang="sv-SE" sz="1800" dirty="0"/>
              <a:t>Kyrkan som en infrastruktur för upprättelse  och livsmod för alla</a:t>
            </a:r>
          </a:p>
          <a:p>
            <a:endParaRPr lang="sv-SE" sz="1800" dirty="0"/>
          </a:p>
          <a:p>
            <a:r>
              <a:rPr lang="sv-SE" sz="1800" dirty="0"/>
              <a:t>Kyrkan öppnar sig för det liv som kommer emot henne</a:t>
            </a:r>
          </a:p>
          <a:p>
            <a:endParaRPr lang="sv-SE" dirty="0"/>
          </a:p>
          <a:p>
            <a:endParaRPr lang="sv-SE" dirty="0"/>
          </a:p>
          <a:p>
            <a:r>
              <a:rPr lang="sv-SE" sz="1800" dirty="0"/>
              <a:t>Kyrkan överskrider gränser </a:t>
            </a:r>
          </a:p>
        </p:txBody>
      </p:sp>
    </p:spTree>
    <p:extLst>
      <p:ext uri="{BB962C8B-B14F-4D97-AF65-F5344CB8AC3E}">
        <p14:creationId xmlns:p14="http://schemas.microsoft.com/office/powerpoint/2010/main" val="3333516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AAED49A-3AA7-55BC-AD84-6289FD62E232}"/>
              </a:ext>
            </a:extLst>
          </p:cNvPr>
          <p:cNvSpPr txBox="1"/>
          <p:nvPr/>
        </p:nvSpPr>
        <p:spPr>
          <a:xfrm>
            <a:off x="5486400" y="3166946"/>
            <a:ext cx="2877711" cy="1200329"/>
          </a:xfrm>
          <a:prstGeom prst="rect">
            <a:avLst/>
          </a:prstGeom>
          <a:noFill/>
        </p:spPr>
        <p:txBody>
          <a:bodyPr wrap="none" rtlCol="0">
            <a:spAutoFit/>
          </a:bodyPr>
          <a:lstStyle/>
          <a:p>
            <a:r>
              <a:rPr lang="sv-SE" sz="7200" dirty="0">
                <a:latin typeface="Algerian" panose="04020705040A02060702" pitchFamily="82" charset="77"/>
              </a:rPr>
              <a:t>TACK!</a:t>
            </a:r>
          </a:p>
        </p:txBody>
      </p:sp>
    </p:spTree>
    <p:extLst>
      <p:ext uri="{BB962C8B-B14F-4D97-AF65-F5344CB8AC3E}">
        <p14:creationId xmlns:p14="http://schemas.microsoft.com/office/powerpoint/2010/main" val="1116864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2E9A48-1C91-D119-4595-3DAB7DEFD2E7}"/>
              </a:ext>
            </a:extLst>
          </p:cNvPr>
          <p:cNvSpPr>
            <a:spLocks noGrp="1"/>
          </p:cNvSpPr>
          <p:nvPr>
            <p:ph type="title"/>
          </p:nvPr>
        </p:nvSpPr>
        <p:spPr/>
        <p:txBody>
          <a:bodyPr/>
          <a:lstStyle/>
          <a:p>
            <a:r>
              <a:rPr lang="sv-SE" dirty="0"/>
              <a:t>Men andra artikeln då?</a:t>
            </a:r>
          </a:p>
        </p:txBody>
      </p:sp>
      <p:sp>
        <p:nvSpPr>
          <p:cNvPr id="3" name="Platshållare för innehåll 2">
            <a:extLst>
              <a:ext uri="{FF2B5EF4-FFF2-40B4-BE49-F238E27FC236}">
                <a16:creationId xmlns:a16="http://schemas.microsoft.com/office/drawing/2014/main" id="{0346BE25-BC75-5E4E-0FCD-31F775012F79}"/>
              </a:ext>
            </a:extLst>
          </p:cNvPr>
          <p:cNvSpPr>
            <a:spLocks noGrp="1"/>
          </p:cNvSpPr>
          <p:nvPr>
            <p:ph idx="1"/>
          </p:nvPr>
        </p:nvSpPr>
        <p:spPr/>
        <p:txBody>
          <a:bodyPr/>
          <a:lstStyle/>
          <a:p>
            <a:r>
              <a:rPr lang="sv-SE" b="1" dirty="0"/>
              <a:t>”Höjning”, ”skärpning”, ”nyhet”</a:t>
            </a:r>
          </a:p>
          <a:p>
            <a:endParaRPr lang="sv-SE" dirty="0"/>
          </a:p>
          <a:p>
            <a:r>
              <a:rPr lang="sv-SE" dirty="0"/>
              <a:t>”</a:t>
            </a:r>
            <a:r>
              <a:rPr lang="sv-SE" i="1" dirty="0"/>
              <a:t> </a:t>
            </a:r>
            <a:r>
              <a:rPr lang="sv-SE" b="1" i="1" dirty="0"/>
              <a:t>Det bud, som följer evangeliet och dopet i spåren </a:t>
            </a:r>
            <a:r>
              <a:rPr lang="sv-SE" i="1" dirty="0"/>
              <a:t>… är just det naturliga budet med kärleken till nästan i centrum, ehuru det nu med stöd i evangeliet och dopet förutsätter, att den lydande människan, göraren, är på väg till de dödas uppståndelse.  </a:t>
            </a:r>
          </a:p>
          <a:p>
            <a:endParaRPr lang="sv-SE" dirty="0"/>
          </a:p>
        </p:txBody>
      </p:sp>
    </p:spTree>
    <p:extLst>
      <p:ext uri="{BB962C8B-B14F-4D97-AF65-F5344CB8AC3E}">
        <p14:creationId xmlns:p14="http://schemas.microsoft.com/office/powerpoint/2010/main" val="258797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46BCF1-B29E-EB59-7599-8FC16A5C192B}"/>
              </a:ext>
            </a:extLst>
          </p:cNvPr>
          <p:cNvSpPr>
            <a:spLocks noGrp="1"/>
          </p:cNvSpPr>
          <p:nvPr>
            <p:ph type="title"/>
          </p:nvPr>
        </p:nvSpPr>
        <p:spPr/>
        <p:txBody>
          <a:bodyPr/>
          <a:lstStyle/>
          <a:p>
            <a:r>
              <a:rPr lang="sv-SE" dirty="0"/>
              <a:t>Men andra artikeln då?</a:t>
            </a:r>
          </a:p>
        </p:txBody>
      </p:sp>
      <p:sp>
        <p:nvSpPr>
          <p:cNvPr id="3" name="Platshållare för innehåll 2">
            <a:extLst>
              <a:ext uri="{FF2B5EF4-FFF2-40B4-BE49-F238E27FC236}">
                <a16:creationId xmlns:a16="http://schemas.microsoft.com/office/drawing/2014/main" id="{B74A3B93-C28F-550A-01E6-6374A7A8B1FC}"/>
              </a:ext>
            </a:extLst>
          </p:cNvPr>
          <p:cNvSpPr>
            <a:spLocks noGrp="1"/>
          </p:cNvSpPr>
          <p:nvPr>
            <p:ph idx="1"/>
          </p:nvPr>
        </p:nvSpPr>
        <p:spPr/>
        <p:txBody>
          <a:bodyPr/>
          <a:lstStyle/>
          <a:p>
            <a:r>
              <a:rPr lang="sv-SE" i="1" dirty="0"/>
              <a:t>Men denna samma ”evangeliska” förutsättning innebär just, att man av den görande människan här på jorden </a:t>
            </a:r>
            <a:r>
              <a:rPr lang="sv-SE" b="1" i="1" dirty="0"/>
              <a:t>väntar sig villigheten att lida och dö. Här ligger ”skärpningen”, här är ”nyheten”, ”höjningen”. </a:t>
            </a:r>
            <a:r>
              <a:rPr lang="sv-SE" i="1" dirty="0"/>
              <a:t>Den kristna hållningen är den naturliga nästankärlekens hållning, den ter sig helt jordisk och vardaglig i kallelsearbetets kantiga former, men den är </a:t>
            </a:r>
            <a:r>
              <a:rPr lang="sv-SE" b="1" i="1" dirty="0"/>
              <a:t>laddad med en ny villighet, villigheten att lida för nästans bästa – och att lida med glädje</a:t>
            </a:r>
            <a:r>
              <a:rPr lang="sv-SE" b="1" dirty="0"/>
              <a:t>.” </a:t>
            </a:r>
            <a:r>
              <a:rPr lang="sv-SE" dirty="0"/>
              <a:t>(Wingren 1960 s. 189 f.)</a:t>
            </a:r>
          </a:p>
          <a:p>
            <a:endParaRPr lang="sv-SE" dirty="0"/>
          </a:p>
        </p:txBody>
      </p:sp>
    </p:spTree>
    <p:extLst>
      <p:ext uri="{BB962C8B-B14F-4D97-AF65-F5344CB8AC3E}">
        <p14:creationId xmlns:p14="http://schemas.microsoft.com/office/powerpoint/2010/main" val="12210991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a:themeElements>
    <a:clrScheme name="J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J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FB1346EEECAC645BFB02E3DD5FB5645" ma:contentTypeVersion="16" ma:contentTypeDescription="Opprett et nytt dokument." ma:contentTypeScope="" ma:versionID="41ebacfecb66daef1f8b33b5dcda09a6">
  <xsd:schema xmlns:xsd="http://www.w3.org/2001/XMLSchema" xmlns:xs="http://www.w3.org/2001/XMLSchema" xmlns:p="http://schemas.microsoft.com/office/2006/metadata/properties" xmlns:ns2="af82ad25-59ea-4804-bb4b-3b9e1ce7a6c0" xmlns:ns3="ba553164-b9d1-4c17-96fb-ffeb6e47192c" targetNamespace="http://schemas.microsoft.com/office/2006/metadata/properties" ma:root="true" ma:fieldsID="30091c1f6c5b95ff48df317322f4afc1" ns2:_="" ns3:_="">
    <xsd:import namespace="af82ad25-59ea-4804-bb4b-3b9e1ce7a6c0"/>
    <xsd:import namespace="ba553164-b9d1-4c17-96fb-ffeb6e47192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2ad25-59ea-4804-bb4b-3b9e1ce7a6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Bildemerkelapper" ma:readOnly="false" ma:fieldId="{5cf76f15-5ced-4ddc-b409-7134ff3c332f}" ma:taxonomyMulti="true" ma:sspId="92c3bd9a-26a3-4ee9-bdab-dea02880390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a553164-b9d1-4c17-96fb-ffeb6e47192c"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ingsdetaljer" ma:internalName="SharedWithDetails" ma:readOnly="true">
      <xsd:simpleType>
        <xsd:restriction base="dms:Note">
          <xsd:maxLength value="255"/>
        </xsd:restriction>
      </xsd:simpleType>
    </xsd:element>
    <xsd:element name="TaxCatchAll" ma:index="21" nillable="true" ma:displayName="Taxonomy Catch All Column" ma:hidden="true" ma:list="{65f43a9c-5492-4656-a5c1-30169e543a61}" ma:internalName="TaxCatchAll" ma:showField="CatchAllData" ma:web="ba553164-b9d1-4c17-96fb-ffeb6e4719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f82ad25-59ea-4804-bb4b-3b9e1ce7a6c0">
      <Terms xmlns="http://schemas.microsoft.com/office/infopath/2007/PartnerControls"/>
    </lcf76f155ced4ddcb4097134ff3c332f>
    <TaxCatchAll xmlns="ba553164-b9d1-4c17-96fb-ffeb6e47192c" xsi:nil="true"/>
  </documentManagement>
</p:properties>
</file>

<file path=customXml/itemProps1.xml><?xml version="1.0" encoding="utf-8"?>
<ds:datastoreItem xmlns:ds="http://schemas.openxmlformats.org/officeDocument/2006/customXml" ds:itemID="{EE7F3DF8-E3AE-46DA-B9EA-ECA7C0E2F71F}">
  <ds:schemaRefs>
    <ds:schemaRef ds:uri="http://schemas.microsoft.com/sharepoint/v3/contenttype/forms"/>
  </ds:schemaRefs>
</ds:datastoreItem>
</file>

<file path=customXml/itemProps2.xml><?xml version="1.0" encoding="utf-8"?>
<ds:datastoreItem xmlns:ds="http://schemas.openxmlformats.org/officeDocument/2006/customXml" ds:itemID="{8B3A9256-ABB3-4519-A511-7C9B37E30E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82ad25-59ea-4804-bb4b-3b9e1ce7a6c0"/>
    <ds:schemaRef ds:uri="ba553164-b9d1-4c17-96fb-ffeb6e4719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884EFC-3A4F-4D0A-A53B-C6CF5F0523D1}">
  <ds:schemaRefs>
    <ds:schemaRef ds:uri="http://schemas.microsoft.com/office/2006/documentManagement/types"/>
    <ds:schemaRef ds:uri="http://purl.org/dc/elements/1.1/"/>
    <ds:schemaRef ds:uri="af82ad25-59ea-4804-bb4b-3b9e1ce7a6c0"/>
    <ds:schemaRef ds:uri="http://purl.org/dc/terms/"/>
    <ds:schemaRef ds:uri="http://schemas.microsoft.com/office/2006/metadata/properties"/>
    <ds:schemaRef ds:uri="http://schemas.openxmlformats.org/package/2006/metadata/core-properties"/>
    <ds:schemaRef ds:uri="http://schemas.microsoft.com/office/infopath/2007/PartnerControls"/>
    <ds:schemaRef ds:uri="ba553164-b9d1-4c17-96fb-ffeb6e47192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Ion</Template>
  <TotalTime>1293</TotalTime>
  <Words>1136</Words>
  <Application>Microsoft Office PowerPoint</Application>
  <PresentationFormat>Widescreen</PresentationFormat>
  <Paragraphs>115</Paragraphs>
  <Slides>14</Slides>
  <Notes>5</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Jon</vt:lpstr>
      <vt:lpstr>Folkkyrkan 2.0-teologiskt id?</vt:lpstr>
      <vt:lpstr>Folkkyrkan då nu och framåt</vt:lpstr>
      <vt:lpstr>PowerPoint Presentation</vt:lpstr>
      <vt:lpstr>Einar Billing (1871-1939)</vt:lpstr>
      <vt:lpstr>Tre aspekter av Billings folkkyrkotanke</vt:lpstr>
      <vt:lpstr>Scandinavian Creation Theology- 10 år!</vt:lpstr>
      <vt:lpstr>Skapelsen som evangeliets förståelsehorisont</vt:lpstr>
      <vt:lpstr>Allmänmänskligt ethos</vt:lpstr>
      <vt:lpstr>Folkkyrkan som evangeliets förståelsehorisont? Finns det en folkkyrka 2.0</vt:lpstr>
      <vt:lpstr>Folkkyrkan då, nu och framåt</vt:lpstr>
      <vt:lpstr>Folkkyrkan då, nu och framåt</vt:lpstr>
      <vt:lpstr>PowerPoint Presentation</vt:lpstr>
      <vt:lpstr>Men andra artikeln då?</vt:lpstr>
      <vt:lpstr>Men andra artikeln då?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Johanna Gustafsson Lundberg</dc:creator>
  <cp:lastModifiedBy>Jon Arne Johansen Harby</cp:lastModifiedBy>
  <cp:revision>21</cp:revision>
  <dcterms:created xsi:type="dcterms:W3CDTF">2026-09-30T08:21:20Z</dcterms:created>
  <dcterms:modified xsi:type="dcterms:W3CDTF">2026-10-01T12:52:48Z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0x0101000FB1346EEECAC645BFB02E3DD5FB5645</vt:lpwstr>
  </property>
  <property fmtid="{D5CDD505-2E9C-101B-9397-08002B2CF9AE}" pid="3" name="MediaServiceImageTags">
    <vt:lpwstr/>
  </property>
</Properties>
</file>