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7" r:id="rId4"/>
    <p:sldId id="260" r:id="rId5"/>
    <p:sldId id="261" r:id="rId6"/>
    <p:sldId id="266" r:id="rId7"/>
    <p:sldId id="263" r:id="rId8"/>
    <p:sldId id="268" r:id="rId9"/>
    <p:sldId id="267" r:id="rId10"/>
    <p:sldId id="265" r:id="rId11"/>
  </p:sldIdLst>
  <p:sldSz cx="9144000" cy="6858000" type="screen4x3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FFFF"/>
    <a:srgbClr val="BEE395"/>
    <a:srgbClr val="006600"/>
    <a:srgbClr val="666633"/>
    <a:srgbClr val="4C0000"/>
    <a:srgbClr val="480000"/>
    <a:srgbClr val="A09E4E"/>
    <a:srgbClr val="B7B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09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7ED6CDD-AC4A-430E-B144-473105714C9E}" type="datetimeFigureOut">
              <a:rPr lang="nb-NO"/>
              <a:pPr>
                <a:defRPr/>
              </a:pPr>
              <a:t>21.01.2014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49031F0-4F02-4FF7-8DC4-FA8E9657C54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5558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80315C7-21F5-42E3-8727-D9FF1FBBFC99}" type="datetimeFigureOut">
              <a:rPr lang="nb-NO"/>
              <a:pPr>
                <a:defRPr/>
              </a:pPr>
              <a:t>21.01.2014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2" tIns="46561" rIns="93122" bIns="46561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3122" tIns="46561" rIns="93122" bIns="46561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45D56FA-268C-4781-ABA7-A12DECF854C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4992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C3B9E-90E6-491B-8E23-113E830AD34B}" type="datetime1">
              <a:rPr lang="nb-NO"/>
              <a:pPr>
                <a:defRPr/>
              </a:pPr>
              <a:t>21.01.2014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Samarbeid i praksis – Sesjon 4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63791-70A2-44F4-8A40-ED6711C294D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2B3B0-79CF-463F-982E-0FCC3E7F1F71}" type="datetime1">
              <a:rPr lang="nb-NO"/>
              <a:pPr>
                <a:defRPr/>
              </a:pPr>
              <a:t>21.01.2014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Samarbeid i praksis – Sesjon 4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3AF9-26F7-47AC-9064-2C6F87A362D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DBF5F-0A2A-4A41-BB31-8DA2B1DDC5E3}" type="datetime1">
              <a:rPr lang="nb-NO"/>
              <a:pPr>
                <a:defRPr/>
              </a:pPr>
              <a:t>21.01.2014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Samarbeid i praksis – Sesjon 4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25C8E-8707-4671-AB4A-9F944C52741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3636C-1F2C-45D8-9534-9801E29C5455}" type="datetime1">
              <a:rPr lang="nb-NO"/>
              <a:pPr>
                <a:defRPr/>
              </a:pPr>
              <a:t>21.01.2014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Samarbeid i praksis – Sesjon 4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A083A-2E78-47F4-967C-7451D513B5D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57D59-EE47-4575-B81D-91E7CB440BD8}" type="datetime1">
              <a:rPr lang="nb-NO"/>
              <a:pPr>
                <a:defRPr/>
              </a:pPr>
              <a:t>21.01.2014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Samarbeid i praksis – Sesjon 4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D06DE-224E-4CCB-9A09-A09A12119AD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D648-BF4A-49FF-AD73-B7D9AE467147}" type="datetime1">
              <a:rPr lang="nb-NO"/>
              <a:pPr>
                <a:defRPr/>
              </a:pPr>
              <a:t>21.01.2014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Samarbeid i praksis – Sesjon 4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EEB32-ECE2-4F7F-A1E4-A9B1D028D6D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EDBAF-0F83-428E-9D93-5C25546B5022}" type="datetime1">
              <a:rPr lang="nb-NO"/>
              <a:pPr>
                <a:defRPr/>
              </a:pPr>
              <a:t>21.01.2014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Samarbeid i praksis – Sesjon 4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AA474-6334-4965-A235-15582B60B96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8D6C9-C409-48BB-80D5-9C1A19D304E1}" type="datetime1">
              <a:rPr lang="nb-NO"/>
              <a:pPr>
                <a:defRPr/>
              </a:pPr>
              <a:t>21.01.2014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Samarbeid i praksis – Sesjon 4</a:t>
            </a:r>
            <a:endParaRPr lang="nb-NO" dirty="0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3FEEF-4314-4C6F-9873-1B100176B21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65654-7FDB-4CDE-B659-894FA61072D1}" type="datetime1">
              <a:rPr lang="nb-NO"/>
              <a:pPr>
                <a:defRPr/>
              </a:pPr>
              <a:t>21.01.2014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Samarbeid i praksis – Sesjon 4</a:t>
            </a:r>
            <a:endParaRPr lang="nb-NO" dirty="0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F7BEB-47BD-4156-B941-B5A33048CE0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A8A1C-CBCD-4370-9E38-0D0956890CBC}" type="datetime1">
              <a:rPr lang="nb-NO"/>
              <a:pPr>
                <a:defRPr/>
              </a:pPr>
              <a:t>21.01.2014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Samarbeid i praksis – Sesjon 4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F90F6-2629-471A-85F5-D0061AFD85B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D60F-33C5-4DB6-A807-B4FBE6D102A9}" type="datetime1">
              <a:rPr lang="nb-NO"/>
              <a:pPr>
                <a:defRPr/>
              </a:pPr>
              <a:t>21.01.2014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Samarbeid i praksis – Sesjon 4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BF9FF-527E-46A5-BC41-6C2991D34B6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E1BA7D-EB3C-45E1-B004-A0A1197B8B79}" type="datetime1">
              <a:rPr lang="nb-NO"/>
              <a:pPr>
                <a:defRPr/>
              </a:pPr>
              <a:t>21.01.2014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462338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b-NO"/>
              <a:t>Samarbeid i praksis – Sesjon 4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0EAAF2-8F1F-4E60-B504-8A8A90D53AE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Steinrekke_A.tif"/>
          <p:cNvPicPr>
            <a:picLocks noChangeAspect="1"/>
          </p:cNvPicPr>
          <p:nvPr/>
        </p:nvPicPr>
        <p:blipFill>
          <a:blip r:embed="rId2" cstate="print"/>
          <a:srcRect t="18311" b="38963"/>
          <a:stretch>
            <a:fillRect/>
          </a:stretch>
        </p:blipFill>
        <p:spPr bwMode="auto">
          <a:xfrm>
            <a:off x="-33338" y="3867150"/>
            <a:ext cx="9140826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4" name="Avrund diagonale hjørner i rektangel 3"/>
          <p:cNvSpPr/>
          <p:nvPr/>
        </p:nvSpPr>
        <p:spPr>
          <a:xfrm>
            <a:off x="164592" y="146304"/>
            <a:ext cx="8814816" cy="2139688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tel 7"/>
          <p:cNvSpPr txBox="1">
            <a:spLocks/>
          </p:cNvSpPr>
          <p:nvPr/>
        </p:nvSpPr>
        <p:spPr>
          <a:xfrm>
            <a:off x="464234" y="381001"/>
            <a:ext cx="8229600" cy="16192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45720" rIns="228600" anchor="b">
            <a:normAutofit/>
            <a:sp3d extrusionH="57150">
              <a:bevelT w="82550" h="38100" prst="coolSlant"/>
            </a:sp3d>
          </a:bodyPr>
          <a:lstStyle>
            <a:lvl1pPr marL="0" algn="r">
              <a:defRPr sz="4800" baseline="0">
                <a:latin typeface="Berlin Sans FB Demi" pitchFamily="34" charset="0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endParaRPr lang="nb-NO" dirty="0" smtClean="0">
              <a:solidFill>
                <a:schemeClr val="accent6">
                  <a:lumMod val="75000"/>
                </a:schemeClr>
              </a:solidFill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nb-NO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SAMARBEID I PRAKSIS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solidFill>
                <a:schemeClr val="accent6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" name="Undertittel 8"/>
          <p:cNvSpPr txBox="1">
            <a:spLocks/>
          </p:cNvSpPr>
          <p:nvPr/>
        </p:nvSpPr>
        <p:spPr>
          <a:xfrm>
            <a:off x="5092540" y="2396963"/>
            <a:ext cx="3550330" cy="6748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45720" rIns="246888">
            <a:sp3d extrusionH="57150">
              <a:bevelT w="82550" h="38100" prst="coolSlant"/>
            </a:sp3d>
          </a:bodyPr>
          <a:lstStyle>
            <a:lvl1pPr marL="742950" indent="-742950" algn="r">
              <a:spcBef>
                <a:spcPts val="0"/>
              </a:spcBef>
              <a:buFontTx/>
              <a:buNone/>
              <a:defRPr sz="4000" baseline="0">
                <a:solidFill>
                  <a:srgbClr val="0070C0"/>
                </a:solidFill>
                <a:effectLst/>
                <a:latin typeface="Berlin Sans FB Dem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nb-NO" dirty="0" smtClean="0"/>
              <a:t>Samling 4</a:t>
            </a:r>
          </a:p>
        </p:txBody>
      </p:sp>
      <p:pic>
        <p:nvPicPr>
          <p:cNvPr id="15367" name="Bilde 7" descr="KA vindu_ farge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4071938"/>
            <a:ext cx="6429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Bilde 8" descr="KA txt.eps"/>
          <p:cNvPicPr>
            <a:picLocks noChangeAspect="1"/>
          </p:cNvPicPr>
          <p:nvPr/>
        </p:nvPicPr>
        <p:blipFill>
          <a:blip r:embed="rId4" cstate="print"/>
          <a:srcRect r="48367" b="22829"/>
          <a:stretch>
            <a:fillRect/>
          </a:stretch>
        </p:blipFill>
        <p:spPr bwMode="auto">
          <a:xfrm>
            <a:off x="6215063" y="5000625"/>
            <a:ext cx="2214562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Bilde 9" descr="KA txt.eps"/>
          <p:cNvPicPr>
            <a:picLocks noChangeAspect="1"/>
          </p:cNvPicPr>
          <p:nvPr/>
        </p:nvPicPr>
        <p:blipFill>
          <a:blip r:embed="rId4" cstate="print"/>
          <a:srcRect l="51633"/>
          <a:stretch>
            <a:fillRect/>
          </a:stretch>
        </p:blipFill>
        <p:spPr bwMode="auto">
          <a:xfrm>
            <a:off x="6286500" y="5214938"/>
            <a:ext cx="207486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Undertittel 8"/>
          <p:cNvSpPr txBox="1">
            <a:spLocks/>
          </p:cNvSpPr>
          <p:nvPr/>
        </p:nvSpPr>
        <p:spPr>
          <a:xfrm>
            <a:off x="5093636" y="3103715"/>
            <a:ext cx="3550330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45720" rIns="246888">
            <a:normAutofit lnSpcReduction="10000"/>
            <a:sp3d extrusionH="57150">
              <a:bevelT w="38100" h="38100"/>
            </a:sp3d>
          </a:bodyPr>
          <a:lstStyle>
            <a:lvl1pPr marL="742950" indent="-742950" algn="r">
              <a:spcBef>
                <a:spcPts val="0"/>
              </a:spcBef>
              <a:buFontTx/>
              <a:buNone/>
              <a:defRPr sz="4000" baseline="0">
                <a:solidFill>
                  <a:srgbClr val="0070C0"/>
                </a:solidFill>
                <a:effectLst/>
                <a:latin typeface="Berlin Sans FB Dem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fontAlgn="auto"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nb-NO" dirty="0" smtClean="0"/>
              <a:t>Stabsutvikling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lysbildenummer 22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191E22BE-1EA4-4305-9010-766BF0349039}" type="slidenum">
              <a:rPr lang="nb-NO" b="1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10</a:t>
            </a:fld>
            <a:endParaRPr lang="nb-N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vrundet rektangel 7"/>
          <p:cNvSpPr/>
          <p:nvPr/>
        </p:nvSpPr>
        <p:spPr>
          <a:xfrm>
            <a:off x="17463" y="19050"/>
            <a:ext cx="1143000" cy="68199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9" name="Plassholder for tittel 21"/>
          <p:cNvSpPr txBox="1">
            <a:spLocks/>
          </p:cNvSpPr>
          <p:nvPr/>
        </p:nvSpPr>
        <p:spPr>
          <a:xfrm>
            <a:off x="1714480" y="500042"/>
            <a:ext cx="7072362" cy="5643602"/>
          </a:xfrm>
          <a:prstGeom prst="rect">
            <a:avLst/>
          </a:prstGeom>
        </p:spPr>
        <p:txBody>
          <a:bodyPr>
            <a:normAutofit fontScale="92500" lnSpcReduction="10000"/>
            <a:scene3d>
              <a:camera prst="orthographicFront"/>
              <a:lightRig rig="soft" dir="t">
                <a:rot lat="0" lon="0" rev="2400000"/>
              </a:lightRig>
            </a:scene3d>
            <a:sp3d extrusionH="57150">
              <a:bevelT w="19050" h="12700"/>
            </a:sp3d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nb-NO" sz="35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Klarer vi ikke å samarbeide internt,</a:t>
            </a:r>
          </a:p>
          <a:p>
            <a:pPr algn="ctr" fontAlgn="auto">
              <a:spcAft>
                <a:spcPts val="0"/>
              </a:spcAft>
              <a:defRPr/>
            </a:pPr>
            <a:endParaRPr lang="nb-NO" sz="13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nb-NO" sz="28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 ja,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nb-NO" sz="28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så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nb-NO" sz="28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er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nb-NO" sz="28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 det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nb-NO" sz="28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 stor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nb-NO" sz="28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 sann-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nb-NO" sz="28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   synlighet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nb-NO" sz="28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for at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nb-NO" sz="28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 vi ikke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nb-NO" sz="28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 samarbeider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nb-NO" sz="28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 så godt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nb-NO" sz="28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 med kunden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nb-NO" sz="28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 heller.</a:t>
            </a:r>
          </a:p>
          <a:p>
            <a:pPr algn="ctr" fontAlgn="auto">
              <a:spcAft>
                <a:spcPts val="0"/>
              </a:spcAft>
              <a:defRPr/>
            </a:pPr>
            <a:endParaRPr lang="nb-NO" sz="28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nb-NO" sz="28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24582" name="Bilde 11" descr="Krangling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513" y="1000125"/>
            <a:ext cx="7964487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e 13" descr="Steinrekke_A.tif"/>
          <p:cNvPicPr>
            <a:picLocks noChangeAspect="1"/>
          </p:cNvPicPr>
          <p:nvPr/>
        </p:nvPicPr>
        <p:blipFill>
          <a:blip r:embed="rId3" cstate="print"/>
          <a:srcRect l="87119" t="48396" r="1160" b="40141"/>
          <a:stretch>
            <a:fillRect/>
          </a:stretch>
        </p:blipFill>
        <p:spPr bwMode="auto">
          <a:xfrm>
            <a:off x="285750" y="6093296"/>
            <a:ext cx="5064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15" name="Plassholder for bunntekst 13"/>
          <p:cNvSpPr txBox="1">
            <a:spLocks/>
          </p:cNvSpPr>
          <p:nvPr/>
        </p:nvSpPr>
        <p:spPr bwMode="auto">
          <a:xfrm>
            <a:off x="1179450" y="6465801"/>
            <a:ext cx="7643812" cy="25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Stabsutvikling</a:t>
            </a:r>
            <a:r>
              <a:rPr lang="en-US" sz="1300" dirty="0" smtClean="0">
                <a:solidFill>
                  <a:srgbClr val="00B0F0"/>
                </a:solidFill>
                <a:latin typeface="Berlin Sans FB Demi" pitchFamily="34" charset="0"/>
              </a:rPr>
              <a:t> </a:t>
            </a:r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Nidaros</a:t>
            </a:r>
            <a:endParaRPr lang="en-US" sz="1300" dirty="0" smtClean="0">
              <a:solidFill>
                <a:srgbClr val="00B0F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Bilde 8" descr="Beatletegning.jpg"/>
          <p:cNvPicPr>
            <a:picLocks noChangeAspect="1"/>
          </p:cNvPicPr>
          <p:nvPr/>
        </p:nvPicPr>
        <p:blipFill>
          <a:blip r:embed="rId2" cstate="print"/>
          <a:srcRect l="15033" t="19160" r="24483" b="19160"/>
          <a:stretch>
            <a:fillRect/>
          </a:stretch>
        </p:blipFill>
        <p:spPr bwMode="auto">
          <a:xfrm>
            <a:off x="4067175" y="2420888"/>
            <a:ext cx="4572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Plassholder for lysbildenummer 22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7E0798C5-77F0-4DC4-8B54-50563D717B94}" type="slidenum">
              <a:rPr lang="nb-NO" b="1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2</a:t>
            </a:fld>
            <a:endParaRPr lang="nb-N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Avrundet rektangel 13"/>
          <p:cNvSpPr/>
          <p:nvPr/>
        </p:nvSpPr>
        <p:spPr>
          <a:xfrm>
            <a:off x="17463" y="19050"/>
            <a:ext cx="1143000" cy="68199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8" name="Plassholder for tittel 21"/>
          <p:cNvSpPr txBox="1">
            <a:spLocks/>
          </p:cNvSpPr>
          <p:nvPr/>
        </p:nvSpPr>
        <p:spPr>
          <a:xfrm>
            <a:off x="1478950" y="476671"/>
            <a:ext cx="7143800" cy="6244699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2400000"/>
              </a:lightRig>
            </a:scene3d>
            <a:sp3d extrusionH="57150">
              <a:bevelT w="19050" h="12700"/>
            </a:sp3d>
          </a:bodyPr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nb-NO" sz="54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Samarbeid er det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sz="54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lettere å snakke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sz="54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om </a:t>
            </a:r>
            <a:endParaRPr lang="nb-NO" sz="5400" dirty="0" smtClean="0">
              <a:solidFill>
                <a:schemeClr val="accent6">
                  <a:lumMod val="75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nb-NO" sz="54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nb-NO" sz="54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e</a:t>
            </a:r>
            <a:r>
              <a:rPr lang="nb-NO" sz="5400" dirty="0" err="1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nn</a:t>
            </a:r>
            <a:endParaRPr lang="nb-NO" sz="54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nb-NO" sz="54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å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sz="54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praktisere</a:t>
            </a:r>
          </a:p>
        </p:txBody>
      </p:sp>
      <p:pic>
        <p:nvPicPr>
          <p:cNvPr id="35" name="Bilde 34" descr="Steinrekke_A.tif"/>
          <p:cNvPicPr>
            <a:picLocks noChangeAspect="1"/>
          </p:cNvPicPr>
          <p:nvPr/>
        </p:nvPicPr>
        <p:blipFill>
          <a:blip r:embed="rId3" cstate="print"/>
          <a:srcRect l="87119" t="48396" r="1160" b="40141"/>
          <a:stretch>
            <a:fillRect/>
          </a:stretch>
        </p:blipFill>
        <p:spPr bwMode="auto">
          <a:xfrm>
            <a:off x="285750" y="6286500"/>
            <a:ext cx="5064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9" name="Plassholder for bunntekst 13"/>
          <p:cNvSpPr txBox="1">
            <a:spLocks/>
          </p:cNvSpPr>
          <p:nvPr/>
        </p:nvSpPr>
        <p:spPr bwMode="auto">
          <a:xfrm>
            <a:off x="1179450" y="6465801"/>
            <a:ext cx="7643812" cy="25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Stabsutvikling</a:t>
            </a:r>
            <a:r>
              <a:rPr lang="en-US" sz="1300" dirty="0" smtClean="0">
                <a:solidFill>
                  <a:srgbClr val="00B0F0"/>
                </a:solidFill>
                <a:latin typeface="Berlin Sans FB Demi" pitchFamily="34" charset="0"/>
              </a:rPr>
              <a:t> </a:t>
            </a:r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Nidaros</a:t>
            </a:r>
            <a:endParaRPr lang="en-US" sz="1300" dirty="0" smtClean="0">
              <a:solidFill>
                <a:srgbClr val="00B0F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22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D8DF8AF5-9D64-457D-A036-05EBB7BA8E9E}" type="slidenum">
              <a:rPr lang="nb-NO" b="1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3</a:t>
            </a:fld>
            <a:endParaRPr lang="nb-N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Plassholder for tittel 21"/>
          <p:cNvSpPr txBox="1">
            <a:spLocks/>
          </p:cNvSpPr>
          <p:nvPr/>
        </p:nvSpPr>
        <p:spPr>
          <a:xfrm>
            <a:off x="1357290" y="428604"/>
            <a:ext cx="7572428" cy="5643602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/>
              <a:lightRig rig="soft" dir="t">
                <a:rot lat="0" lon="0" rev="2400000"/>
              </a:lightRig>
            </a:scene3d>
            <a:sp3d extrusionH="57150">
              <a:bevelT w="19050" h="12700"/>
            </a:sp3d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nb-NO" sz="54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Hva er forskjellen på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nb-NO" sz="54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 å jobbe sammen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nb-NO" sz="54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 og å samarbeide?</a:t>
            </a:r>
          </a:p>
          <a:p>
            <a:pPr fontAlgn="auto">
              <a:spcAft>
                <a:spcPts val="0"/>
              </a:spcAft>
              <a:defRPr/>
            </a:pPr>
            <a:endParaRPr lang="nb-NO" sz="28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marL="358775" indent="-358775" fontAlgn="auto">
              <a:spcAft>
                <a:spcPts val="1200"/>
              </a:spcAft>
              <a:buClr>
                <a:srgbClr val="0070C0"/>
              </a:buClr>
              <a:buSzPct val="120000"/>
              <a:buFont typeface="Arial" pitchFamily="34" charset="0"/>
              <a:buChar char="•"/>
              <a:defRPr/>
            </a:pPr>
            <a:r>
              <a:rPr lang="nb-NO" sz="32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Samarbeid – «</a:t>
            </a:r>
            <a:r>
              <a:rPr lang="nb-NO" sz="3200" dirty="0" err="1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synergi»/energi</a:t>
            </a:r>
            <a:r>
              <a:rPr lang="nb-NO" sz="32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 som flyter sammen.</a:t>
            </a:r>
          </a:p>
          <a:p>
            <a:pPr marL="358775" indent="-358775" fontAlgn="auto">
              <a:spcAft>
                <a:spcPts val="1200"/>
              </a:spcAft>
              <a:buClr>
                <a:srgbClr val="0070C0"/>
              </a:buClr>
              <a:buSzPct val="120000"/>
              <a:buFont typeface="Arial" pitchFamily="34" charset="0"/>
              <a:buChar char="•"/>
              <a:defRPr/>
            </a:pPr>
            <a:r>
              <a:rPr lang="nb-NO" sz="32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Våger vi å delegere eller vil vi helst gjøre ting på «min måte»?</a:t>
            </a:r>
          </a:p>
          <a:p>
            <a:pPr marL="358775" indent="-358775" fontAlgn="auto">
              <a:spcAft>
                <a:spcPts val="1200"/>
              </a:spcAft>
              <a:buClr>
                <a:srgbClr val="0070C0"/>
              </a:buClr>
              <a:buSzPct val="120000"/>
              <a:buFont typeface="Arial" pitchFamily="34" charset="0"/>
              <a:buChar char="•"/>
              <a:defRPr/>
            </a:pPr>
            <a:r>
              <a:rPr lang="nb-NO" sz="32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Mye samarbeid er mer instruksjon, noen forteller hva andre skal gjøre!</a:t>
            </a:r>
          </a:p>
        </p:txBody>
      </p:sp>
      <p:sp>
        <p:nvSpPr>
          <p:cNvPr id="8" name="Avrundet rektangel 7"/>
          <p:cNvSpPr/>
          <p:nvPr/>
        </p:nvSpPr>
        <p:spPr>
          <a:xfrm>
            <a:off x="17463" y="19050"/>
            <a:ext cx="1143000" cy="68199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24" name="Bilde 23" descr="Steinrekke_A.tif"/>
          <p:cNvPicPr>
            <a:picLocks noChangeAspect="1"/>
          </p:cNvPicPr>
          <p:nvPr/>
        </p:nvPicPr>
        <p:blipFill>
          <a:blip r:embed="rId2" cstate="print"/>
          <a:srcRect l="68361" t="43185" r="14445" b="41183"/>
          <a:stretch>
            <a:fillRect/>
          </a:stretch>
        </p:blipFill>
        <p:spPr bwMode="auto">
          <a:xfrm>
            <a:off x="214313" y="5000625"/>
            <a:ext cx="74136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pic>
        <p:nvPicPr>
          <p:cNvPr id="25" name="Bilde 24" descr="Steinrekke_A.tif"/>
          <p:cNvPicPr>
            <a:picLocks noChangeAspect="1"/>
          </p:cNvPicPr>
          <p:nvPr/>
        </p:nvPicPr>
        <p:blipFill>
          <a:blip r:embed="rId2" cstate="print"/>
          <a:srcRect l="87119" t="48396" r="1160" b="40141"/>
          <a:stretch>
            <a:fillRect/>
          </a:stretch>
        </p:blipFill>
        <p:spPr bwMode="auto">
          <a:xfrm>
            <a:off x="285750" y="6286500"/>
            <a:ext cx="5064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9" name="Plassholder for bunntekst 13"/>
          <p:cNvSpPr txBox="1">
            <a:spLocks/>
          </p:cNvSpPr>
          <p:nvPr/>
        </p:nvSpPr>
        <p:spPr bwMode="auto">
          <a:xfrm>
            <a:off x="1179450" y="6465801"/>
            <a:ext cx="7643812" cy="25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Stabsutvikling</a:t>
            </a:r>
            <a:r>
              <a:rPr lang="en-US" sz="1300" dirty="0" smtClean="0">
                <a:solidFill>
                  <a:srgbClr val="00B0F0"/>
                </a:solidFill>
                <a:latin typeface="Berlin Sans FB Demi" pitchFamily="34" charset="0"/>
              </a:rPr>
              <a:t> </a:t>
            </a:r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Nidaros</a:t>
            </a:r>
            <a:endParaRPr lang="en-US" sz="1300" dirty="0" smtClean="0">
              <a:solidFill>
                <a:srgbClr val="00B0F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lysbildenummer 22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0D0BBF7F-0EF4-4A09-ADC9-53A1A4E66550}" type="slidenum">
              <a:rPr lang="nb-NO" b="1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4</a:t>
            </a:fld>
            <a:endParaRPr lang="nb-N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Avrundet rektangel 10"/>
          <p:cNvSpPr/>
          <p:nvPr/>
        </p:nvSpPr>
        <p:spPr>
          <a:xfrm>
            <a:off x="17463" y="19050"/>
            <a:ext cx="1143000" cy="68199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7" name="Plassholder for tittel 21"/>
          <p:cNvSpPr txBox="1">
            <a:spLocks/>
          </p:cNvSpPr>
          <p:nvPr/>
        </p:nvSpPr>
        <p:spPr>
          <a:xfrm>
            <a:off x="1357290" y="428604"/>
            <a:ext cx="7572428" cy="5643602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2400000"/>
              </a:lightRig>
            </a:scene3d>
            <a:sp3d extrusionH="57150">
              <a:bevelT w="19050" h="12700"/>
            </a:sp3d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nb-NO" sz="66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Er vi i stand til å samarbeide?</a:t>
            </a:r>
          </a:p>
          <a:p>
            <a:pPr fontAlgn="auto">
              <a:spcAft>
                <a:spcPts val="0"/>
              </a:spcAft>
              <a:buClr>
                <a:srgbClr val="0070C0"/>
              </a:buClr>
              <a:defRPr/>
            </a:pPr>
            <a:endParaRPr lang="nb-NO" sz="4000" dirty="0">
              <a:solidFill>
                <a:srgbClr val="0070C0"/>
              </a:solidFill>
              <a:latin typeface="Berlin Sans FB Demi" pitchFamily="34" charset="0"/>
              <a:ea typeface="+mj-ea"/>
              <a:cs typeface="+mj-cs"/>
            </a:endParaRPr>
          </a:p>
          <a:p>
            <a:pPr marL="1081088" indent="-360363" fontAlgn="auto">
              <a:spcAft>
                <a:spcPts val="0"/>
              </a:spcAft>
              <a:buClr>
                <a:srgbClr val="0070C0"/>
              </a:buClr>
              <a:defRPr/>
            </a:pPr>
            <a:r>
              <a:rPr lang="nb-NO" sz="4000" dirty="0">
                <a:solidFill>
                  <a:srgbClr val="0070C0"/>
                </a:solidFill>
                <a:latin typeface="Berlin Sans FB Demi" pitchFamily="34" charset="0"/>
                <a:ea typeface="+mj-ea"/>
                <a:cs typeface="+mj-cs"/>
              </a:rPr>
              <a:t>Hvordan er:</a:t>
            </a:r>
          </a:p>
          <a:p>
            <a:pPr marL="1081088" indent="-360363" fontAlgn="auto">
              <a:spcAft>
                <a:spcPts val="0"/>
              </a:spcAft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nb-NO" sz="4000" dirty="0" smtClean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Samarbeidsvilje</a:t>
            </a:r>
          </a:p>
          <a:p>
            <a:pPr marL="1081088" indent="-360363" fontAlgn="auto">
              <a:spcAft>
                <a:spcPts val="0"/>
              </a:spcAft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nb-NO" sz="4000" dirty="0" smtClean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  <a:t>Samarbeidsevne</a:t>
            </a:r>
          </a:p>
          <a:p>
            <a:pPr marL="1081088" indent="-360363" fontAlgn="auto">
              <a:spcAft>
                <a:spcPts val="0"/>
              </a:spcAft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nb-NO" sz="4000" dirty="0" smtClean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Samarbeidsmulighet</a:t>
            </a:r>
            <a:endParaRPr lang="nb-NO" sz="4000" dirty="0">
              <a:solidFill>
                <a:schemeClr val="bg1">
                  <a:lumMod val="50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18" name="Bilde 17" descr="Steinrekke_A.tif"/>
          <p:cNvPicPr>
            <a:picLocks noChangeAspect="1"/>
          </p:cNvPicPr>
          <p:nvPr/>
        </p:nvPicPr>
        <p:blipFill>
          <a:blip r:embed="rId2" cstate="print"/>
          <a:srcRect l="48039" t="39018" r="32420" b="41183"/>
          <a:stretch>
            <a:fillRect/>
          </a:stretch>
        </p:blipFill>
        <p:spPr bwMode="auto">
          <a:xfrm>
            <a:off x="142875" y="3643313"/>
            <a:ext cx="8429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pic>
        <p:nvPicPr>
          <p:cNvPr id="19" name="Bilde 18" descr="Steinrekke_A.tif"/>
          <p:cNvPicPr>
            <a:picLocks noChangeAspect="1"/>
          </p:cNvPicPr>
          <p:nvPr/>
        </p:nvPicPr>
        <p:blipFill>
          <a:blip r:embed="rId2" cstate="print"/>
          <a:srcRect l="68361" t="43185" r="14445" b="41183"/>
          <a:stretch>
            <a:fillRect/>
          </a:stretch>
        </p:blipFill>
        <p:spPr bwMode="auto">
          <a:xfrm>
            <a:off x="214313" y="5000625"/>
            <a:ext cx="74136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pic>
        <p:nvPicPr>
          <p:cNvPr id="20" name="Bilde 19" descr="Steinrekke_A.tif"/>
          <p:cNvPicPr>
            <a:picLocks noChangeAspect="1"/>
          </p:cNvPicPr>
          <p:nvPr/>
        </p:nvPicPr>
        <p:blipFill>
          <a:blip r:embed="rId2" cstate="print"/>
          <a:srcRect l="87119" t="48396" r="1160" b="40141"/>
          <a:stretch>
            <a:fillRect/>
          </a:stretch>
        </p:blipFill>
        <p:spPr bwMode="auto">
          <a:xfrm>
            <a:off x="285750" y="6286500"/>
            <a:ext cx="5064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10" name="Plassholder for bunntekst 13"/>
          <p:cNvSpPr txBox="1">
            <a:spLocks/>
          </p:cNvSpPr>
          <p:nvPr/>
        </p:nvSpPr>
        <p:spPr bwMode="auto">
          <a:xfrm>
            <a:off x="1179450" y="6465801"/>
            <a:ext cx="7643812" cy="25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Stabsutvikling</a:t>
            </a:r>
            <a:r>
              <a:rPr lang="en-US" sz="1300" dirty="0" smtClean="0">
                <a:solidFill>
                  <a:srgbClr val="00B0F0"/>
                </a:solidFill>
                <a:latin typeface="Berlin Sans FB Demi" pitchFamily="34" charset="0"/>
              </a:rPr>
              <a:t> </a:t>
            </a:r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Nidaros</a:t>
            </a:r>
            <a:endParaRPr lang="en-US" sz="1300" dirty="0" smtClean="0">
              <a:solidFill>
                <a:srgbClr val="00B0F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lysbildenummer 22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E5140A1-F593-4117-9280-6759D7C49AE8}" type="slidenum">
              <a:rPr lang="nb-NO" b="1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5</a:t>
            </a:fld>
            <a:endParaRPr lang="nb-N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Avrundet rektangel 10"/>
          <p:cNvSpPr/>
          <p:nvPr/>
        </p:nvSpPr>
        <p:spPr>
          <a:xfrm>
            <a:off x="17463" y="19050"/>
            <a:ext cx="1143000" cy="68199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40" name="Bilde 39" descr="Steinrekke_A.tif"/>
          <p:cNvPicPr>
            <a:picLocks noChangeAspect="1"/>
          </p:cNvPicPr>
          <p:nvPr/>
        </p:nvPicPr>
        <p:blipFill>
          <a:blip r:embed="rId2" cstate="print"/>
          <a:srcRect l="23030" t="26514" r="53523" b="42226"/>
          <a:stretch>
            <a:fillRect/>
          </a:stretch>
        </p:blipFill>
        <p:spPr bwMode="auto">
          <a:xfrm>
            <a:off x="104379" y="2058988"/>
            <a:ext cx="10112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pic>
        <p:nvPicPr>
          <p:cNvPr id="41" name="Bilde 40" descr="Steinrekke_A.tif"/>
          <p:cNvPicPr>
            <a:picLocks noChangeAspect="1"/>
          </p:cNvPicPr>
          <p:nvPr/>
        </p:nvPicPr>
        <p:blipFill>
          <a:blip r:embed="rId2" cstate="print"/>
          <a:srcRect l="48039" t="39018" r="32420" b="41183"/>
          <a:stretch>
            <a:fillRect/>
          </a:stretch>
        </p:blipFill>
        <p:spPr bwMode="auto">
          <a:xfrm>
            <a:off x="142875" y="3643313"/>
            <a:ext cx="8429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pic>
        <p:nvPicPr>
          <p:cNvPr id="42" name="Bilde 41" descr="Steinrekke_A.tif"/>
          <p:cNvPicPr>
            <a:picLocks noChangeAspect="1"/>
          </p:cNvPicPr>
          <p:nvPr/>
        </p:nvPicPr>
        <p:blipFill>
          <a:blip r:embed="rId2" cstate="print"/>
          <a:srcRect l="68361" t="43185" r="14445" b="41183"/>
          <a:stretch>
            <a:fillRect/>
          </a:stretch>
        </p:blipFill>
        <p:spPr bwMode="auto">
          <a:xfrm>
            <a:off x="214313" y="5000625"/>
            <a:ext cx="74136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pic>
        <p:nvPicPr>
          <p:cNvPr id="43" name="Bilde 42" descr="Steinrekke_A.tif"/>
          <p:cNvPicPr>
            <a:picLocks noChangeAspect="1"/>
          </p:cNvPicPr>
          <p:nvPr/>
        </p:nvPicPr>
        <p:blipFill>
          <a:blip r:embed="rId2" cstate="print"/>
          <a:srcRect l="87119" t="48396" r="1160" b="40141"/>
          <a:stretch>
            <a:fillRect/>
          </a:stretch>
        </p:blipFill>
        <p:spPr bwMode="auto">
          <a:xfrm>
            <a:off x="285750" y="6286500"/>
            <a:ext cx="5064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44" name="Plassholder for tittel 21"/>
          <p:cNvSpPr txBox="1">
            <a:spLocks/>
          </p:cNvSpPr>
          <p:nvPr/>
        </p:nvSpPr>
        <p:spPr>
          <a:xfrm>
            <a:off x="1357290" y="428604"/>
            <a:ext cx="7572428" cy="5857916"/>
          </a:xfrm>
          <a:prstGeom prst="rect">
            <a:avLst/>
          </a:prstGeom>
        </p:spPr>
        <p:txBody>
          <a:bodyPr>
            <a:normAutofit fontScale="55000" lnSpcReduction="20000"/>
            <a:scene3d>
              <a:camera prst="orthographicFront"/>
              <a:lightRig rig="soft" dir="t">
                <a:rot lat="0" lon="0" rev="2400000"/>
              </a:lightRig>
            </a:scene3d>
            <a:sp3d extrusionH="57150">
              <a:bevelT w="19050" h="12700"/>
            </a:sp3d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nb-NO" sz="9800" dirty="0"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Berlin Sans FB Demi" pitchFamily="34" charset="0"/>
                <a:ea typeface="+mj-ea"/>
                <a:cs typeface="+mj-cs"/>
              </a:rPr>
              <a:t>Å legge til rette for samarbeid</a:t>
            </a:r>
          </a:p>
          <a:p>
            <a:pPr fontAlgn="auto">
              <a:spcAft>
                <a:spcPts val="0"/>
              </a:spcAft>
              <a:buClr>
                <a:srgbClr val="0070C0"/>
              </a:buClr>
              <a:defRPr/>
            </a:pPr>
            <a:endParaRPr lang="nb-NO" sz="4000" dirty="0">
              <a:solidFill>
                <a:srgbClr val="0070C0"/>
              </a:solidFill>
              <a:effectLst>
                <a:innerShdw blurRad="114300">
                  <a:prstClr val="black"/>
                </a:innerShdw>
              </a:effectLst>
              <a:latin typeface="Berlin Sans FB Demi" pitchFamily="34" charset="0"/>
              <a:ea typeface="+mj-ea"/>
              <a:cs typeface="+mj-cs"/>
            </a:endParaRPr>
          </a:p>
          <a:p>
            <a:pPr marL="534988" indent="-360363" fontAlgn="auto">
              <a:spcAft>
                <a:spcPts val="0"/>
              </a:spcAft>
              <a:buClr>
                <a:srgbClr val="0070C0"/>
              </a:buClr>
              <a:defRPr/>
            </a:pPr>
            <a:r>
              <a:rPr lang="nb-NO" sz="51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Berlin Sans FB Demi" pitchFamily="34" charset="0"/>
                <a:ea typeface="+mj-ea"/>
                <a:cs typeface="+mj-cs"/>
              </a:rPr>
              <a:t>Det er behov for at det legges til rette</a:t>
            </a:r>
          </a:p>
          <a:p>
            <a:pPr marL="534988" indent="-360363" fontAlgn="auto">
              <a:spcAft>
                <a:spcPts val="0"/>
              </a:spcAft>
              <a:buClr>
                <a:srgbClr val="0070C0"/>
              </a:buClr>
              <a:defRPr/>
            </a:pPr>
            <a:r>
              <a:rPr lang="nb-NO" sz="51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Berlin Sans FB Demi" pitchFamily="34" charset="0"/>
                <a:ea typeface="+mj-ea"/>
                <a:cs typeface="+mj-cs"/>
              </a:rPr>
              <a:t>for samarbeid ved:</a:t>
            </a:r>
          </a:p>
          <a:p>
            <a:pPr marL="534988" indent="-360363" fontAlgn="auto">
              <a:spcAft>
                <a:spcPts val="0"/>
              </a:spcAft>
              <a:buClr>
                <a:srgbClr val="0070C0"/>
              </a:buClr>
              <a:defRPr/>
            </a:pPr>
            <a:endParaRPr lang="nb-NO" sz="1900" dirty="0">
              <a:solidFill>
                <a:srgbClr val="0070C0"/>
              </a:solidFill>
              <a:effectLst>
                <a:innerShdw blurRad="114300">
                  <a:prstClr val="black"/>
                </a:innerShdw>
              </a:effectLst>
              <a:latin typeface="Berlin Sans FB Demi" pitchFamily="34" charset="0"/>
              <a:ea typeface="+mj-ea"/>
              <a:cs typeface="+mj-cs"/>
            </a:endParaRPr>
          </a:p>
          <a:p>
            <a:pPr marL="534988" indent="-360363" fontAlgn="auto">
              <a:spcAft>
                <a:spcPts val="1200"/>
              </a:spcAft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nb-NO" sz="4500" dirty="0">
                <a:solidFill>
                  <a:schemeClr val="bg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Berlin Sans FB Demi" pitchFamily="34" charset="0"/>
                <a:ea typeface="+mj-ea"/>
                <a:cs typeface="+mj-cs"/>
              </a:rPr>
              <a:t>Lokalisering</a:t>
            </a:r>
          </a:p>
          <a:p>
            <a:pPr marL="534988" indent="-360363" fontAlgn="auto">
              <a:spcAft>
                <a:spcPts val="1200"/>
              </a:spcAft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nb-NO" sz="4500" dirty="0">
                <a:solidFill>
                  <a:schemeClr val="bg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Berlin Sans FB Demi" pitchFamily="34" charset="0"/>
                <a:ea typeface="+mj-ea"/>
                <a:cs typeface="+mj-cs"/>
              </a:rPr>
              <a:t>Tid</a:t>
            </a:r>
          </a:p>
          <a:p>
            <a:pPr marL="534988" indent="-360363" fontAlgn="auto">
              <a:spcAft>
                <a:spcPts val="1200"/>
              </a:spcAft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nb-NO" sz="4500" dirty="0">
                <a:solidFill>
                  <a:schemeClr val="bg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Berlin Sans FB Demi" pitchFamily="34" charset="0"/>
                <a:ea typeface="+mj-ea"/>
                <a:cs typeface="+mj-cs"/>
              </a:rPr>
              <a:t>Type møter og samlinger, prosjektarbeid</a:t>
            </a:r>
          </a:p>
          <a:p>
            <a:pPr marL="534988" indent="-360363" fontAlgn="auto">
              <a:spcAft>
                <a:spcPts val="0"/>
              </a:spcAft>
              <a:buClr>
                <a:srgbClr val="00B050"/>
              </a:buClr>
              <a:buFont typeface="Arial" pitchFamily="34" charset="0"/>
              <a:buChar char="•"/>
              <a:defRPr/>
            </a:pPr>
            <a:endParaRPr lang="nb-NO" sz="4000" dirty="0">
              <a:solidFill>
                <a:schemeClr val="bg1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  <a:latin typeface="Berlin Sans FB Demi" pitchFamily="34" charset="0"/>
              <a:ea typeface="+mj-ea"/>
              <a:cs typeface="+mj-cs"/>
            </a:endParaRPr>
          </a:p>
          <a:p>
            <a:pPr marL="534988" indent="-360363" fontAlgn="auto">
              <a:spcAft>
                <a:spcPts val="0"/>
              </a:spcAft>
              <a:buClr>
                <a:srgbClr val="0070C0"/>
              </a:buClr>
              <a:defRPr/>
            </a:pPr>
            <a:r>
              <a:rPr lang="nb-NO" sz="51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Berlin Sans FB Demi" pitchFamily="34" charset="0"/>
              </a:rPr>
              <a:t>I tillegg er det behov for:</a:t>
            </a:r>
          </a:p>
          <a:p>
            <a:pPr marL="534988" indent="-360363" fontAlgn="auto">
              <a:spcAft>
                <a:spcPts val="0"/>
              </a:spcAft>
              <a:buClr>
                <a:srgbClr val="0070C0"/>
              </a:buClr>
              <a:defRPr/>
            </a:pPr>
            <a:endParaRPr lang="nb-NO" sz="1900" dirty="0">
              <a:solidFill>
                <a:srgbClr val="0070C0"/>
              </a:solidFill>
              <a:effectLst>
                <a:innerShdw blurRad="114300">
                  <a:prstClr val="black"/>
                </a:innerShdw>
              </a:effectLst>
              <a:latin typeface="Berlin Sans FB Demi" pitchFamily="34" charset="0"/>
            </a:endParaRPr>
          </a:p>
          <a:p>
            <a:pPr marL="534988" indent="-360363" fontAlgn="auto">
              <a:spcAft>
                <a:spcPts val="1200"/>
              </a:spcAft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nb-NO" sz="4500" dirty="0">
                <a:solidFill>
                  <a:schemeClr val="bg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Berlin Sans FB Demi" pitchFamily="34" charset="0"/>
              </a:rPr>
              <a:t>Tilbakemelding</a:t>
            </a:r>
          </a:p>
          <a:p>
            <a:pPr marL="534988" indent="-360363" fontAlgn="auto">
              <a:spcAft>
                <a:spcPts val="1200"/>
              </a:spcAft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nb-NO" sz="4500" dirty="0">
                <a:solidFill>
                  <a:schemeClr val="bg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Berlin Sans FB Demi" pitchFamily="34" charset="0"/>
              </a:rPr>
              <a:t>Kollegaveiledning</a:t>
            </a:r>
          </a:p>
          <a:p>
            <a:pPr marL="1081088" indent="-360363" fontAlgn="auto">
              <a:spcAft>
                <a:spcPts val="0"/>
              </a:spcAft>
              <a:buClr>
                <a:srgbClr val="00B050"/>
              </a:buClr>
              <a:defRPr/>
            </a:pPr>
            <a:endParaRPr lang="nb-NO" sz="4000" dirty="0">
              <a:solidFill>
                <a:schemeClr val="bg1">
                  <a:lumMod val="50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12" name="Plassholder for bunntekst 13"/>
          <p:cNvSpPr txBox="1">
            <a:spLocks/>
          </p:cNvSpPr>
          <p:nvPr/>
        </p:nvSpPr>
        <p:spPr bwMode="auto">
          <a:xfrm>
            <a:off x="1179450" y="6465801"/>
            <a:ext cx="7643812" cy="25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Stabsutvikling</a:t>
            </a:r>
            <a:r>
              <a:rPr lang="en-US" sz="1300" dirty="0" smtClean="0">
                <a:solidFill>
                  <a:srgbClr val="00B0F0"/>
                </a:solidFill>
                <a:latin typeface="Berlin Sans FB Demi" pitchFamily="34" charset="0"/>
              </a:rPr>
              <a:t> </a:t>
            </a:r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Nidaros</a:t>
            </a:r>
            <a:endParaRPr lang="en-US" sz="1300" dirty="0" smtClean="0">
              <a:solidFill>
                <a:srgbClr val="00B0F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 txBox="1">
            <a:spLocks noChangeArrowheads="1"/>
          </p:cNvSpPr>
          <p:nvPr/>
        </p:nvSpPr>
        <p:spPr>
          <a:xfrm>
            <a:off x="1160894" y="126368"/>
            <a:ext cx="7983106" cy="638336"/>
          </a:xfrm>
          <a:prstGeom prst="rect">
            <a:avLst/>
          </a:prstGeom>
          <a:noFill/>
          <a:ln/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nb-NO" sz="3600" dirty="0"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Berlin Sans FB Demi" pitchFamily="34" charset="0"/>
                <a:ea typeface="+mj-ea"/>
                <a:cs typeface="+mj-cs"/>
              </a:rPr>
              <a:t>Samarbeid på ulike nivåer</a:t>
            </a:r>
          </a:p>
        </p:txBody>
      </p:sp>
      <p:sp>
        <p:nvSpPr>
          <p:cNvPr id="20482" name="Line 19"/>
          <p:cNvSpPr>
            <a:spLocks noChangeShapeType="1"/>
          </p:cNvSpPr>
          <p:nvPr/>
        </p:nvSpPr>
        <p:spPr bwMode="auto">
          <a:xfrm flipV="1">
            <a:off x="1930400" y="2636838"/>
            <a:ext cx="0" cy="36004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2431091" y="2356983"/>
            <a:ext cx="5416566" cy="121603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Berlin Sans FB Demi" pitchFamily="34" charset="0"/>
              </a:rPr>
              <a:t>Nivå 3: Samhandling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dirty="0">
                <a:solidFill>
                  <a:schemeClr val="bg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Berlin Sans FB" pitchFamily="34" charset="0"/>
              </a:rPr>
              <a:t>Gjensidig avhengig fellesskap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dirty="0">
                <a:solidFill>
                  <a:schemeClr val="bg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Berlin Sans FB" pitchFamily="34" charset="0"/>
              </a:rPr>
              <a:t> som gjør valg sammen</a:t>
            </a:r>
          </a:p>
        </p:txBody>
      </p:sp>
      <p:sp>
        <p:nvSpPr>
          <p:cNvPr id="9" name="AutoShape 25"/>
          <p:cNvSpPr>
            <a:spLocks noChangeArrowheads="1"/>
          </p:cNvSpPr>
          <p:nvPr/>
        </p:nvSpPr>
        <p:spPr bwMode="auto">
          <a:xfrm>
            <a:off x="2431091" y="3716759"/>
            <a:ext cx="5416566" cy="13684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b="1" dirty="0">
                <a:solidFill>
                  <a:schemeClr val="accent2"/>
                </a:solidFill>
                <a:effectLst>
                  <a:innerShdw blurRad="114300">
                    <a:prstClr val="black"/>
                  </a:innerShdw>
                </a:effectLst>
                <a:latin typeface="Berlin Sans FB Demi" pitchFamily="34" charset="0"/>
              </a:rPr>
              <a:t>Nivå 2: Samvirke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dirty="0">
                <a:solidFill>
                  <a:schemeClr val="bg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Berlin Sans FB" pitchFamily="34" charset="0"/>
              </a:rPr>
              <a:t>Samvær + fordeling av arbeidsoppgaver</a:t>
            </a:r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>
            <a:off x="2431091" y="5229249"/>
            <a:ext cx="5429288" cy="10080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b="1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</a:effectLst>
                <a:latin typeface="Berlin Sans FB Demi" pitchFamily="34" charset="0"/>
              </a:rPr>
              <a:t>Nivå 1: Samvær</a:t>
            </a:r>
            <a:endParaRPr lang="nb-NO" b="1" dirty="0">
              <a:solidFill>
                <a:srgbClr val="C00000"/>
              </a:solidFill>
              <a:effectLst>
                <a:innerShdw blurRad="114300">
                  <a:prstClr val="black"/>
                </a:innerShdw>
              </a:effectLst>
              <a:latin typeface="Berlin Sans FB Demi" pitchFamily="34" charset="0"/>
            </a:endParaRPr>
          </a:p>
        </p:txBody>
      </p:sp>
      <p:sp>
        <p:nvSpPr>
          <p:cNvPr id="20486" name="Line 27"/>
          <p:cNvSpPr>
            <a:spLocks noChangeShapeType="1"/>
          </p:cNvSpPr>
          <p:nvPr/>
        </p:nvSpPr>
        <p:spPr bwMode="auto">
          <a:xfrm flipV="1">
            <a:off x="8388350" y="2701925"/>
            <a:ext cx="0" cy="36004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26"/>
          <p:cNvSpPr>
            <a:spLocks noChangeArrowheads="1"/>
          </p:cNvSpPr>
          <p:nvPr/>
        </p:nvSpPr>
        <p:spPr bwMode="auto">
          <a:xfrm>
            <a:off x="2431091" y="857232"/>
            <a:ext cx="5429288" cy="135732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Berlin Sans FB Demi" pitchFamily="34" charset="0"/>
              </a:rPr>
              <a:t>Nivå 4: Team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dirty="0">
                <a:solidFill>
                  <a:schemeClr val="bg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Berlin Sans FB" pitchFamily="34" charset="0"/>
              </a:rPr>
              <a:t>Klare mål, avhengig av hverandre </a:t>
            </a:r>
            <a:br>
              <a:rPr lang="nb-NO" sz="2000" dirty="0">
                <a:solidFill>
                  <a:schemeClr val="bg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Berlin Sans FB" pitchFamily="34" charset="0"/>
              </a:rPr>
            </a:br>
            <a:r>
              <a:rPr lang="nb-NO" sz="2000" dirty="0">
                <a:solidFill>
                  <a:schemeClr val="bg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Berlin Sans FB" pitchFamily="34" charset="0"/>
              </a:rPr>
              <a:t>og forpliktet på hverandre</a:t>
            </a:r>
          </a:p>
        </p:txBody>
      </p:sp>
      <p:sp>
        <p:nvSpPr>
          <p:cNvPr id="20" name="Avrundet rektangel 19"/>
          <p:cNvSpPr/>
          <p:nvPr/>
        </p:nvSpPr>
        <p:spPr>
          <a:xfrm>
            <a:off x="17463" y="19050"/>
            <a:ext cx="1143000" cy="68199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21" name="Bilde 20" descr="Steinrekke_A.tif"/>
          <p:cNvPicPr>
            <a:picLocks noChangeAspect="1"/>
          </p:cNvPicPr>
          <p:nvPr/>
        </p:nvPicPr>
        <p:blipFill>
          <a:blip r:embed="rId2" cstate="print"/>
          <a:srcRect t="18311" r="76970" b="42226"/>
          <a:stretch>
            <a:fillRect/>
          </a:stretch>
        </p:blipFill>
        <p:spPr bwMode="auto">
          <a:xfrm>
            <a:off x="90488" y="285750"/>
            <a:ext cx="9937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pic>
        <p:nvPicPr>
          <p:cNvPr id="22" name="Bilde 21" descr="Steinrekke_A.tif"/>
          <p:cNvPicPr>
            <a:picLocks noChangeAspect="1"/>
          </p:cNvPicPr>
          <p:nvPr/>
        </p:nvPicPr>
        <p:blipFill>
          <a:blip r:embed="rId2" cstate="print"/>
          <a:srcRect l="23030" t="26514" r="53523" b="42226"/>
          <a:stretch>
            <a:fillRect/>
          </a:stretch>
        </p:blipFill>
        <p:spPr bwMode="auto">
          <a:xfrm>
            <a:off x="17463" y="2058988"/>
            <a:ext cx="10112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pic>
        <p:nvPicPr>
          <p:cNvPr id="23" name="Bilde 22" descr="Steinrekke_A.tif"/>
          <p:cNvPicPr>
            <a:picLocks noChangeAspect="1"/>
          </p:cNvPicPr>
          <p:nvPr/>
        </p:nvPicPr>
        <p:blipFill>
          <a:blip r:embed="rId2" cstate="print"/>
          <a:srcRect l="48039" t="39018" r="32420" b="41183"/>
          <a:stretch>
            <a:fillRect/>
          </a:stretch>
        </p:blipFill>
        <p:spPr bwMode="auto">
          <a:xfrm>
            <a:off x="142875" y="3643313"/>
            <a:ext cx="8429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pic>
        <p:nvPicPr>
          <p:cNvPr id="24" name="Bilde 23" descr="Steinrekke_A.tif"/>
          <p:cNvPicPr>
            <a:picLocks noChangeAspect="1"/>
          </p:cNvPicPr>
          <p:nvPr/>
        </p:nvPicPr>
        <p:blipFill>
          <a:blip r:embed="rId2" cstate="print"/>
          <a:srcRect l="68361" t="43185" r="14445" b="41183"/>
          <a:stretch>
            <a:fillRect/>
          </a:stretch>
        </p:blipFill>
        <p:spPr bwMode="auto">
          <a:xfrm>
            <a:off x="214313" y="5000625"/>
            <a:ext cx="74136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25" name="Plassholder for lysbildenummer 22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F41761B-6DBC-4756-9610-D830B8A0BA01}" type="slidenum">
              <a:rPr lang="nb-NO" b="1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6</a:t>
            </a:fld>
            <a:endParaRPr lang="nb-N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Plassholder for bunntekst 13"/>
          <p:cNvSpPr txBox="1">
            <a:spLocks/>
          </p:cNvSpPr>
          <p:nvPr/>
        </p:nvSpPr>
        <p:spPr bwMode="auto">
          <a:xfrm>
            <a:off x="1179450" y="6465801"/>
            <a:ext cx="7643812" cy="25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Stabsutvikling</a:t>
            </a:r>
            <a:r>
              <a:rPr lang="en-US" sz="1300" dirty="0" smtClean="0">
                <a:solidFill>
                  <a:srgbClr val="00B0F0"/>
                </a:solidFill>
                <a:latin typeface="Berlin Sans FB Demi" pitchFamily="34" charset="0"/>
              </a:rPr>
              <a:t> </a:t>
            </a:r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Nidaros</a:t>
            </a:r>
            <a:endParaRPr lang="en-US" sz="1300" dirty="0" smtClean="0">
              <a:solidFill>
                <a:srgbClr val="00B0F0"/>
              </a:solidFill>
              <a:latin typeface="Berlin Sans FB Demi" pitchFamily="34" charset="0"/>
            </a:endParaRPr>
          </a:p>
        </p:txBody>
      </p:sp>
      <p:pic>
        <p:nvPicPr>
          <p:cNvPr id="18" name="Bilde 17" descr="Steinrekke_A.tif"/>
          <p:cNvPicPr>
            <a:picLocks noChangeAspect="1"/>
          </p:cNvPicPr>
          <p:nvPr/>
        </p:nvPicPr>
        <p:blipFill>
          <a:blip r:embed="rId2" cstate="print"/>
          <a:srcRect l="87119" t="48396" r="1160" b="40141"/>
          <a:stretch>
            <a:fillRect/>
          </a:stretch>
        </p:blipFill>
        <p:spPr bwMode="auto">
          <a:xfrm>
            <a:off x="285750" y="6286500"/>
            <a:ext cx="5064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lysbildenummer 22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714B97F-A827-4444-9A63-C9AFD5EF5E56}" type="slidenum">
              <a:rPr lang="nb-NO" b="1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7</a:t>
            </a:fld>
            <a:endParaRPr lang="nb-N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Avrundet rektangel 10"/>
          <p:cNvSpPr/>
          <p:nvPr/>
        </p:nvSpPr>
        <p:spPr>
          <a:xfrm>
            <a:off x="17463" y="19050"/>
            <a:ext cx="1143000" cy="68199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1" name="TekstSylinder 20"/>
          <p:cNvSpPr txBox="1"/>
          <p:nvPr/>
        </p:nvSpPr>
        <p:spPr>
          <a:xfrm>
            <a:off x="1357313" y="214313"/>
            <a:ext cx="7786687" cy="554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44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Kjennetegn på et godt team:</a:t>
            </a:r>
          </a:p>
          <a:p>
            <a:pPr marL="628650" indent="-628650" fontAlgn="auto"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80000"/>
              <a:buFont typeface="Wingdings 2" pitchFamily="18" charset="2"/>
              <a:buChar char=""/>
              <a:defRPr/>
            </a:pPr>
            <a:endParaRPr lang="nb-NO" dirty="0">
              <a:solidFill>
                <a:schemeClr val="bg1">
                  <a:lumMod val="50000"/>
                </a:schemeClr>
              </a:solidFill>
              <a:latin typeface="Berlin Sans FB Demi" pitchFamily="34" charset="0"/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SzPct val="80000"/>
              <a:buFont typeface="Wingdings 2" pitchFamily="18" charset="2"/>
              <a:buChar char=""/>
              <a:tabLst>
                <a:tab pos="628650" algn="l"/>
              </a:tabLst>
              <a:defRPr/>
            </a:pPr>
            <a:r>
              <a:rPr lang="nb-NO" sz="24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  <a:t> 	Felles mål som er presise og realistiske.</a:t>
            </a:r>
          </a:p>
          <a:p>
            <a:pPr fontAlgn="auto"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SzPct val="80000"/>
              <a:buFont typeface="Wingdings 2" pitchFamily="18" charset="2"/>
              <a:buChar char=""/>
              <a:tabLst>
                <a:tab pos="628650" algn="l"/>
              </a:tabLst>
              <a:defRPr/>
            </a:pPr>
            <a:r>
              <a:rPr lang="nb-NO" sz="24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  <a:t> 	Tar beslutninger og viser handlekraft.</a:t>
            </a:r>
          </a:p>
          <a:p>
            <a:pPr fontAlgn="auto"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SzPct val="80000"/>
              <a:buFont typeface="Wingdings 2" pitchFamily="18" charset="2"/>
              <a:buChar char=""/>
              <a:tabLst>
                <a:tab pos="628650" algn="l"/>
              </a:tabLst>
              <a:defRPr/>
            </a:pPr>
            <a:r>
              <a:rPr lang="nb-NO" sz="24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  <a:t> 	Er kreativ og evner å se ting på nye måter.</a:t>
            </a:r>
          </a:p>
          <a:p>
            <a:pPr fontAlgn="auto"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SzPct val="80000"/>
              <a:buFont typeface="Wingdings 2" pitchFamily="18" charset="2"/>
              <a:buChar char=""/>
              <a:tabLst>
                <a:tab pos="628650" algn="l"/>
              </a:tabLst>
              <a:defRPr/>
            </a:pPr>
            <a:r>
              <a:rPr lang="nb-NO" sz="24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  <a:t> 	Tar ansvar og er forpliktet og lojal mot gruppa.</a:t>
            </a:r>
          </a:p>
          <a:p>
            <a:pPr fontAlgn="auto"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SzPct val="80000"/>
              <a:buFont typeface="Wingdings 2" pitchFamily="18" charset="2"/>
              <a:buChar char=""/>
              <a:tabLst>
                <a:tab pos="628650" algn="l"/>
              </a:tabLst>
              <a:defRPr/>
            </a:pPr>
            <a:r>
              <a:rPr lang="nb-NO" sz="24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  <a:t> 	Lærer av egne handlinger og erfaringer.</a:t>
            </a:r>
          </a:p>
          <a:p>
            <a:pPr fontAlgn="auto"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SzPct val="80000"/>
              <a:buFont typeface="Wingdings 2" pitchFamily="18" charset="2"/>
              <a:buChar char=""/>
              <a:tabLst>
                <a:tab pos="628650" algn="l"/>
              </a:tabLst>
              <a:defRPr/>
            </a:pPr>
            <a:r>
              <a:rPr lang="nb-NO" sz="24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  <a:t> 	Viser vilje til å løse konflikter.</a:t>
            </a:r>
          </a:p>
          <a:p>
            <a:pPr fontAlgn="auto"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SzPct val="80000"/>
              <a:buFont typeface="Wingdings 2" pitchFamily="18" charset="2"/>
              <a:buChar char=""/>
              <a:tabLst>
                <a:tab pos="628650" algn="l"/>
              </a:tabLst>
              <a:defRPr/>
            </a:pPr>
            <a:r>
              <a:rPr lang="nb-NO" sz="24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  <a:t> 	Viser følelser og skaper trygghet og respekt hos </a:t>
            </a:r>
            <a:br>
              <a:rPr lang="nb-NO" sz="24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</a:br>
            <a:r>
              <a:rPr lang="nb-NO" sz="24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  <a:t>	andre i gruppen.</a:t>
            </a:r>
            <a:endParaRPr lang="nb-NO" sz="2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Plassholder for bunntekst 13"/>
          <p:cNvSpPr txBox="1">
            <a:spLocks/>
          </p:cNvSpPr>
          <p:nvPr/>
        </p:nvSpPr>
        <p:spPr bwMode="auto">
          <a:xfrm>
            <a:off x="1179450" y="6465801"/>
            <a:ext cx="7643812" cy="25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Stabsutvikling</a:t>
            </a:r>
            <a:r>
              <a:rPr lang="en-US" sz="1300" dirty="0" smtClean="0">
                <a:solidFill>
                  <a:srgbClr val="00B0F0"/>
                </a:solidFill>
                <a:latin typeface="Berlin Sans FB Demi" pitchFamily="34" charset="0"/>
              </a:rPr>
              <a:t> </a:t>
            </a:r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Nidaros</a:t>
            </a:r>
            <a:endParaRPr lang="en-US" sz="1300" dirty="0" smtClean="0">
              <a:solidFill>
                <a:srgbClr val="00B0F0"/>
              </a:solidFill>
              <a:latin typeface="Berlin Sans FB Demi" pitchFamily="34" charset="0"/>
            </a:endParaRPr>
          </a:p>
        </p:txBody>
      </p:sp>
      <p:pic>
        <p:nvPicPr>
          <p:cNvPr id="10" name="Bilde 9" descr="Steinrekke_A.tif"/>
          <p:cNvPicPr>
            <a:picLocks noChangeAspect="1"/>
          </p:cNvPicPr>
          <p:nvPr/>
        </p:nvPicPr>
        <p:blipFill>
          <a:blip r:embed="rId2" cstate="print"/>
          <a:srcRect l="23030" t="26514" r="53523" b="42226"/>
          <a:stretch>
            <a:fillRect/>
          </a:stretch>
        </p:blipFill>
        <p:spPr bwMode="auto">
          <a:xfrm>
            <a:off x="104379" y="2058988"/>
            <a:ext cx="10112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pic>
        <p:nvPicPr>
          <p:cNvPr id="12" name="Bilde 11" descr="Steinrekke_A.tif"/>
          <p:cNvPicPr>
            <a:picLocks noChangeAspect="1"/>
          </p:cNvPicPr>
          <p:nvPr/>
        </p:nvPicPr>
        <p:blipFill>
          <a:blip r:embed="rId2" cstate="print"/>
          <a:srcRect l="48039" t="39018" r="32420" b="41183"/>
          <a:stretch>
            <a:fillRect/>
          </a:stretch>
        </p:blipFill>
        <p:spPr bwMode="auto">
          <a:xfrm>
            <a:off x="142875" y="3643313"/>
            <a:ext cx="8429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pic>
        <p:nvPicPr>
          <p:cNvPr id="13" name="Bilde 12" descr="Steinrekke_A.tif"/>
          <p:cNvPicPr>
            <a:picLocks noChangeAspect="1"/>
          </p:cNvPicPr>
          <p:nvPr/>
        </p:nvPicPr>
        <p:blipFill>
          <a:blip r:embed="rId2" cstate="print"/>
          <a:srcRect l="68361" t="43185" r="14445" b="41183"/>
          <a:stretch>
            <a:fillRect/>
          </a:stretch>
        </p:blipFill>
        <p:spPr bwMode="auto">
          <a:xfrm>
            <a:off x="214313" y="5000625"/>
            <a:ext cx="74136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pic>
        <p:nvPicPr>
          <p:cNvPr id="14" name="Bilde 13" descr="Steinrekke_A.tif"/>
          <p:cNvPicPr>
            <a:picLocks noChangeAspect="1"/>
          </p:cNvPicPr>
          <p:nvPr/>
        </p:nvPicPr>
        <p:blipFill>
          <a:blip r:embed="rId2" cstate="print"/>
          <a:srcRect l="87119" t="48396" r="1160" b="40141"/>
          <a:stretch>
            <a:fillRect/>
          </a:stretch>
        </p:blipFill>
        <p:spPr bwMode="auto">
          <a:xfrm>
            <a:off x="285750" y="6286500"/>
            <a:ext cx="5064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1"/>
          <p:cNvSpPr txBox="1">
            <a:spLocks/>
          </p:cNvSpPr>
          <p:nvPr/>
        </p:nvSpPr>
        <p:spPr>
          <a:xfrm>
            <a:off x="3462338" y="6356350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1258888" y="332656"/>
            <a:ext cx="7885112" cy="144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4000" bIns="97200" anchor="b"/>
          <a:lstStyle/>
          <a:p>
            <a:r>
              <a:rPr lang="nb-NO" sz="4800" dirty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Mål med møter og samspill på møter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1239775" y="1973869"/>
            <a:ext cx="75231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4000" tIns="0" bIns="90000"/>
          <a:lstStyle/>
          <a:p>
            <a:pPr marL="342900" indent="-342900">
              <a:spcBef>
                <a:spcPct val="20000"/>
              </a:spcBef>
              <a:buClr>
                <a:srgbClr val="0070C0"/>
              </a:buClr>
              <a:buSzPct val="75000"/>
              <a:buFont typeface="Wingdings" pitchFamily="2" charset="2"/>
              <a:buChar char="n"/>
            </a:pPr>
            <a:r>
              <a:rPr lang="nb-NO" sz="24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Hva er </a:t>
            </a:r>
            <a:r>
              <a:rPr lang="nb-NO" sz="2400" i="1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målet </a:t>
            </a:r>
            <a:r>
              <a:rPr lang="nb-NO" sz="24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med møtet? </a:t>
            </a:r>
            <a:br>
              <a:rPr lang="nb-NO" sz="24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</a:br>
            <a:r>
              <a:rPr lang="nb-NO" sz="24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Hva slags funksjon tjener det?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SzPct val="75000"/>
              <a:buFont typeface="Wingdings" pitchFamily="2" charset="2"/>
              <a:buChar char="n"/>
            </a:pPr>
            <a:endParaRPr lang="nb-NO" sz="2400" dirty="0">
              <a:solidFill>
                <a:schemeClr val="bg1">
                  <a:lumMod val="50000"/>
                </a:schemeClr>
              </a:solidFill>
              <a:latin typeface="Berlin Sans FB" panose="020E0602020502020306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SzPct val="75000"/>
              <a:buFont typeface="Wingdings" pitchFamily="2" charset="2"/>
              <a:buChar char="n"/>
            </a:pPr>
            <a:r>
              <a:rPr lang="nb-NO" sz="24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Har møtedeltakerne klare felles mål som </a:t>
            </a:r>
            <a:r>
              <a:rPr lang="nb-NO" sz="2400" dirty="0" smtClean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med-lemmene </a:t>
            </a:r>
            <a:r>
              <a:rPr lang="nb-NO" sz="24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er enige i og forpliktet på?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SzPct val="75000"/>
              <a:buFont typeface="Wingdings" pitchFamily="2" charset="2"/>
              <a:buChar char="n"/>
            </a:pPr>
            <a:endParaRPr lang="nb-NO" sz="2400" dirty="0">
              <a:solidFill>
                <a:schemeClr val="bg1">
                  <a:lumMod val="50000"/>
                </a:schemeClr>
              </a:solidFill>
              <a:latin typeface="Berlin Sans FB" panose="020E0602020502020306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SzPct val="75000"/>
              <a:buFont typeface="Wingdings" pitchFamily="2" charset="2"/>
              <a:buChar char="n"/>
            </a:pPr>
            <a:r>
              <a:rPr lang="nb-NO" sz="24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Har staben åpen utveksling (dialog) om </a:t>
            </a:r>
            <a:r>
              <a:rPr lang="nb-NO" sz="2400" dirty="0" smtClean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meninger</a:t>
            </a:r>
            <a:br>
              <a:rPr lang="nb-NO" sz="2400" dirty="0" smtClean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</a:br>
            <a:r>
              <a:rPr lang="nb-NO" sz="2400" dirty="0" smtClean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og </a:t>
            </a:r>
            <a:r>
              <a:rPr lang="nb-NO" sz="24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tilbakemeldinger?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SzPct val="75000"/>
              <a:buFont typeface="Wingdings" pitchFamily="2" charset="2"/>
              <a:buChar char="n"/>
            </a:pPr>
            <a:endParaRPr lang="nb-NO" sz="2400" dirty="0">
              <a:solidFill>
                <a:schemeClr val="bg1">
                  <a:lumMod val="50000"/>
                </a:schemeClr>
              </a:solidFill>
              <a:latin typeface="Berlin Sans FB" panose="020E0602020502020306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SzPct val="75000"/>
              <a:buFont typeface="Wingdings" pitchFamily="2" charset="2"/>
              <a:buChar char="n"/>
            </a:pPr>
            <a:r>
              <a:rPr lang="nb-NO" sz="24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Deler medlemmene ansvaret for at staben </a:t>
            </a:r>
            <a:r>
              <a:rPr lang="nb-NO" sz="2400" dirty="0" smtClean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/>
            </a:r>
            <a:br>
              <a:rPr lang="nb-NO" sz="2400" dirty="0" smtClean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</a:br>
            <a:r>
              <a:rPr lang="nb-NO" sz="2400" dirty="0" smtClean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skal lykkes?</a:t>
            </a:r>
            <a:endParaRPr lang="nb-NO" sz="2400" dirty="0">
              <a:solidFill>
                <a:schemeClr val="bg1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Avrundet rektangel 7"/>
          <p:cNvSpPr/>
          <p:nvPr/>
        </p:nvSpPr>
        <p:spPr>
          <a:xfrm>
            <a:off x="-252413" y="0"/>
            <a:ext cx="1341438" cy="6858000"/>
          </a:xfrm>
          <a:prstGeom prst="roundRect">
            <a:avLst>
              <a:gd name="adj" fmla="val 4071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2" name="Plassholder for bunntekst 13"/>
          <p:cNvSpPr txBox="1">
            <a:spLocks/>
          </p:cNvSpPr>
          <p:nvPr/>
        </p:nvSpPr>
        <p:spPr bwMode="auto">
          <a:xfrm>
            <a:off x="1179450" y="6465801"/>
            <a:ext cx="7643812" cy="25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Stabsutvikling</a:t>
            </a:r>
            <a:r>
              <a:rPr lang="en-US" sz="1300" dirty="0" smtClean="0">
                <a:solidFill>
                  <a:srgbClr val="00B0F0"/>
                </a:solidFill>
                <a:latin typeface="Berlin Sans FB Demi" pitchFamily="34" charset="0"/>
              </a:rPr>
              <a:t> </a:t>
            </a:r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Nidaros</a:t>
            </a:r>
            <a:endParaRPr lang="en-US" sz="1300" dirty="0" smtClean="0">
              <a:solidFill>
                <a:srgbClr val="00B0F0"/>
              </a:solidFill>
              <a:latin typeface="Berlin Sans FB Demi" pitchFamily="34" charset="0"/>
            </a:endParaRPr>
          </a:p>
        </p:txBody>
      </p:sp>
      <p:sp>
        <p:nvSpPr>
          <p:cNvPr id="13" name="Plassholder for lysbildenummer 22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r>
              <a:rPr lang="nb-NO" b="1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nb-N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Bilde 14" descr="Steinrekke_A.tif"/>
          <p:cNvPicPr>
            <a:picLocks noChangeAspect="1"/>
          </p:cNvPicPr>
          <p:nvPr/>
        </p:nvPicPr>
        <p:blipFill>
          <a:blip r:embed="rId2" cstate="print"/>
          <a:srcRect l="48039" t="39018" r="32420" b="41183"/>
          <a:stretch>
            <a:fillRect/>
          </a:stretch>
        </p:blipFill>
        <p:spPr bwMode="auto">
          <a:xfrm>
            <a:off x="1984" y="3643313"/>
            <a:ext cx="8429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pic>
        <p:nvPicPr>
          <p:cNvPr id="16" name="Bilde 15" descr="Steinrekke_A.tif"/>
          <p:cNvPicPr>
            <a:picLocks noChangeAspect="1"/>
          </p:cNvPicPr>
          <p:nvPr/>
        </p:nvPicPr>
        <p:blipFill>
          <a:blip r:embed="rId2" cstate="print"/>
          <a:srcRect l="68361" t="43185" r="14445" b="41183"/>
          <a:stretch>
            <a:fillRect/>
          </a:stretch>
        </p:blipFill>
        <p:spPr bwMode="auto">
          <a:xfrm>
            <a:off x="73422" y="5000625"/>
            <a:ext cx="74136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pic>
        <p:nvPicPr>
          <p:cNvPr id="17" name="Bilde 16" descr="Steinrekke_A.tif"/>
          <p:cNvPicPr>
            <a:picLocks noChangeAspect="1"/>
          </p:cNvPicPr>
          <p:nvPr/>
        </p:nvPicPr>
        <p:blipFill>
          <a:blip r:embed="rId2" cstate="print"/>
          <a:srcRect l="87119" t="48396" r="1160" b="40141"/>
          <a:stretch>
            <a:fillRect/>
          </a:stretch>
        </p:blipFill>
        <p:spPr bwMode="auto">
          <a:xfrm>
            <a:off x="144859" y="6286500"/>
            <a:ext cx="5064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1"/>
          <p:cNvSpPr txBox="1">
            <a:spLocks/>
          </p:cNvSpPr>
          <p:nvPr/>
        </p:nvSpPr>
        <p:spPr>
          <a:xfrm>
            <a:off x="3462338" y="6356350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15948" y="332656"/>
            <a:ext cx="8028052" cy="66198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nb-NO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Hva skal hensikten med møtet være?</a:t>
            </a:r>
          </a:p>
        </p:txBody>
      </p:sp>
      <p:sp>
        <p:nvSpPr>
          <p:cNvPr id="23558" name="Oval 4"/>
          <p:cNvSpPr>
            <a:spLocks noChangeArrowheads="1"/>
          </p:cNvSpPr>
          <p:nvPr/>
        </p:nvSpPr>
        <p:spPr bwMode="auto">
          <a:xfrm>
            <a:off x="2924200" y="2091564"/>
            <a:ext cx="3352800" cy="30480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59" name="AutoShape 6"/>
          <p:cNvSpPr>
            <a:spLocks noChangeArrowheads="1"/>
          </p:cNvSpPr>
          <p:nvPr/>
        </p:nvSpPr>
        <p:spPr bwMode="auto">
          <a:xfrm>
            <a:off x="2771800" y="1862964"/>
            <a:ext cx="3657600" cy="3429000"/>
          </a:xfrm>
          <a:prstGeom prst="diamond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99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2909107" y="1256877"/>
            <a:ext cx="33567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" panose="020E0602020502020306" pitchFamily="34" charset="0"/>
              </a:rPr>
              <a:t>Læring/kunnskapsdeling</a:t>
            </a:r>
          </a:p>
        </p:txBody>
      </p:sp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2843808" y="5445224"/>
            <a:ext cx="34570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" panose="020E0602020502020306" pitchFamily="34" charset="0"/>
              </a:rPr>
              <a:t>Drøftingssaker/Beslutning</a:t>
            </a:r>
          </a:p>
        </p:txBody>
      </p:sp>
      <p:sp>
        <p:nvSpPr>
          <p:cNvPr id="23562" name="Text Box 9"/>
          <p:cNvSpPr txBox="1">
            <a:spLocks noChangeArrowheads="1"/>
          </p:cNvSpPr>
          <p:nvPr/>
        </p:nvSpPr>
        <p:spPr bwMode="auto">
          <a:xfrm>
            <a:off x="1403648" y="3140968"/>
            <a:ext cx="13622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" panose="020E0602020502020306" pitchFamily="34" charset="0"/>
              </a:rPr>
              <a:t>Idè</a:t>
            </a:r>
            <a:r>
              <a:rPr lang="nb-N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" panose="020E0602020502020306" pitchFamily="34" charset="0"/>
              </a:rPr>
              <a:t>-</a:t>
            </a:r>
            <a:br>
              <a:rPr lang="nb-N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" panose="020E0602020502020306" pitchFamily="34" charset="0"/>
              </a:rPr>
            </a:br>
            <a:r>
              <a:rPr lang="nb-N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" panose="020E0602020502020306" pitchFamily="34" charset="0"/>
              </a:rPr>
              <a:t>dugnad</a:t>
            </a:r>
            <a:endParaRPr lang="nb-NO" sz="2400" dirty="0">
              <a:solidFill>
                <a:schemeClr val="tx1">
                  <a:lumMod val="50000"/>
                  <a:lumOff val="50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23563" name="Text Box 10"/>
          <p:cNvSpPr txBox="1">
            <a:spLocks noChangeArrowheads="1"/>
          </p:cNvSpPr>
          <p:nvPr/>
        </p:nvSpPr>
        <p:spPr bwMode="auto">
          <a:xfrm>
            <a:off x="6577608" y="2996952"/>
            <a:ext cx="18108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" panose="020E0602020502020306" pitchFamily="34" charset="0"/>
              </a:rPr>
              <a:t>INFO</a:t>
            </a:r>
            <a:r>
              <a:rPr lang="nb-N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" panose="020E0602020502020306" pitchFamily="34" charset="0"/>
              </a:rPr>
              <a:t>/</a:t>
            </a:r>
            <a:br>
              <a:rPr lang="nb-N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" panose="020E0602020502020306" pitchFamily="34" charset="0"/>
              </a:rPr>
            </a:br>
            <a:r>
              <a:rPr lang="nb-N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" panose="020E0602020502020306" pitchFamily="34" charset="0"/>
              </a:rPr>
              <a:t>orienterings-</a:t>
            </a:r>
            <a:endParaRPr lang="nb-NO" sz="2400" dirty="0">
              <a:solidFill>
                <a:schemeClr val="tx1">
                  <a:lumMod val="50000"/>
                  <a:lumOff val="50000"/>
                </a:schemeClr>
              </a:solidFill>
              <a:latin typeface="Berlin Sans FB" panose="020E0602020502020306" pitchFamily="34" charset="0"/>
            </a:endParaRPr>
          </a:p>
          <a:p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" panose="020E0602020502020306" pitchFamily="34" charset="0"/>
              </a:rPr>
              <a:t>saker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979454" y="4786113"/>
            <a:ext cx="30071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400" dirty="0">
                <a:solidFill>
                  <a:srgbClr val="0070C0"/>
                </a:solidFill>
                <a:latin typeface="Berlin Sans FB" panose="020E0602020502020306" pitchFamily="34" charset="0"/>
              </a:rPr>
              <a:t>Avklar forventninger !</a:t>
            </a:r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2695600" y="3463164"/>
            <a:ext cx="228600" cy="2286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4481538" y="5145914"/>
            <a:ext cx="228600" cy="2286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4492650" y="1786764"/>
            <a:ext cx="228600" cy="2286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68" name="Oval 16"/>
          <p:cNvSpPr>
            <a:spLocks noChangeArrowheads="1"/>
          </p:cNvSpPr>
          <p:nvPr/>
        </p:nvSpPr>
        <p:spPr bwMode="auto">
          <a:xfrm>
            <a:off x="6265888" y="3450464"/>
            <a:ext cx="228600" cy="2286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" name="Avrundet rektangel 17"/>
          <p:cNvSpPr/>
          <p:nvPr/>
        </p:nvSpPr>
        <p:spPr>
          <a:xfrm>
            <a:off x="-285750" y="0"/>
            <a:ext cx="1374775" cy="6858000"/>
          </a:xfrm>
          <a:prstGeom prst="roundRect">
            <a:avLst>
              <a:gd name="adj" fmla="val 4071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22" name="Bilde 21" descr="Steinrekke_A.tif"/>
          <p:cNvPicPr>
            <a:picLocks noChangeAspect="1"/>
          </p:cNvPicPr>
          <p:nvPr/>
        </p:nvPicPr>
        <p:blipFill>
          <a:blip r:embed="rId2" cstate="print"/>
          <a:srcRect l="68361" t="43185" r="14445" b="41183"/>
          <a:stretch>
            <a:fillRect/>
          </a:stretch>
        </p:blipFill>
        <p:spPr bwMode="auto">
          <a:xfrm>
            <a:off x="35496" y="5000625"/>
            <a:ext cx="74136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pic>
        <p:nvPicPr>
          <p:cNvPr id="23" name="Bilde 22" descr="Steinrekke_A.tif"/>
          <p:cNvPicPr>
            <a:picLocks noChangeAspect="1"/>
          </p:cNvPicPr>
          <p:nvPr/>
        </p:nvPicPr>
        <p:blipFill>
          <a:blip r:embed="rId2" cstate="print"/>
          <a:srcRect l="87119" t="48396" r="1160" b="40141"/>
          <a:stretch>
            <a:fillRect/>
          </a:stretch>
        </p:blipFill>
        <p:spPr bwMode="auto">
          <a:xfrm>
            <a:off x="144859" y="6165304"/>
            <a:ext cx="5064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24" name="Plassholder for lysbildenummer 22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r>
              <a:rPr lang="nb-NO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nb-N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Plassholder for bunntekst 13"/>
          <p:cNvSpPr txBox="1">
            <a:spLocks/>
          </p:cNvSpPr>
          <p:nvPr/>
        </p:nvSpPr>
        <p:spPr bwMode="auto">
          <a:xfrm>
            <a:off x="1179450" y="6465801"/>
            <a:ext cx="7643812" cy="25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Stabsutvikling</a:t>
            </a:r>
            <a:r>
              <a:rPr lang="en-US" sz="1300" dirty="0" smtClean="0">
                <a:solidFill>
                  <a:srgbClr val="00B0F0"/>
                </a:solidFill>
                <a:latin typeface="Berlin Sans FB Demi" pitchFamily="34" charset="0"/>
              </a:rPr>
              <a:t> </a:t>
            </a:r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Nidaros</a:t>
            </a:r>
            <a:endParaRPr lang="en-US" sz="1300" dirty="0" smtClean="0">
              <a:solidFill>
                <a:srgbClr val="00B0F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tøp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2252</TotalTime>
  <Words>254</Words>
  <Application>Microsoft Office PowerPoint</Application>
  <PresentationFormat>Skjermfremvisning (4:3)</PresentationFormat>
  <Paragraphs>103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7" baseType="lpstr">
      <vt:lpstr>Arial</vt:lpstr>
      <vt:lpstr>Berlin Sans FB</vt:lpstr>
      <vt:lpstr>Berlin Sans FB Demi</vt:lpstr>
      <vt:lpstr>Calibri</vt:lpstr>
      <vt:lpstr>Wingdings</vt:lpstr>
      <vt:lpstr>Wingdings 2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hilde</dc:creator>
  <cp:lastModifiedBy>Hilde Kristin Klungrehaug</cp:lastModifiedBy>
  <cp:revision>191</cp:revision>
  <dcterms:created xsi:type="dcterms:W3CDTF">2008-05-30T11:32:58Z</dcterms:created>
  <dcterms:modified xsi:type="dcterms:W3CDTF">2014-01-21T13:49:06Z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-1441904951</vt:i4>
  </property>
  <property fmtid="{D5CDD505-2E9C-101B-9397-08002B2CF9AE}" pid="3" name="_NewReviewCycle">
    <vt:lpwstr/>
  </property>
  <property fmtid="{D5CDD505-2E9C-101B-9397-08002B2CF9AE}" pid="4" name="_EmailSubject">
    <vt:lpwstr>Stabsutvikling Trøndelag</vt:lpwstr>
  </property>
  <property fmtid="{D5CDD505-2E9C-101B-9397-08002B2CF9AE}" pid="5" name="_AuthorEmail">
    <vt:lpwstr>tore.byfuglien@ka.no</vt:lpwstr>
  </property>
  <property fmtid="{D5CDD505-2E9C-101B-9397-08002B2CF9AE}" pid="6" name="_AuthorEmailDisplayName">
    <vt:lpwstr>Tore Byfuglien</vt:lpwstr>
  </property>
</Properties>
</file>