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8" r:id="rId6"/>
    <p:sldId id="261" r:id="rId7"/>
    <p:sldId id="262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67" r:id="rId18"/>
    <p:sldId id="281" r:id="rId19"/>
    <p:sldId id="278" r:id="rId20"/>
    <p:sldId id="280" r:id="rId21"/>
    <p:sldId id="268" r:id="rId22"/>
    <p:sldId id="279" r:id="rId23"/>
    <p:sldId id="285" r:id="rId24"/>
    <p:sldId id="284" r:id="rId25"/>
    <p:sldId id="283" r:id="rId26"/>
    <p:sldId id="282" r:id="rId27"/>
    <p:sldId id="271" r:id="rId28"/>
    <p:sldId id="295" r:id="rId29"/>
    <p:sldId id="273" r:id="rId30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5B29"/>
    <a:srgbClr val="82027E"/>
    <a:srgbClr val="843FAF"/>
    <a:srgbClr val="FFFFFF"/>
    <a:srgbClr val="000000"/>
    <a:srgbClr val="1D7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A6FC5E-97AB-4D15-98F5-98BB4222A85F}" v="29" dt="2024-04-28T11:35:53.9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ddels stil 1 – uthev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57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6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40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56AAC931-83C2-D84A-8052-05B401C126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848258" y="651171"/>
            <a:ext cx="5456114" cy="284224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b-NO" sz="1050" b="1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EC343C9-69AF-4248-884B-D0BA474107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43950" y="9427257"/>
            <a:ext cx="860421" cy="19394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fld id="{4E0461F7-D857-C446-A98B-4029FE3B4E9C}" type="datetimeFigureOut">
              <a:rPr lang="nb-NO" sz="800" smtClean="0">
                <a:solidFill>
                  <a:schemeClr val="accent1">
                    <a:lumMod val="75000"/>
                  </a:schemeClr>
                </a:solidFill>
              </a:rPr>
              <a:t>09.05.2025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B63DACA-4D38-9949-A817-0FED2F6222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86223" y="9428584"/>
            <a:ext cx="4859501" cy="19394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endParaRPr lang="nb-NO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8E8236-640B-574F-81E2-680AC6868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02596" y="9428584"/>
            <a:ext cx="255639" cy="19394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pPr algn="l"/>
            <a:fld id="{6BEA7848-70C2-8844-A54F-DF108F0BB837}" type="slidenum">
              <a:rPr lang="nb-NO" sz="800" smtClean="0">
                <a:solidFill>
                  <a:schemeClr val="accent1">
                    <a:lumMod val="75000"/>
                  </a:schemeClr>
                </a:solidFill>
              </a:rPr>
              <a:pPr algn="l"/>
              <a:t>‹#›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7C369A1-D51D-6E4D-BB6C-6E9A038E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03" y="249028"/>
            <a:ext cx="1959053" cy="3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38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topptekst 1">
            <a:extLst>
              <a:ext uri="{FF2B5EF4-FFF2-40B4-BE49-F238E27FC236}">
                <a16:creationId xmlns:a16="http://schemas.microsoft.com/office/drawing/2014/main" id="{427665F2-632E-A346-BAA5-478D1F57DD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034722" y="651171"/>
            <a:ext cx="5083186" cy="284224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 b="1"/>
            </a:lvl1pPr>
          </a:lstStyle>
          <a:p>
            <a:endParaRPr lang="nb-NO" sz="1050" dirty="0"/>
          </a:p>
        </p:txBody>
      </p:sp>
      <p:sp>
        <p:nvSpPr>
          <p:cNvPr id="9" name="Plassholder for dato 2">
            <a:extLst>
              <a:ext uri="{FF2B5EF4-FFF2-40B4-BE49-F238E27FC236}">
                <a16:creationId xmlns:a16="http://schemas.microsoft.com/office/drawing/2014/main" id="{60965A70-FF2D-5841-BF99-6324283CD9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92990" y="9427257"/>
            <a:ext cx="824917" cy="19394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E0461F7-D857-C446-A98B-4029FE3B4E9C}" type="datetimeFigureOut">
              <a:rPr lang="nb-NO" sz="800" smtClean="0"/>
              <a:pPr/>
              <a:t>09.05.2025</a:t>
            </a:fld>
            <a:endParaRPr lang="nb-NO" sz="800"/>
          </a:p>
        </p:txBody>
      </p:sp>
      <p:sp>
        <p:nvSpPr>
          <p:cNvPr id="10" name="Plassholder for bunntekst 3">
            <a:extLst>
              <a:ext uri="{FF2B5EF4-FFF2-40B4-BE49-F238E27FC236}">
                <a16:creationId xmlns:a16="http://schemas.microsoft.com/office/drawing/2014/main" id="{260AEE78-88AD-C347-8A68-F5ADB6C8E0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679768" y="9428584"/>
            <a:ext cx="4496924" cy="19394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sz="800" dirty="0"/>
          </a:p>
        </p:txBody>
      </p:sp>
      <p:sp>
        <p:nvSpPr>
          <p:cNvPr id="11" name="Plassholder for lysbildenummer 4">
            <a:extLst>
              <a:ext uri="{FF2B5EF4-FFF2-40B4-BE49-F238E27FC236}">
                <a16:creationId xmlns:a16="http://schemas.microsoft.com/office/drawing/2014/main" id="{2585FC08-3B3A-7B42-976B-D13CB1357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209251" y="9428584"/>
            <a:ext cx="245091" cy="19394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l"/>
            <a:fld id="{6BEA7848-70C2-8844-A54F-DF108F0BB837}" type="slidenum">
              <a:rPr lang="nb-NO" sz="800" smtClean="0"/>
              <a:pPr algn="l"/>
              <a:t>‹#›</a:t>
            </a:fld>
            <a:endParaRPr lang="nb-NO" sz="80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86F8879-4E63-1949-A1E8-EC597C6F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67" y="249028"/>
            <a:ext cx="1959053" cy="3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4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245182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19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95533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20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855151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419184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931516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23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652363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146723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991792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26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009898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282340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3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338604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570063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4651390"/>
          </a:xfrm>
        </p:spPr>
        <p:txBody>
          <a:bodyPr/>
          <a:lstStyle/>
          <a:p>
            <a:r>
              <a:rPr lang="nb-NO" b="1" dirty="0"/>
              <a:t>Driftsinntekter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FF0000"/>
                </a:solidFill>
              </a:rPr>
              <a:t>Brukerbetalinger, andre salgs- og leieinntekter: </a:t>
            </a:r>
            <a:r>
              <a:rPr lang="nb-NO" b="1" dirty="0">
                <a:solidFill>
                  <a:srgbClr val="FF0000"/>
                </a:solidFill>
              </a:rPr>
              <a:t>1.003.519,-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="1" dirty="0"/>
              <a:t>K</a:t>
            </a:r>
            <a:r>
              <a:rPr lang="nb-NO" dirty="0"/>
              <a:t>onfirmant, babysang, åpent hus, Tweens, D41, KRIK, Familiefredag, konserter, osv. </a:t>
            </a:r>
            <a:r>
              <a:rPr lang="nb-NO" dirty="0">
                <a:solidFill>
                  <a:srgbClr val="FF0000"/>
                </a:solidFill>
              </a:rPr>
              <a:t>Kr. 280.820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Loppemarked, utleie kirkene </a:t>
            </a:r>
            <a:r>
              <a:rPr lang="nb-NO" dirty="0">
                <a:solidFill>
                  <a:srgbClr val="FF0000"/>
                </a:solidFill>
              </a:rPr>
              <a:t>Kr. 722.698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FF0000"/>
                </a:solidFill>
              </a:rPr>
              <a:t>Refusjoner/overføring: </a:t>
            </a:r>
            <a:r>
              <a:rPr lang="nb-NO" b="1" dirty="0">
                <a:solidFill>
                  <a:srgbClr val="FF0000"/>
                </a:solidFill>
              </a:rPr>
              <a:t>224.279,-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Refusjon FR: Honorar kirkevalg frivillig kirketjener og klokkerdugnad </a:t>
            </a:r>
            <a:r>
              <a:rPr lang="nb-NO" dirty="0">
                <a:solidFill>
                  <a:srgbClr val="FF0000"/>
                </a:solidFill>
              </a:rPr>
              <a:t>Kr. 40.750,-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Refusjon MR i egen kommune: konfirmantleir fra Nordby, lønn daglig leder fra Kroer, frivilligfest fra Kroer og Nordby + gaver og annet det samarbeides om </a:t>
            </a:r>
            <a:r>
              <a:rPr lang="nb-NO" dirty="0">
                <a:solidFill>
                  <a:srgbClr val="FF0000"/>
                </a:solidFill>
              </a:rPr>
              <a:t>kr. 85.182,-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Refusjon fra andre: Tro, hopp og kjærlighet, Ski og Hobøl, konsertbilletter betalt til andre refunder til kirkemusikk </a:t>
            </a:r>
            <a:r>
              <a:rPr lang="nb-NO" dirty="0">
                <a:solidFill>
                  <a:srgbClr val="FF0000"/>
                </a:solidFill>
              </a:rPr>
              <a:t>kr. 16.000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Momskompensasjon: </a:t>
            </a:r>
            <a:r>
              <a:rPr lang="nb-NO" dirty="0">
                <a:solidFill>
                  <a:srgbClr val="FF0000"/>
                </a:solidFill>
              </a:rPr>
              <a:t>kr. 79.347</a:t>
            </a:r>
          </a:p>
          <a:p>
            <a:pPr lvl="1"/>
            <a:endParaRPr lang="nb-NO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FF0000"/>
                </a:solidFill>
              </a:rPr>
              <a:t>Andre overføringer (kollekt, givertjeneste) kr. 776.546,-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Kollekt egen  </a:t>
            </a:r>
            <a:r>
              <a:rPr lang="nb-NO" dirty="0">
                <a:solidFill>
                  <a:srgbClr val="FF0000"/>
                </a:solidFill>
              </a:rPr>
              <a:t>kr. 121.884,-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Kollekt annen </a:t>
            </a:r>
            <a:r>
              <a:rPr lang="nb-NO" dirty="0">
                <a:solidFill>
                  <a:srgbClr val="FF0000"/>
                </a:solidFill>
              </a:rPr>
              <a:t>kr. 158.233,-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Kollekt misjonsprosjekt NMS Etiopia </a:t>
            </a:r>
            <a:r>
              <a:rPr lang="nb-NO" dirty="0">
                <a:solidFill>
                  <a:srgbClr val="FF0000"/>
                </a:solidFill>
              </a:rPr>
              <a:t>kr. 60.992,-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Annet innsamlet (fasteaksjon)  </a:t>
            </a:r>
            <a:r>
              <a:rPr lang="nb-NO" dirty="0">
                <a:solidFill>
                  <a:srgbClr val="FF0000"/>
                </a:solidFill>
              </a:rPr>
              <a:t>kr. 52.122,-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Givertjeneste </a:t>
            </a:r>
            <a:r>
              <a:rPr lang="nb-NO" dirty="0">
                <a:solidFill>
                  <a:srgbClr val="FF0000"/>
                </a:solidFill>
              </a:rPr>
              <a:t>kr. 293.450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Tilskudd fra andre (Frifond, KFUK/M, NMSU, KRIK) </a:t>
            </a:r>
            <a:r>
              <a:rPr lang="nb-NO" dirty="0">
                <a:solidFill>
                  <a:srgbClr val="FF0000"/>
                </a:solidFill>
              </a:rPr>
              <a:t>kr. 89.865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dirty="0">
              <a:solidFill>
                <a:srgbClr val="FF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Driftutgifter</a:t>
            </a:r>
            <a:endParaRPr lang="nb-N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Godtgjørelse næringsdrivende </a:t>
            </a:r>
            <a:r>
              <a:rPr lang="nb-NO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kr. 50.000</a:t>
            </a:r>
            <a:r>
              <a:rPr lang="nb-NO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b-N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Kirkemusikalsk arbeid – medvirkende til konserter og gudstjenester</a:t>
            </a:r>
            <a:endParaRPr lang="nb-N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Kjøp av varer og tjenester </a:t>
            </a:r>
            <a:r>
              <a:rPr lang="nb-NO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kr. 559.282</a:t>
            </a:r>
            <a:endParaRPr lang="nb-N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Kirkeorgel (78.500), Tv konfirmantrom (10.000), innkjøp til loppemarked - gule vester (15.000), leie av menighetshus til Åpent hus, konfirmantleir (140.000), blomster, mat og div til aktiviteter</a:t>
            </a:r>
            <a:endParaRPr lang="nb-N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Refusjoner/overføringer kr. 1.022.529,-</a:t>
            </a:r>
            <a:endParaRPr lang="nb-N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Overføring av kollekt</a:t>
            </a:r>
            <a:endParaRPr lang="nb-N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Overføring til fasteaksjon</a:t>
            </a:r>
            <a:endParaRPr lang="nb-N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nb-NO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Refusjon til FR – utleie kirkene, lønn ungdomsarbeidere, daglig leder (617.864)</a:t>
            </a:r>
            <a:endParaRPr lang="nb-NO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dirty="0">
              <a:solidFill>
                <a:srgbClr val="FF0000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>
              <a:solidFill>
                <a:srgbClr val="FF0000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dirty="0">
              <a:solidFill>
                <a:srgbClr val="FF0000"/>
              </a:solidFill>
            </a:endParaRP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700445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623067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Utstyr, maskin og anlegg - note 9   kr. 182.648,-  - Bokført verdi pr. 31.12.23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Flygel Ås kirke 10 år – verdi: 77100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Flygel Ås arbeidskirke 10 år – verdi: 52637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nb-NO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Stoler Ås arbeidskirke  5 år – verdi: 52911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b-NO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Kortsiktige fordringer kr. 90447,- - penger noen skylder menigheten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Kasse, postgiro, bankinnskudd kr. 1.960.062,- - innskudd konto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16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204173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0" i="0" dirty="0">
              <a:solidFill>
                <a:srgbClr val="1A1A1A"/>
              </a:solidFill>
              <a:effectLst/>
              <a:latin typeface="Arial" panose="020B0604020202020204" pitchFamily="34" charset="0"/>
            </a:endParaRPr>
          </a:p>
          <a:p>
            <a:r>
              <a:rPr lang="nb-NO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Gaver via givertjenesten gir skattefradrag</a:t>
            </a:r>
          </a:p>
          <a:p>
            <a:endParaRPr lang="nb-NO" dirty="0">
              <a:solidFill>
                <a:srgbClr val="1A1A1A"/>
              </a:solidFill>
              <a:latin typeface="Arial" panose="020B0604020202020204" pitchFamily="34" charset="0"/>
            </a:endParaRPr>
          </a:p>
          <a:p>
            <a:endParaRPr lang="nb-NO" dirty="0">
              <a:solidFill>
                <a:srgbClr val="1A1A1A"/>
              </a:solidFill>
              <a:latin typeface="Arial" panose="020B0604020202020204" pitchFamily="34" charset="0"/>
            </a:endParaRPr>
          </a:p>
          <a:p>
            <a:r>
              <a:rPr lang="nb-NO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Har du gitt en pengegave på minst 500 kroner til frivillig organisasjon og/eller tros- og livssynssamfunn kan du få fradrag. </a:t>
            </a:r>
          </a:p>
          <a:p>
            <a:endParaRPr lang="nb-NO" dirty="0">
              <a:solidFill>
                <a:srgbClr val="1A1A1A"/>
              </a:solidFill>
              <a:latin typeface="Arial" panose="020B0604020202020204" pitchFamily="34" charset="0"/>
            </a:endParaRPr>
          </a:p>
          <a:p>
            <a:r>
              <a:rPr lang="nb-NO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For at du skal få fradrag må den du har gitt gaven til rapportere det til Skatteetaten. Fradraget står da utfylt i skattemeldingen din. </a:t>
            </a:r>
          </a:p>
          <a:p>
            <a:endParaRPr lang="nb-NO" dirty="0">
              <a:solidFill>
                <a:srgbClr val="1A1A1A"/>
              </a:solidFill>
              <a:latin typeface="Arial" panose="020B0604020202020204" pitchFamily="34" charset="0"/>
            </a:endParaRPr>
          </a:p>
          <a:p>
            <a:r>
              <a:rPr lang="nb-NO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Fradraget kan maksimalt utgjøre 25 000 kroner.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919127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Konfirmanter: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Menighetsrådet betaler for ungdomsarbeidere på leir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Konfirmantene betaler kr. 3000,- pr. pers for blant annet leir</a:t>
            </a:r>
          </a:p>
          <a:p>
            <a:r>
              <a:rPr lang="nb-NO" dirty="0"/>
              <a:t>Diakoni: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err="1"/>
              <a:t>Flykntingarbeid</a:t>
            </a:r>
            <a:r>
              <a:rPr lang="nb-NO" dirty="0"/>
              <a:t> 7500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Driftsmidler ungdomsdiakon 5000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Varmestue i Ås v/ ungdomsdiakon 12.000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Misjonsutvalget 5000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Diakoniutvalget 16.000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Refusjon til FR – lønn ungdomsarbeider 50.000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Inntekter er 50.000 til lønn fra bundet fond + 10.000 i </a:t>
            </a:r>
            <a:r>
              <a:rPr lang="nb-NO" dirty="0" err="1"/>
              <a:t>Mva</a:t>
            </a:r>
            <a:r>
              <a:rPr lang="nb-NO" dirty="0"/>
              <a:t> komp</a:t>
            </a:r>
          </a:p>
          <a:p>
            <a:r>
              <a:rPr lang="nb-NO" dirty="0"/>
              <a:t>Barne- og ungdomsarbeid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Høsttakkefestival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Givertjeneste</a:t>
            </a:r>
          </a:p>
          <a:p>
            <a:r>
              <a:rPr lang="nb-NO" dirty="0"/>
              <a:t>Ungdomsrådet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KRIK Action, ledere på arr, styretur, Liv-kurs </a:t>
            </a:r>
            <a:r>
              <a:rPr lang="nb-NO" dirty="0" err="1"/>
              <a:t>Tensing</a:t>
            </a:r>
            <a:r>
              <a:rPr lang="nb-NO" dirty="0"/>
              <a:t> seminar og lønn ungdomsarbeidere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Inntekter: tilskudd, søkes om</a:t>
            </a:r>
          </a:p>
          <a:p>
            <a:r>
              <a:rPr lang="nb-NO" dirty="0"/>
              <a:t>Tweens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Får ikke driftsstøtte i 2024, </a:t>
            </a:r>
            <a:r>
              <a:rPr lang="nb-NO" dirty="0" err="1"/>
              <a:t>pga</a:t>
            </a:r>
            <a:r>
              <a:rPr lang="nb-NO" dirty="0"/>
              <a:t> nystartet i 2023, men får det igjen i 2025</a:t>
            </a:r>
          </a:p>
          <a:p>
            <a:r>
              <a:rPr lang="nb-NO" dirty="0"/>
              <a:t>Ås arbeidskirke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Givertjeneste viktig inntekt, utvikling av bygget, lettere </a:t>
            </a:r>
            <a:r>
              <a:rPr lang="nb-NO" dirty="0" err="1"/>
              <a:t>vedliekhold</a:t>
            </a:r>
            <a:r>
              <a:rPr lang="nb-NO" dirty="0"/>
              <a:t> og ulike driftsutgifter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dirty="0"/>
              <a:t>Utleieinntekter overføres til FR, for å dekke strøm, forsikring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 smtClean="0"/>
              <a:pPr algn="l"/>
              <a:t>18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77445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0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0.sv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0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 dirty="0"/>
              <a:t>Sett inn menighetens navn</a:t>
            </a:r>
          </a:p>
        </p:txBody>
      </p:sp>
    </p:spTree>
    <p:extLst>
      <p:ext uri="{BB962C8B-B14F-4D97-AF65-F5344CB8AC3E}">
        <p14:creationId xmlns:p14="http://schemas.microsoft.com/office/powerpoint/2010/main" val="37631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AD0E1C9-01E8-0441-A408-8B047D61E7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585"/>
            <a:ext cx="12192000" cy="5763459"/>
          </a:xfrm>
          <a:pattFill prst="pct25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82355"/>
            <a:ext cx="12192000" cy="1684690"/>
          </a:xfrm>
          <a:solidFill>
            <a:schemeClr val="accent6">
              <a:alpha val="64000"/>
            </a:schemeClr>
          </a:solidFill>
        </p:spPr>
        <p:txBody>
          <a:bodyPr lIns="612000" tIns="396000" anchor="t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5036363"/>
            <a:ext cx="10944224" cy="48712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F80D315-21E5-2C4A-8EB7-839A799C54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124801"/>
            <a:ext cx="3299183" cy="534590"/>
          </a:xfrm>
          <a:prstGeom prst="rect">
            <a:avLst/>
          </a:prstGeom>
        </p:spPr>
      </p:pic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4083226-30ED-0148-A05E-74558194FB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6612" y="6237288"/>
            <a:ext cx="5651500" cy="350837"/>
          </a:xfrm>
        </p:spPr>
        <p:txBody>
          <a:bodyPr anchor="ctr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menighetens navn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D0EBDE57-10C9-C242-B8FA-F59311717950}"/>
              </a:ext>
            </a:extLst>
          </p:cNvPr>
          <p:cNvSpPr txBox="1"/>
          <p:nvPr userDrawn="1"/>
        </p:nvSpPr>
        <p:spPr>
          <a:xfrm>
            <a:off x="0" y="-323626"/>
            <a:ext cx="7175241" cy="1834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1200" b="1" noProof="1">
                <a:latin typeface="Arial" panose="020B0604020202020204" pitchFamily="34" charset="0"/>
              </a:rPr>
              <a:t>Bytte eller legge inn bakgrunnsbilde: </a:t>
            </a:r>
            <a:r>
              <a:rPr lang="nb-NO" altLang="nb-NO" sz="1200" noProof="1">
                <a:latin typeface="Arial" panose="020B0604020202020204" pitchFamily="34" charset="0"/>
              </a:rPr>
              <a:t>Plasser et nytt bilde i bildeboksen og plasser bildet bakerst.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9855D2E-1886-934A-B50E-CF61D6DB6042}"/>
              </a:ext>
            </a:extLst>
          </p:cNvPr>
          <p:cNvSpPr txBox="1"/>
          <p:nvPr userDrawn="1"/>
        </p:nvSpPr>
        <p:spPr>
          <a:xfrm>
            <a:off x="7772400" y="6966642"/>
            <a:ext cx="3795712" cy="2552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1200" b="1" noProof="1">
                <a:latin typeface="Arial" panose="020B0604020202020204" pitchFamily="34" charset="0"/>
              </a:rPr>
              <a:t>Menighetens navn: </a:t>
            </a:r>
            <a:r>
              <a:rPr lang="nb-NO" altLang="nb-NO" sz="1200" noProof="1">
                <a:latin typeface="Arial" panose="020B0604020202020204" pitchFamily="34" charset="0"/>
              </a:rPr>
              <a:t>legges inn som høyrestilt tekst.</a:t>
            </a:r>
          </a:p>
        </p:txBody>
      </p:sp>
    </p:spTree>
    <p:extLst>
      <p:ext uri="{BB962C8B-B14F-4D97-AF65-F5344CB8AC3E}">
        <p14:creationId xmlns:p14="http://schemas.microsoft.com/office/powerpoint/2010/main" val="171426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DF487B-8477-2149-9AA3-98E65B249604}" type="datetime1">
              <a:rPr lang="nb-NO" smtClean="0"/>
              <a:pPr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23888" y="6360039"/>
            <a:ext cx="1976438" cy="3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3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69A276DC-CDDD-5644-B40D-0E41B7D3CD32}"/>
              </a:ext>
            </a:extLst>
          </p:cNvPr>
          <p:cNvSpPr txBox="1"/>
          <p:nvPr userDrawn="1"/>
        </p:nvSpPr>
        <p:spPr>
          <a:xfrm>
            <a:off x="67690" y="-799399"/>
            <a:ext cx="6543503" cy="5918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900" b="1" noProof="1">
                <a:latin typeface="Arial" panose="020B0604020202020204" pitchFamily="34" charset="0"/>
              </a:rPr>
              <a:t>Svart bakgrunn: </a:t>
            </a:r>
          </a:p>
          <a:p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brukes i miljøer der man </a:t>
            </a:r>
            <a:r>
              <a:rPr lang="nb-NO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projekterer</a:t>
            </a:r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direkte på en veggflate (f.eks. i kirken, menighetshus, samlingssal, etc.). </a:t>
            </a:r>
          </a:p>
          <a:p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gir en høy kontrast, minimaliserer uroligheter som står bak, og det blir fokus på tekst/innhold i presentasjonen. </a:t>
            </a:r>
          </a:p>
          <a:p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svart flate vil hindre presentasjonens </a:t>
            </a:r>
            <a:r>
              <a:rPr lang="nb-NO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bakgrunnsflate</a:t>
            </a:r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 å synes, dermed synliggjøres budskapet godt.</a:t>
            </a:r>
          </a:p>
        </p:txBody>
      </p:sp>
    </p:spTree>
    <p:extLst>
      <p:ext uri="{BB962C8B-B14F-4D97-AF65-F5344CB8AC3E}">
        <p14:creationId xmlns:p14="http://schemas.microsoft.com/office/powerpoint/2010/main" val="28679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menighetens navn</a:t>
            </a:r>
          </a:p>
        </p:txBody>
      </p:sp>
    </p:spTree>
    <p:extLst>
      <p:ext uri="{BB962C8B-B14F-4D97-AF65-F5344CB8AC3E}">
        <p14:creationId xmlns:p14="http://schemas.microsoft.com/office/powerpoint/2010/main" val="1093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09.05.2025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0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1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265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09.05.2025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67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43F2A02-73CE-9E43-868D-DAFBBC61C107}"/>
              </a:ext>
            </a:extLst>
          </p:cNvPr>
          <p:cNvSpPr txBox="1"/>
          <p:nvPr userDrawn="1"/>
        </p:nvSpPr>
        <p:spPr>
          <a:xfrm>
            <a:off x="67690" y="-799399"/>
            <a:ext cx="6543503" cy="5918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900" b="1" noProof="1">
                <a:latin typeface="Arial" panose="020B0604020202020204" pitchFamily="34" charset="0"/>
              </a:rPr>
              <a:t>Svart bakgrunn: </a:t>
            </a:r>
          </a:p>
          <a:p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brukes i miljøer der man </a:t>
            </a:r>
            <a:r>
              <a:rPr lang="nb-NO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projekterer</a:t>
            </a:r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direkte på en veggflate (f.eks. i kirken, menighetshus, samlingssal, etc.). </a:t>
            </a:r>
          </a:p>
          <a:p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gir en høy kontrast, minimaliserer uroligheter som står bak, og det blir fokus på tekst/innhold i presentasjonen. </a:t>
            </a:r>
          </a:p>
          <a:p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svart flate vil hindre presentasjonens </a:t>
            </a:r>
            <a:r>
              <a:rPr lang="nb-NO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bakgrunnsflate</a:t>
            </a:r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 å synes, dermed synliggjøres budskapet godt.</a:t>
            </a:r>
          </a:p>
        </p:txBody>
      </p:sp>
    </p:spTree>
    <p:extLst>
      <p:ext uri="{BB962C8B-B14F-4D97-AF65-F5344CB8AC3E}">
        <p14:creationId xmlns:p14="http://schemas.microsoft.com/office/powerpoint/2010/main" val="1782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09.05.2025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9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menighetens navn</a:t>
            </a:r>
          </a:p>
        </p:txBody>
      </p:sp>
    </p:spTree>
    <p:extLst>
      <p:ext uri="{BB962C8B-B14F-4D97-AF65-F5344CB8AC3E}">
        <p14:creationId xmlns:p14="http://schemas.microsoft.com/office/powerpoint/2010/main" val="2951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3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6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4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65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769"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4D76565-2B6E-8C46-81DF-B5942CA03003}"/>
              </a:ext>
            </a:extLst>
          </p:cNvPr>
          <p:cNvSpPr txBox="1"/>
          <p:nvPr userDrawn="1"/>
        </p:nvSpPr>
        <p:spPr>
          <a:xfrm>
            <a:off x="67690" y="-799399"/>
            <a:ext cx="6543503" cy="5918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900" b="1" noProof="1">
                <a:latin typeface="Arial" panose="020B0604020202020204" pitchFamily="34" charset="0"/>
              </a:rPr>
              <a:t>Svart bakgrunn: </a:t>
            </a:r>
          </a:p>
          <a:p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brukes i miljøer der man </a:t>
            </a:r>
            <a:r>
              <a:rPr lang="nb-NO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projekterer</a:t>
            </a:r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direkte på en veggflate (f.eks. i kirken, menighetshus, samlingssal, etc.). </a:t>
            </a:r>
          </a:p>
          <a:p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gir en høy kontrast, minimaliserer uroligheter som står bak, og det blir fokus på tekst/innhold i presentasjonen. </a:t>
            </a:r>
          </a:p>
          <a:p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svart flate vil hindre presentasjonens </a:t>
            </a:r>
            <a:r>
              <a:rPr lang="nb-NO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bakgrunnsflate</a:t>
            </a:r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 å synes, dermed synliggjøres budskapet godt.</a:t>
            </a:r>
          </a:p>
        </p:txBody>
      </p:sp>
    </p:spTree>
    <p:extLst>
      <p:ext uri="{BB962C8B-B14F-4D97-AF65-F5344CB8AC3E}">
        <p14:creationId xmlns:p14="http://schemas.microsoft.com/office/powerpoint/2010/main" val="6093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09.05.2025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4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6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1A65279-7CAF-1C47-BC50-4EF188B43A76}"/>
              </a:ext>
            </a:extLst>
          </p:cNvPr>
          <p:cNvSpPr txBox="1"/>
          <p:nvPr userDrawn="1"/>
        </p:nvSpPr>
        <p:spPr>
          <a:xfrm>
            <a:off x="67690" y="-799399"/>
            <a:ext cx="6543503" cy="5918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900" b="1" noProof="1">
                <a:latin typeface="Arial" panose="020B0604020202020204" pitchFamily="34" charset="0"/>
              </a:rPr>
              <a:t>Svart bakgrunn: </a:t>
            </a:r>
          </a:p>
          <a:p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brukes i miljøer der man </a:t>
            </a:r>
            <a:r>
              <a:rPr lang="nb-NO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projekterer</a:t>
            </a:r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direkte på en veggflate (f.eks. i kirken, menighetshus, samlingssal, etc.). </a:t>
            </a:r>
          </a:p>
          <a:p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gir en høy kontrast, minimaliserer uroligheter som står bak, og det blir fokus på tekst/innhold i presentasjonen. </a:t>
            </a:r>
          </a:p>
          <a:p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svart flate vil hindre presentasjonens </a:t>
            </a:r>
            <a:r>
              <a:rPr lang="nb-NO" sz="9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bakgrunnsflate</a:t>
            </a:r>
            <a:r>
              <a:rPr lang="nb-NO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 å synes, dermed synliggjøres budskapet godt.</a:t>
            </a:r>
          </a:p>
        </p:txBody>
      </p:sp>
    </p:spTree>
    <p:extLst>
      <p:ext uri="{BB962C8B-B14F-4D97-AF65-F5344CB8AC3E}">
        <p14:creationId xmlns:p14="http://schemas.microsoft.com/office/powerpoint/2010/main" val="35436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Sett inn tekst </a:t>
            </a:r>
            <a:r>
              <a:rPr lang="nb-NO" noProof="0" dirty="0" err="1"/>
              <a:t>f.eks</a:t>
            </a:r>
            <a:r>
              <a:rPr lang="nb-NO" noProof="0" dirty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61F5166-5C63-E843-A208-6A916947F595}"/>
              </a:ext>
            </a:extLst>
          </p:cNvPr>
          <p:cNvSpPr txBox="1"/>
          <p:nvPr userDrawn="1"/>
        </p:nvSpPr>
        <p:spPr>
          <a:xfrm>
            <a:off x="9365855" y="5816404"/>
            <a:ext cx="2202257" cy="4020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b="1" dirty="0" err="1">
                <a:solidFill>
                  <a:schemeClr val="bg1"/>
                </a:solidFill>
              </a:rPr>
              <a:t>www.kirken.no</a:t>
            </a:r>
            <a:endParaRPr lang="nb-NO" b="1" dirty="0">
              <a:solidFill>
                <a:schemeClr val="bg1"/>
              </a:solidFill>
            </a:endParaRP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CBD4A892-5CD8-FC44-9E4C-AB64E242F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541" y="4994947"/>
            <a:ext cx="468351" cy="468351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DC148B69-1F50-074A-8304-542C542BE2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4346" y="5766016"/>
            <a:ext cx="393012" cy="393012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4AEEC0EC-1257-F544-85C2-89D5B99BDB7A}"/>
              </a:ext>
            </a:extLst>
          </p:cNvPr>
          <p:cNvSpPr txBox="1"/>
          <p:nvPr userDrawn="1"/>
        </p:nvSpPr>
        <p:spPr>
          <a:xfrm>
            <a:off x="1070276" y="5111041"/>
            <a:ext cx="15829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latin typeface="+mj-lt"/>
              </a:rPr>
              <a:t>@</a:t>
            </a:r>
            <a:r>
              <a:rPr lang="nb-NO" sz="1400" dirty="0" err="1">
                <a:solidFill>
                  <a:schemeClr val="bg1"/>
                </a:solidFill>
                <a:latin typeface="+mj-lt"/>
              </a:rPr>
              <a:t>dennorskekirke</a:t>
            </a:r>
            <a:endParaRPr lang="nb-NO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99C1F289-E3E4-6B4D-A890-B0FD6D47E280}"/>
              </a:ext>
            </a:extLst>
          </p:cNvPr>
          <p:cNvSpPr txBox="1"/>
          <p:nvPr userDrawn="1"/>
        </p:nvSpPr>
        <p:spPr>
          <a:xfrm>
            <a:off x="1084725" y="5496894"/>
            <a:ext cx="15540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dirty="0" err="1">
                <a:solidFill>
                  <a:schemeClr val="bg1"/>
                </a:solidFill>
                <a:latin typeface="+mj-lt"/>
              </a:rPr>
              <a:t>den_norske_kirke</a:t>
            </a:r>
            <a:endParaRPr lang="nb-NO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7319E2B-0D5A-0E42-9D02-6712ADCD0F6E}"/>
              </a:ext>
            </a:extLst>
          </p:cNvPr>
          <p:cNvSpPr txBox="1"/>
          <p:nvPr userDrawn="1"/>
        </p:nvSpPr>
        <p:spPr>
          <a:xfrm>
            <a:off x="1084724" y="5886598"/>
            <a:ext cx="1554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latin typeface="+mj-lt"/>
              </a:rPr>
              <a:t>@kirken</a:t>
            </a:r>
          </a:p>
        </p:txBody>
      </p:sp>
      <p:pic>
        <p:nvPicPr>
          <p:cNvPr id="24" name="Grafikk 23">
            <a:extLst>
              <a:ext uri="{FF2B5EF4-FFF2-40B4-BE49-F238E27FC236}">
                <a16:creationId xmlns:a16="http://schemas.microsoft.com/office/drawing/2014/main" id="{E2BCBF21-765A-8049-89CE-46A9EC0AF0F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7103" y="5470496"/>
            <a:ext cx="287225" cy="287225"/>
          </a:xfrm>
          <a:prstGeom prst="rect">
            <a:avLst/>
          </a:prstGeom>
        </p:spPr>
      </p:pic>
      <p:sp>
        <p:nvSpPr>
          <p:cNvPr id="25" name="TekstSylinder 24">
            <a:extLst>
              <a:ext uri="{FF2B5EF4-FFF2-40B4-BE49-F238E27FC236}">
                <a16:creationId xmlns:a16="http://schemas.microsoft.com/office/drawing/2014/main" id="{62FFBA03-7EDA-234D-84AD-06264095A564}"/>
              </a:ext>
            </a:extLst>
          </p:cNvPr>
          <p:cNvSpPr txBox="1"/>
          <p:nvPr userDrawn="1"/>
        </p:nvSpPr>
        <p:spPr>
          <a:xfrm>
            <a:off x="637548" y="4688525"/>
            <a:ext cx="15829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b="1" dirty="0">
                <a:solidFill>
                  <a:schemeClr val="bg1"/>
                </a:solidFill>
                <a:latin typeface="+mj-lt"/>
              </a:rPr>
              <a:t>Lik og del:</a:t>
            </a:r>
          </a:p>
        </p:txBody>
      </p:sp>
    </p:spTree>
    <p:extLst>
      <p:ext uri="{BB962C8B-B14F-4D97-AF65-F5344CB8AC3E}">
        <p14:creationId xmlns:p14="http://schemas.microsoft.com/office/powerpoint/2010/main" val="15804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A8C2A76-B927-9C43-A57B-F90C2D272439}"/>
              </a:ext>
            </a:extLst>
          </p:cNvPr>
          <p:cNvSpPr txBox="1"/>
          <p:nvPr userDrawn="1"/>
        </p:nvSpPr>
        <p:spPr>
          <a:xfrm>
            <a:off x="9365855" y="5816404"/>
            <a:ext cx="2202257" cy="4020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b="1" dirty="0" err="1">
                <a:solidFill>
                  <a:schemeClr val="bg1"/>
                </a:solidFill>
              </a:rPr>
              <a:t>www.kirken.no</a:t>
            </a:r>
            <a:endParaRPr lang="nb-NO" b="1" dirty="0">
              <a:solidFill>
                <a:schemeClr val="bg1"/>
              </a:solidFill>
            </a:endParaRPr>
          </a:p>
        </p:txBody>
      </p:sp>
      <p:pic>
        <p:nvPicPr>
          <p:cNvPr id="22" name="Grafikk 21">
            <a:extLst>
              <a:ext uri="{FF2B5EF4-FFF2-40B4-BE49-F238E27FC236}">
                <a16:creationId xmlns:a16="http://schemas.microsoft.com/office/drawing/2014/main" id="{0B4000E4-D0A5-3A4B-8943-DCFEF8A1D3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541" y="4994947"/>
            <a:ext cx="468351" cy="468351"/>
          </a:xfrm>
          <a:prstGeom prst="rect">
            <a:avLst/>
          </a:prstGeom>
        </p:spPr>
      </p:pic>
      <p:pic>
        <p:nvPicPr>
          <p:cNvPr id="23" name="Grafikk 22">
            <a:extLst>
              <a:ext uri="{FF2B5EF4-FFF2-40B4-BE49-F238E27FC236}">
                <a16:creationId xmlns:a16="http://schemas.microsoft.com/office/drawing/2014/main" id="{471975F9-5598-7245-BCF2-3CAE8A8739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4346" y="5766016"/>
            <a:ext cx="393012" cy="393012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EBD797B3-C1FC-CC41-B2C7-12F889238012}"/>
              </a:ext>
            </a:extLst>
          </p:cNvPr>
          <p:cNvSpPr txBox="1"/>
          <p:nvPr userDrawn="1"/>
        </p:nvSpPr>
        <p:spPr>
          <a:xfrm>
            <a:off x="1070276" y="5111041"/>
            <a:ext cx="15829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latin typeface="+mj-lt"/>
              </a:rPr>
              <a:t>@</a:t>
            </a:r>
            <a:r>
              <a:rPr lang="nb-NO" sz="1400" dirty="0" err="1">
                <a:solidFill>
                  <a:schemeClr val="bg1"/>
                </a:solidFill>
                <a:latin typeface="+mj-lt"/>
              </a:rPr>
              <a:t>dennorskekirke</a:t>
            </a:r>
            <a:endParaRPr lang="nb-NO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E3FF30DB-9FCE-6D48-90C0-C61DB1BFF7E2}"/>
              </a:ext>
            </a:extLst>
          </p:cNvPr>
          <p:cNvSpPr txBox="1"/>
          <p:nvPr userDrawn="1"/>
        </p:nvSpPr>
        <p:spPr>
          <a:xfrm>
            <a:off x="1084725" y="5496894"/>
            <a:ext cx="15540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dirty="0" err="1">
                <a:solidFill>
                  <a:schemeClr val="bg1"/>
                </a:solidFill>
                <a:latin typeface="+mj-lt"/>
              </a:rPr>
              <a:t>den_norske_kirke</a:t>
            </a:r>
            <a:endParaRPr lang="nb-NO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2D4C3D05-8343-6448-8DBF-57EF029944E7}"/>
              </a:ext>
            </a:extLst>
          </p:cNvPr>
          <p:cNvSpPr txBox="1"/>
          <p:nvPr userDrawn="1"/>
        </p:nvSpPr>
        <p:spPr>
          <a:xfrm>
            <a:off x="1084724" y="5886598"/>
            <a:ext cx="1554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latin typeface="+mj-lt"/>
              </a:rPr>
              <a:t>@kirken</a:t>
            </a:r>
          </a:p>
        </p:txBody>
      </p:sp>
      <p:pic>
        <p:nvPicPr>
          <p:cNvPr id="27" name="Grafikk 26">
            <a:extLst>
              <a:ext uri="{FF2B5EF4-FFF2-40B4-BE49-F238E27FC236}">
                <a16:creationId xmlns:a16="http://schemas.microsoft.com/office/drawing/2014/main" id="{DEDF6AA1-2DE3-6A40-AFB4-7E70455AFFB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7103" y="5470496"/>
            <a:ext cx="287225" cy="287225"/>
          </a:xfrm>
          <a:prstGeom prst="rect">
            <a:avLst/>
          </a:prstGeom>
        </p:spPr>
      </p:pic>
      <p:sp>
        <p:nvSpPr>
          <p:cNvPr id="28" name="TekstSylinder 27">
            <a:extLst>
              <a:ext uri="{FF2B5EF4-FFF2-40B4-BE49-F238E27FC236}">
                <a16:creationId xmlns:a16="http://schemas.microsoft.com/office/drawing/2014/main" id="{A26ED3AE-3DBE-DC40-9FE9-7164142E1E73}"/>
              </a:ext>
            </a:extLst>
          </p:cNvPr>
          <p:cNvSpPr txBox="1"/>
          <p:nvPr userDrawn="1"/>
        </p:nvSpPr>
        <p:spPr>
          <a:xfrm>
            <a:off x="637548" y="4688525"/>
            <a:ext cx="15829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b="1" dirty="0">
                <a:solidFill>
                  <a:schemeClr val="bg1"/>
                </a:solidFill>
                <a:latin typeface="+mj-lt"/>
              </a:rPr>
              <a:t>Lik og del:</a:t>
            </a:r>
          </a:p>
        </p:txBody>
      </p:sp>
    </p:spTree>
    <p:extLst>
      <p:ext uri="{BB962C8B-B14F-4D97-AF65-F5344CB8AC3E}">
        <p14:creationId xmlns:p14="http://schemas.microsoft.com/office/powerpoint/2010/main" val="37848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menighetens navn</a:t>
            </a:r>
          </a:p>
        </p:txBody>
      </p:sp>
    </p:spTree>
    <p:extLst>
      <p:ext uri="{BB962C8B-B14F-4D97-AF65-F5344CB8AC3E}">
        <p14:creationId xmlns:p14="http://schemas.microsoft.com/office/powerpoint/2010/main" val="8908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E8691EA-F09D-4C4D-86E9-317223B421D2}"/>
              </a:ext>
            </a:extLst>
          </p:cNvPr>
          <p:cNvSpPr txBox="1"/>
          <p:nvPr userDrawn="1"/>
        </p:nvSpPr>
        <p:spPr>
          <a:xfrm>
            <a:off x="9365855" y="5816404"/>
            <a:ext cx="2202257" cy="4020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b="1" dirty="0" err="1">
                <a:solidFill>
                  <a:schemeClr val="bg1"/>
                </a:solidFill>
              </a:rPr>
              <a:t>www.kirken.no</a:t>
            </a:r>
            <a:endParaRPr lang="nb-NO" b="1" dirty="0">
              <a:solidFill>
                <a:schemeClr val="bg1"/>
              </a:solidFill>
            </a:endParaRPr>
          </a:p>
        </p:txBody>
      </p:sp>
      <p:pic>
        <p:nvPicPr>
          <p:cNvPr id="14" name="Grafikk 13">
            <a:extLst>
              <a:ext uri="{FF2B5EF4-FFF2-40B4-BE49-F238E27FC236}">
                <a16:creationId xmlns:a16="http://schemas.microsoft.com/office/drawing/2014/main" id="{ED74EF77-3F82-2B41-806F-565AF2A1EE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541" y="4994947"/>
            <a:ext cx="468351" cy="468351"/>
          </a:xfrm>
          <a:prstGeom prst="rect">
            <a:avLst/>
          </a:prstGeom>
        </p:spPr>
      </p:pic>
      <p:pic>
        <p:nvPicPr>
          <p:cNvPr id="15" name="Grafikk 14">
            <a:extLst>
              <a:ext uri="{FF2B5EF4-FFF2-40B4-BE49-F238E27FC236}">
                <a16:creationId xmlns:a16="http://schemas.microsoft.com/office/drawing/2014/main" id="{5928986A-C0D5-6B4D-B353-A54C29B974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4346" y="5766016"/>
            <a:ext cx="393012" cy="393012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6DCC2B87-299D-2B4C-86B0-B1255A31B276}"/>
              </a:ext>
            </a:extLst>
          </p:cNvPr>
          <p:cNvSpPr txBox="1"/>
          <p:nvPr userDrawn="1"/>
        </p:nvSpPr>
        <p:spPr>
          <a:xfrm>
            <a:off x="1070276" y="5111041"/>
            <a:ext cx="15829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latin typeface="+mj-lt"/>
              </a:rPr>
              <a:t>@</a:t>
            </a:r>
            <a:r>
              <a:rPr lang="nb-NO" sz="1400" dirty="0" err="1">
                <a:solidFill>
                  <a:schemeClr val="bg1"/>
                </a:solidFill>
                <a:latin typeface="+mj-lt"/>
              </a:rPr>
              <a:t>dennorskekirke</a:t>
            </a:r>
            <a:endParaRPr lang="nb-NO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54600D05-DE4E-FC4A-A5D4-1507B33D339B}"/>
              </a:ext>
            </a:extLst>
          </p:cNvPr>
          <p:cNvSpPr txBox="1"/>
          <p:nvPr userDrawn="1"/>
        </p:nvSpPr>
        <p:spPr>
          <a:xfrm>
            <a:off x="1084725" y="5496894"/>
            <a:ext cx="15540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dirty="0" err="1">
                <a:solidFill>
                  <a:schemeClr val="bg1"/>
                </a:solidFill>
                <a:latin typeface="+mj-lt"/>
              </a:rPr>
              <a:t>den_norske_kirke</a:t>
            </a:r>
            <a:endParaRPr lang="nb-NO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FFB3D97B-C0F4-E84B-B6B8-C9B0E60A7703}"/>
              </a:ext>
            </a:extLst>
          </p:cNvPr>
          <p:cNvSpPr txBox="1"/>
          <p:nvPr userDrawn="1"/>
        </p:nvSpPr>
        <p:spPr>
          <a:xfrm>
            <a:off x="1084724" y="5886598"/>
            <a:ext cx="1554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latin typeface="+mj-lt"/>
              </a:rPr>
              <a:t>@kirken</a:t>
            </a:r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FAAB45C5-1E54-144A-AA6D-8E66E820D8B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7103" y="5470496"/>
            <a:ext cx="287225" cy="287225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01B734D0-AE78-0742-8D25-3E926A1EB5E9}"/>
              </a:ext>
            </a:extLst>
          </p:cNvPr>
          <p:cNvSpPr txBox="1"/>
          <p:nvPr userDrawn="1"/>
        </p:nvSpPr>
        <p:spPr>
          <a:xfrm>
            <a:off x="637548" y="4688525"/>
            <a:ext cx="15829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b="1" dirty="0">
                <a:solidFill>
                  <a:schemeClr val="bg1"/>
                </a:solidFill>
                <a:latin typeface="+mj-lt"/>
              </a:rPr>
              <a:t>Lik og del:</a:t>
            </a:r>
          </a:p>
        </p:txBody>
      </p:sp>
    </p:spTree>
    <p:extLst>
      <p:ext uri="{BB962C8B-B14F-4D97-AF65-F5344CB8AC3E}">
        <p14:creationId xmlns:p14="http://schemas.microsoft.com/office/powerpoint/2010/main" val="41208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8330D43-4C82-3E4F-B703-D7EB28BE66D6}"/>
              </a:ext>
            </a:extLst>
          </p:cNvPr>
          <p:cNvSpPr txBox="1"/>
          <p:nvPr userDrawn="1"/>
        </p:nvSpPr>
        <p:spPr>
          <a:xfrm>
            <a:off x="9365855" y="5816404"/>
            <a:ext cx="2202257" cy="4020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nb-NO" b="1" dirty="0" err="1">
                <a:solidFill>
                  <a:schemeClr val="bg1"/>
                </a:solidFill>
              </a:rPr>
              <a:t>www.kirken.no</a:t>
            </a:r>
            <a:endParaRPr lang="nb-NO" b="1" dirty="0">
              <a:solidFill>
                <a:schemeClr val="bg1"/>
              </a:solidFill>
            </a:endParaRPr>
          </a:p>
        </p:txBody>
      </p:sp>
      <p:pic>
        <p:nvPicPr>
          <p:cNvPr id="14" name="Grafikk 13">
            <a:extLst>
              <a:ext uri="{FF2B5EF4-FFF2-40B4-BE49-F238E27FC236}">
                <a16:creationId xmlns:a16="http://schemas.microsoft.com/office/drawing/2014/main" id="{E432A5BF-0698-7940-9449-187A52C82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541" y="4994947"/>
            <a:ext cx="468351" cy="468351"/>
          </a:xfrm>
          <a:prstGeom prst="rect">
            <a:avLst/>
          </a:prstGeom>
        </p:spPr>
      </p:pic>
      <p:pic>
        <p:nvPicPr>
          <p:cNvPr id="15" name="Grafikk 14">
            <a:extLst>
              <a:ext uri="{FF2B5EF4-FFF2-40B4-BE49-F238E27FC236}">
                <a16:creationId xmlns:a16="http://schemas.microsoft.com/office/drawing/2014/main" id="{A81A1EF7-11B9-CA4A-9D1C-BD48D3A756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4346" y="5766016"/>
            <a:ext cx="393012" cy="393012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D6601480-9D41-8245-9BA3-DB22B1F3D886}"/>
              </a:ext>
            </a:extLst>
          </p:cNvPr>
          <p:cNvSpPr txBox="1"/>
          <p:nvPr userDrawn="1"/>
        </p:nvSpPr>
        <p:spPr>
          <a:xfrm>
            <a:off x="1070276" y="5111041"/>
            <a:ext cx="15829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latin typeface="+mj-lt"/>
              </a:rPr>
              <a:t>@</a:t>
            </a:r>
            <a:r>
              <a:rPr lang="nb-NO" sz="1400" dirty="0" err="1">
                <a:solidFill>
                  <a:schemeClr val="bg1"/>
                </a:solidFill>
                <a:latin typeface="+mj-lt"/>
              </a:rPr>
              <a:t>dennorskekirke</a:t>
            </a:r>
            <a:endParaRPr lang="nb-NO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18AD27AE-6A29-F24B-A896-6AB22D0B00DB}"/>
              </a:ext>
            </a:extLst>
          </p:cNvPr>
          <p:cNvSpPr txBox="1"/>
          <p:nvPr userDrawn="1"/>
        </p:nvSpPr>
        <p:spPr>
          <a:xfrm>
            <a:off x="1084725" y="5496894"/>
            <a:ext cx="15540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dirty="0" err="1">
                <a:solidFill>
                  <a:schemeClr val="bg1"/>
                </a:solidFill>
                <a:latin typeface="+mj-lt"/>
              </a:rPr>
              <a:t>den_norske_kirke</a:t>
            </a:r>
            <a:endParaRPr lang="nb-NO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824ADB7E-1303-8A4C-BDE3-D3DDC3C98EEB}"/>
              </a:ext>
            </a:extLst>
          </p:cNvPr>
          <p:cNvSpPr txBox="1"/>
          <p:nvPr userDrawn="1"/>
        </p:nvSpPr>
        <p:spPr>
          <a:xfrm>
            <a:off x="1084724" y="5886598"/>
            <a:ext cx="1554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  <a:latin typeface="+mj-lt"/>
              </a:rPr>
              <a:t>@kirken</a:t>
            </a:r>
          </a:p>
        </p:txBody>
      </p:sp>
      <p:pic>
        <p:nvPicPr>
          <p:cNvPr id="19" name="Grafikk 18">
            <a:extLst>
              <a:ext uri="{FF2B5EF4-FFF2-40B4-BE49-F238E27FC236}">
                <a16:creationId xmlns:a16="http://schemas.microsoft.com/office/drawing/2014/main" id="{500D429E-75B9-A84A-B38C-E69442D971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7103" y="5470496"/>
            <a:ext cx="287225" cy="287225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C3F4B56B-CCFA-C945-AF39-D450955C363C}"/>
              </a:ext>
            </a:extLst>
          </p:cNvPr>
          <p:cNvSpPr txBox="1"/>
          <p:nvPr userDrawn="1"/>
        </p:nvSpPr>
        <p:spPr>
          <a:xfrm>
            <a:off x="637548" y="4688525"/>
            <a:ext cx="15829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400" b="1" dirty="0">
                <a:solidFill>
                  <a:schemeClr val="bg1"/>
                </a:solidFill>
                <a:latin typeface="+mj-lt"/>
              </a:rPr>
              <a:t>Lik og del:</a:t>
            </a:r>
          </a:p>
        </p:txBody>
      </p:sp>
    </p:spTree>
    <p:extLst>
      <p:ext uri="{BB962C8B-B14F-4D97-AF65-F5344CB8AC3E}">
        <p14:creationId xmlns:p14="http://schemas.microsoft.com/office/powerpoint/2010/main" val="14512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menighetens navn</a:t>
            </a:r>
          </a:p>
        </p:txBody>
      </p:sp>
    </p:spTree>
    <p:extLst>
      <p:ext uri="{BB962C8B-B14F-4D97-AF65-F5344CB8AC3E}">
        <p14:creationId xmlns:p14="http://schemas.microsoft.com/office/powerpoint/2010/main" val="244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m beig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AD0E1C9-01E8-0441-A408-8B047D61E7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585"/>
            <a:ext cx="12192000" cy="5763459"/>
          </a:xfrm>
          <a:pattFill prst="pct25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82355"/>
            <a:ext cx="12192000" cy="1684690"/>
          </a:xfrm>
          <a:solidFill>
            <a:schemeClr val="bg2">
              <a:alpha val="65000"/>
            </a:schemeClr>
          </a:solidFill>
        </p:spPr>
        <p:txBody>
          <a:bodyPr lIns="612000" tIns="396000" anchor="t" anchorCtr="0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5036363"/>
            <a:ext cx="10944224" cy="48712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4C6F84E-D0C2-C440-99A4-6F37D30EFB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124801"/>
            <a:ext cx="3299183" cy="534589"/>
          </a:xfrm>
          <a:prstGeom prst="rect">
            <a:avLst/>
          </a:prstGeom>
        </p:spPr>
      </p:pic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B64A8A33-7B6B-F94B-90B1-AE1FA112A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6612" y="6237288"/>
            <a:ext cx="5651500" cy="350837"/>
          </a:xfrm>
        </p:spPr>
        <p:txBody>
          <a:bodyPr anchor="ctr"/>
          <a:lstStyle>
            <a:lvl1pPr marL="0" indent="0" algn="r" rtl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Sett inn menighetens navn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319102D-4849-2846-879D-E44694D4405B}"/>
              </a:ext>
            </a:extLst>
          </p:cNvPr>
          <p:cNvSpPr txBox="1"/>
          <p:nvPr userDrawn="1"/>
        </p:nvSpPr>
        <p:spPr>
          <a:xfrm>
            <a:off x="0" y="-323626"/>
            <a:ext cx="7175241" cy="1834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1200" b="1" noProof="1">
                <a:latin typeface="Arial" panose="020B0604020202020204" pitchFamily="34" charset="0"/>
              </a:rPr>
              <a:t>Bytte eller legge inn bakgrunnsbilde: </a:t>
            </a:r>
            <a:r>
              <a:rPr lang="nb-NO" altLang="nb-NO" sz="1200" noProof="1">
                <a:latin typeface="Arial" panose="020B0604020202020204" pitchFamily="34" charset="0"/>
              </a:rPr>
              <a:t>Plasser et nytt bilde i bildeboksen og plasser bildet bakerst.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5D4C216-0C5B-E349-8348-5CD30293D5D3}"/>
              </a:ext>
            </a:extLst>
          </p:cNvPr>
          <p:cNvSpPr txBox="1"/>
          <p:nvPr userDrawn="1"/>
        </p:nvSpPr>
        <p:spPr>
          <a:xfrm>
            <a:off x="7772400" y="6966642"/>
            <a:ext cx="3795712" cy="2552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1200" b="1" noProof="1">
                <a:latin typeface="Arial" panose="020B0604020202020204" pitchFamily="34" charset="0"/>
              </a:rPr>
              <a:t>Menighetens navn: </a:t>
            </a:r>
            <a:r>
              <a:rPr lang="nb-NO" altLang="nb-NO" sz="1200" noProof="1">
                <a:latin typeface="Arial" panose="020B0604020202020204" pitchFamily="34" charset="0"/>
              </a:rPr>
              <a:t>legges inn som høyrestilt tekst.</a:t>
            </a:r>
          </a:p>
        </p:txBody>
      </p:sp>
    </p:spTree>
    <p:extLst>
      <p:ext uri="{BB962C8B-B14F-4D97-AF65-F5344CB8AC3E}">
        <p14:creationId xmlns:p14="http://schemas.microsoft.com/office/powerpoint/2010/main" val="9792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m rød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AD0E1C9-01E8-0441-A408-8B047D61E7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585"/>
            <a:ext cx="12192000" cy="5763459"/>
          </a:xfrm>
          <a:pattFill prst="pct25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82355"/>
            <a:ext cx="12192000" cy="1684690"/>
          </a:xfrm>
          <a:solidFill>
            <a:schemeClr val="tx2">
              <a:alpha val="65000"/>
            </a:schemeClr>
          </a:solidFill>
        </p:spPr>
        <p:txBody>
          <a:bodyPr lIns="612000" tIns="396000" anchor="t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5036363"/>
            <a:ext cx="10944224" cy="48712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4C6F84E-D0C2-C440-99A4-6F37D30EFB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124801"/>
            <a:ext cx="3299183" cy="534590"/>
          </a:xfrm>
          <a:prstGeom prst="rect">
            <a:avLst/>
          </a:prstGeom>
        </p:spPr>
      </p:pic>
      <p:sp>
        <p:nvSpPr>
          <p:cNvPr id="16" name="Plassholder for tekst 6">
            <a:extLst>
              <a:ext uri="{FF2B5EF4-FFF2-40B4-BE49-F238E27FC236}">
                <a16:creationId xmlns:a16="http://schemas.microsoft.com/office/drawing/2014/main" id="{B64A8A33-7B6B-F94B-90B1-AE1FA112A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6612" y="6237288"/>
            <a:ext cx="5651500" cy="350837"/>
          </a:xfrm>
        </p:spPr>
        <p:txBody>
          <a:bodyPr anchor="ctr"/>
          <a:lstStyle>
            <a:lvl1pPr marL="0" indent="0" algn="r" rtl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menighetens navn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B799CF4-2C24-B74B-A893-0239EC6C1414}"/>
              </a:ext>
            </a:extLst>
          </p:cNvPr>
          <p:cNvSpPr txBox="1"/>
          <p:nvPr userDrawn="1"/>
        </p:nvSpPr>
        <p:spPr>
          <a:xfrm>
            <a:off x="0" y="-323626"/>
            <a:ext cx="7175241" cy="1834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1200" b="1" noProof="1">
                <a:latin typeface="Arial" panose="020B0604020202020204" pitchFamily="34" charset="0"/>
              </a:rPr>
              <a:t>Bytte eller legge inn bakgrunnsbilde: </a:t>
            </a:r>
            <a:r>
              <a:rPr lang="nb-NO" altLang="nb-NO" sz="1200" noProof="1">
                <a:latin typeface="Arial" panose="020B0604020202020204" pitchFamily="34" charset="0"/>
              </a:rPr>
              <a:t>Plasser et nytt bilde i bildeboksen og plasser bildet bakerst.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41CEC64-0B73-6141-8D22-80DB773A1569}"/>
              </a:ext>
            </a:extLst>
          </p:cNvPr>
          <p:cNvSpPr txBox="1"/>
          <p:nvPr userDrawn="1"/>
        </p:nvSpPr>
        <p:spPr>
          <a:xfrm>
            <a:off x="7772400" y="6966642"/>
            <a:ext cx="3795712" cy="2552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1200" b="1" noProof="1">
                <a:latin typeface="Arial" panose="020B0604020202020204" pitchFamily="34" charset="0"/>
              </a:rPr>
              <a:t>Menighetens navn: </a:t>
            </a:r>
            <a:r>
              <a:rPr lang="nb-NO" altLang="nb-NO" sz="1200" noProof="1">
                <a:latin typeface="Arial" panose="020B0604020202020204" pitchFamily="34" charset="0"/>
              </a:rPr>
              <a:t>legges inn som høyrestilt tekst.</a:t>
            </a:r>
          </a:p>
        </p:txBody>
      </p:sp>
    </p:spTree>
    <p:extLst>
      <p:ext uri="{BB962C8B-B14F-4D97-AF65-F5344CB8AC3E}">
        <p14:creationId xmlns:p14="http://schemas.microsoft.com/office/powerpoint/2010/main" val="17442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lilla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AD0E1C9-01E8-0441-A408-8B047D61E7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585"/>
            <a:ext cx="12192000" cy="5763459"/>
          </a:xfrm>
          <a:pattFill prst="pct25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82355"/>
            <a:ext cx="12192000" cy="1684690"/>
          </a:xfrm>
          <a:solidFill>
            <a:schemeClr val="accent3">
              <a:alpha val="50000"/>
            </a:schemeClr>
          </a:solidFill>
        </p:spPr>
        <p:txBody>
          <a:bodyPr lIns="612000" tIns="396000" anchor="t" anchorCtr="0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5036363"/>
            <a:ext cx="10944224" cy="48712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61E40EF-7B87-0240-AE72-F34E1F6EB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124801"/>
            <a:ext cx="3299183" cy="534590"/>
          </a:xfrm>
          <a:prstGeom prst="rect">
            <a:avLst/>
          </a:prstGeom>
        </p:spPr>
      </p:pic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984555A3-D2EE-8049-9440-1F144D8D7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6612" y="6237288"/>
            <a:ext cx="5651500" cy="350837"/>
          </a:xfrm>
        </p:spPr>
        <p:txBody>
          <a:bodyPr anchor="ctr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menighetens navn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459F545-9A62-4F4C-8CD0-60B39A23F5A3}"/>
              </a:ext>
            </a:extLst>
          </p:cNvPr>
          <p:cNvSpPr txBox="1"/>
          <p:nvPr userDrawn="1"/>
        </p:nvSpPr>
        <p:spPr>
          <a:xfrm>
            <a:off x="0" y="-323626"/>
            <a:ext cx="7175241" cy="1834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1200" b="1" noProof="1">
                <a:latin typeface="Arial" panose="020B0604020202020204" pitchFamily="34" charset="0"/>
              </a:rPr>
              <a:t>Bytte eller legge inn bakgrunnsbilde: </a:t>
            </a:r>
            <a:r>
              <a:rPr lang="nb-NO" altLang="nb-NO" sz="1200" noProof="1">
                <a:latin typeface="Arial" panose="020B0604020202020204" pitchFamily="34" charset="0"/>
              </a:rPr>
              <a:t>Plasser et nytt bilde i bildeboksen og plasser bildet bakerst.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BD7C37F-A508-8841-A87E-189C1F0F4060}"/>
              </a:ext>
            </a:extLst>
          </p:cNvPr>
          <p:cNvSpPr txBox="1"/>
          <p:nvPr userDrawn="1"/>
        </p:nvSpPr>
        <p:spPr>
          <a:xfrm>
            <a:off x="7772400" y="6966642"/>
            <a:ext cx="3795712" cy="2552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1200" b="1" noProof="1">
                <a:latin typeface="Arial" panose="020B0604020202020204" pitchFamily="34" charset="0"/>
              </a:rPr>
              <a:t>Menighetens navn: </a:t>
            </a:r>
            <a:r>
              <a:rPr lang="nb-NO" altLang="nb-NO" sz="1200" noProof="1">
                <a:latin typeface="Arial" panose="020B0604020202020204" pitchFamily="34" charset="0"/>
              </a:rPr>
              <a:t>legges inn som høyrestilt tekst.</a:t>
            </a:r>
          </a:p>
        </p:txBody>
      </p:sp>
    </p:spTree>
    <p:extLst>
      <p:ext uri="{BB962C8B-B14F-4D97-AF65-F5344CB8AC3E}">
        <p14:creationId xmlns:p14="http://schemas.microsoft.com/office/powerpoint/2010/main" val="309567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AD0E1C9-01E8-0441-A408-8B047D61E7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585"/>
            <a:ext cx="12192000" cy="5763459"/>
          </a:xfrm>
          <a:pattFill prst="pct25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82355"/>
            <a:ext cx="12192000" cy="1684690"/>
          </a:xfrm>
          <a:solidFill>
            <a:schemeClr val="accent2">
              <a:alpha val="65000"/>
            </a:schemeClr>
          </a:solidFill>
        </p:spPr>
        <p:txBody>
          <a:bodyPr lIns="612000" tIns="396000" anchor="t" anchorCtr="0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noProof="0" dirty="0"/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5036363"/>
            <a:ext cx="10944224" cy="487121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  <a:endParaRPr lang="nb-NO" noProof="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A6192CB-5B16-5F48-882B-74EDFFC31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3888" y="6124801"/>
            <a:ext cx="3299183" cy="534590"/>
          </a:xfrm>
          <a:prstGeom prst="rect">
            <a:avLst/>
          </a:prstGeom>
        </p:spPr>
      </p:pic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1C33745-7619-B547-A24D-0CF5B3FE99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6612" y="6237288"/>
            <a:ext cx="5651500" cy="350837"/>
          </a:xfrm>
        </p:spPr>
        <p:txBody>
          <a:bodyPr anchor="ctr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Sett inn menighetens navn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8E039C4-5398-7F4F-A5E5-BA96A240D6CE}"/>
              </a:ext>
            </a:extLst>
          </p:cNvPr>
          <p:cNvSpPr txBox="1"/>
          <p:nvPr userDrawn="1"/>
        </p:nvSpPr>
        <p:spPr>
          <a:xfrm>
            <a:off x="0" y="-323626"/>
            <a:ext cx="7175241" cy="1834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1200" b="1" noProof="1">
                <a:latin typeface="Arial" panose="020B0604020202020204" pitchFamily="34" charset="0"/>
              </a:rPr>
              <a:t>Bytte eller legge inn bakgrunnsbilde: </a:t>
            </a:r>
            <a:r>
              <a:rPr lang="nb-NO" altLang="nb-NO" sz="1200" noProof="1">
                <a:latin typeface="Arial" panose="020B0604020202020204" pitchFamily="34" charset="0"/>
              </a:rPr>
              <a:t>Plasser et nytt bilde i bildeboksen og plasser bildet bakerst.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139D48F-676C-7E43-B614-BA58E9BE47EE}"/>
              </a:ext>
            </a:extLst>
          </p:cNvPr>
          <p:cNvSpPr txBox="1"/>
          <p:nvPr userDrawn="1"/>
        </p:nvSpPr>
        <p:spPr>
          <a:xfrm>
            <a:off x="7772400" y="6966642"/>
            <a:ext cx="3795712" cy="2552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1200" b="1" noProof="1">
                <a:latin typeface="Arial" panose="020B0604020202020204" pitchFamily="34" charset="0"/>
              </a:rPr>
              <a:t>Menighetens navn: </a:t>
            </a:r>
            <a:r>
              <a:rPr lang="nb-NO" altLang="nb-NO" sz="1200" noProof="1">
                <a:latin typeface="Arial" panose="020B0604020202020204" pitchFamily="34" charset="0"/>
              </a:rPr>
              <a:t>legges inn som høyrestilt tekst.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A3820CC-2EC2-4849-B64F-4AE472A1C4F4}"/>
              </a:ext>
            </a:extLst>
          </p:cNvPr>
          <p:cNvSpPr txBox="1"/>
          <p:nvPr userDrawn="1"/>
        </p:nvSpPr>
        <p:spPr>
          <a:xfrm>
            <a:off x="578580" y="6966642"/>
            <a:ext cx="5517419" cy="5994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1200" b="1" noProof="1">
                <a:latin typeface="Arial" panose="020B0604020202020204" pitchFamily="34" charset="0"/>
              </a:rPr>
              <a:t>Tittel: </a:t>
            </a:r>
            <a:r>
              <a:rPr lang="nb-NO" altLang="nb-NO" sz="1200" noProof="1">
                <a:latin typeface="Arial" panose="020B0604020202020204" pitchFamily="34" charset="0"/>
              </a:rPr>
              <a:t>pass på at tittelen på presentasjonen har god kontrast med bakgrunnen.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altLang="nb-NO" sz="1200" noProof="1">
                <a:latin typeface="Arial" panose="020B0604020202020204" pitchFamily="34" charset="0"/>
              </a:rPr>
              <a:t>Skift eventuell skriften til hvit for å oppnå optimal kontrast med bilde og bakgrunn.</a:t>
            </a:r>
          </a:p>
        </p:txBody>
      </p:sp>
    </p:spTree>
    <p:extLst>
      <p:ext uri="{BB962C8B-B14F-4D97-AF65-F5344CB8AC3E}">
        <p14:creationId xmlns:p14="http://schemas.microsoft.com/office/powerpoint/2010/main" val="41847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09.05.2025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88" r:id="rId6"/>
    <p:sldLayoutId id="2147483692" r:id="rId7"/>
    <p:sldLayoutId id="2147483689" r:id="rId8"/>
    <p:sldLayoutId id="2147483691" r:id="rId9"/>
    <p:sldLayoutId id="2147483690" r:id="rId10"/>
    <p:sldLayoutId id="2147483651" r:id="rId11"/>
    <p:sldLayoutId id="2147483693" r:id="rId12"/>
    <p:sldLayoutId id="2147483666" r:id="rId13"/>
    <p:sldLayoutId id="2147483667" r:id="rId14"/>
    <p:sldLayoutId id="2147483665" r:id="rId15"/>
    <p:sldLayoutId id="2147483650" r:id="rId16"/>
    <p:sldLayoutId id="2147483673" r:id="rId17"/>
    <p:sldLayoutId id="2147483674" r:id="rId18"/>
    <p:sldLayoutId id="2147483652" r:id="rId19"/>
    <p:sldLayoutId id="2147483653" r:id="rId20"/>
    <p:sldLayoutId id="2147483657" r:id="rId21"/>
    <p:sldLayoutId id="2147483656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94" r:id="rId28"/>
    <p:sldLayoutId id="2147483654" r:id="rId29"/>
    <p:sldLayoutId id="2147483668" r:id="rId30"/>
    <p:sldLayoutId id="2147483671" r:id="rId31"/>
    <p:sldLayoutId id="2147483670" r:id="rId32"/>
    <p:sldLayoutId id="2147483669" r:id="rId33"/>
    <p:sldLayoutId id="2147483672" r:id="rId34"/>
    <p:sldLayoutId id="2147483655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  <p15:guide id="6" orient="horz" pos="4150" userDrawn="1">
          <p15:clr>
            <a:srgbClr val="F26B43"/>
          </p15:clr>
        </p15:guide>
        <p15:guide id="7" orient="horz" pos="873" userDrawn="1">
          <p15:clr>
            <a:srgbClr val="F26B43"/>
          </p15:clr>
        </p15:guide>
        <p15:guide id="8" orient="horz" pos="142" userDrawn="1">
          <p15:clr>
            <a:srgbClr val="F26B43"/>
          </p15:clr>
        </p15:guide>
        <p15:guide id="9" pos="3727" userDrawn="1">
          <p15:clr>
            <a:srgbClr val="F26B43"/>
          </p15:clr>
        </p15:guide>
        <p15:guide id="10" pos="3953" userDrawn="1">
          <p15:clr>
            <a:srgbClr val="F26B43"/>
          </p15:clr>
        </p15:guide>
        <p15:guide id="12" orient="horz" pos="689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irken.no/nb-NO/fellesrad/as-kirkelige-fellesrad/om_oss/menighetsradene/menighetsradetAs/arsmelding---as-menighetsrad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31700E-BB95-A143-ABD0-4733A555E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rmAutofit/>
          </a:bodyPr>
          <a:lstStyle/>
          <a:p>
            <a:r>
              <a:rPr lang="nb-NO" dirty="0"/>
              <a:t>Velkommen til årsmøte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5A1BF65-B57A-DD43-A511-91629993F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rmAutofit/>
          </a:bodyPr>
          <a:lstStyle/>
          <a:p>
            <a:endParaRPr lang="nb-NO" dirty="0"/>
          </a:p>
          <a:p>
            <a:r>
              <a:rPr lang="nb-NO" dirty="0"/>
              <a:t>Ås arbeidskirke </a:t>
            </a:r>
            <a:br>
              <a:rPr lang="nb-NO" dirty="0"/>
            </a:br>
            <a:r>
              <a:rPr lang="nb-NO" dirty="0"/>
              <a:t>28. april 2024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694A64A-3CA5-1E48-9589-2023E4C70B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128878"/>
            <a:ext cx="10944224" cy="416480"/>
          </a:xfrm>
        </p:spPr>
        <p:txBody>
          <a:bodyPr>
            <a:normAutofit/>
          </a:bodyPr>
          <a:lstStyle/>
          <a:p>
            <a:r>
              <a:rPr lang="nb-NO" dirty="0"/>
              <a:t>Ås menighet</a:t>
            </a:r>
          </a:p>
        </p:txBody>
      </p:sp>
      <p:sp>
        <p:nvSpPr>
          <p:cNvPr id="13" name="Date Placeholder 1" hidden="1">
            <a:extLst>
              <a:ext uri="{FF2B5EF4-FFF2-40B4-BE49-F238E27FC236}">
                <a16:creationId xmlns:a16="http://schemas.microsoft.com/office/drawing/2014/main" id="{366168AC-3FBE-48B4-AF91-AFCE65B4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153172C-E5A6-B547-B606-488AA18D1FD3}" type="datetime1">
              <a:rPr lang="nb-NO" smtClean="0"/>
              <a:pPr>
                <a:spcAft>
                  <a:spcPts val="600"/>
                </a:spcAft>
              </a:pPr>
              <a:t>09.05.2025</a:t>
            </a:fld>
            <a:endParaRPr lang="nb-NO"/>
          </a:p>
        </p:txBody>
      </p:sp>
      <p:sp>
        <p:nvSpPr>
          <p:cNvPr id="14" name="Slide Number Placeholder 2" hidden="1">
            <a:extLst>
              <a:ext uri="{FF2B5EF4-FFF2-40B4-BE49-F238E27FC236}">
                <a16:creationId xmlns:a16="http://schemas.microsoft.com/office/drawing/2014/main" id="{2C1F9131-6994-4D8A-9BBA-704ECCCFD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87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CDC37CD-3BA2-4DA0-E569-A321ED7BE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68406"/>
            <a:ext cx="10944226" cy="863600"/>
          </a:xfrm>
        </p:spPr>
        <p:txBody>
          <a:bodyPr anchor="ctr">
            <a:normAutofit/>
          </a:bodyPr>
          <a:lstStyle/>
          <a:p>
            <a:r>
              <a:rPr lang="en-US" dirty="0"/>
              <a:t>Sak 3:  </a:t>
            </a:r>
            <a:r>
              <a:rPr lang="nb-NO" dirty="0"/>
              <a:t>Årsmelding 2023 forts.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4E5F57-DDF8-298C-BC78-5C3B278A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80A6A3-A14A-8449-BA07-5BD9683D3999}" type="datetime1">
              <a:rPr lang="nb-NO" smtClean="0"/>
              <a:pPr>
                <a:spcAft>
                  <a:spcPts val="600"/>
                </a:spcAft>
              </a:pPr>
              <a:t>09.05.2025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879200A-5B7D-9678-8827-83F8E291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10</a:t>
            </a:fld>
            <a:endParaRPr lang="nb-NO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D6A5A4DD-4044-C98C-369E-65FDFD06BC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4351" y="743749"/>
            <a:ext cx="8583295" cy="557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CDC37CD-3BA2-4DA0-E569-A321ED7BE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26" y="369264"/>
            <a:ext cx="10944226" cy="863600"/>
          </a:xfrm>
        </p:spPr>
        <p:txBody>
          <a:bodyPr anchor="ctr">
            <a:normAutofit/>
          </a:bodyPr>
          <a:lstStyle/>
          <a:p>
            <a:r>
              <a:rPr lang="en-US" dirty="0"/>
              <a:t>Sak 3:  </a:t>
            </a:r>
            <a:r>
              <a:rPr lang="nb-NO" dirty="0"/>
              <a:t>Årsmelding 2023 forts.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4E5F57-DDF8-298C-BC78-5C3B278A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80A6A3-A14A-8449-BA07-5BD9683D3999}" type="datetime1">
              <a:rPr lang="nb-NO" smtClean="0"/>
              <a:pPr>
                <a:spcAft>
                  <a:spcPts val="600"/>
                </a:spcAft>
              </a:pPr>
              <a:t>09.05.2025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879200A-5B7D-9678-8827-83F8E291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11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BF9659B-49EB-DEEC-1E03-0973E0E9F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01" y="1662545"/>
            <a:ext cx="11885598" cy="348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5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CDC37CD-3BA2-4DA0-E569-A321ED7BE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en-US" dirty="0"/>
              <a:t>Sak 3:  </a:t>
            </a:r>
            <a:r>
              <a:rPr lang="nb-NO" dirty="0"/>
              <a:t>Årsmelding 2023 forts.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0DC9083-D48B-2750-9475-002FB2947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96" r="2" b="2614"/>
          <a:stretch/>
        </p:blipFill>
        <p:spPr>
          <a:xfrm>
            <a:off x="623887" y="1385888"/>
            <a:ext cx="10944226" cy="4672713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4E5F57-DDF8-298C-BC78-5C3B278A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80A6A3-A14A-8449-BA07-5BD9683D3999}" type="datetime1">
              <a:rPr lang="nb-NO" smtClean="0"/>
              <a:pPr>
                <a:spcAft>
                  <a:spcPts val="600"/>
                </a:spcAft>
              </a:pPr>
              <a:t>09.05.2025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879200A-5B7D-9678-8827-83F8E291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806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5FB3BD-A27B-098A-3E4C-19964823B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Sak 3:  </a:t>
            </a:r>
            <a:r>
              <a:rPr lang="nb-NO" dirty="0"/>
              <a:t>Årsmelding 2023 forts.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A19688-A109-7DDD-1BB4-979801E1E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000" dirty="0"/>
              <a:t>Loppemarkedet</a:t>
            </a:r>
          </a:p>
          <a:p>
            <a:r>
              <a:rPr lang="nb-NO" sz="2000" dirty="0"/>
              <a:t>Menighetsbladet</a:t>
            </a:r>
          </a:p>
          <a:p>
            <a:r>
              <a:rPr lang="nb-NO" sz="2000" dirty="0"/>
              <a:t>Husrådet – Ås arbeidskirke</a:t>
            </a:r>
          </a:p>
          <a:p>
            <a:r>
              <a:rPr lang="nb-NO" sz="2000" dirty="0"/>
              <a:t>Misjonsutvalget – misjonsprosjekt «Landsbyutvikling i Etiopia»</a:t>
            </a:r>
          </a:p>
          <a:p>
            <a:r>
              <a:rPr lang="nb-NO" sz="2000" dirty="0"/>
              <a:t>Ås misjonsforening</a:t>
            </a:r>
          </a:p>
          <a:p>
            <a:endParaRPr lang="nb-NO" sz="2000" dirty="0"/>
          </a:p>
          <a:p>
            <a:r>
              <a:rPr lang="nb-NO" sz="2000" dirty="0"/>
              <a:t>Ås kirkeakademi</a:t>
            </a:r>
          </a:p>
          <a:p>
            <a:r>
              <a:rPr lang="nb-NO" sz="2000" dirty="0" err="1"/>
              <a:t>Forbønnsgruppa</a:t>
            </a:r>
            <a:endParaRPr lang="nb-NO" sz="2000" dirty="0"/>
          </a:p>
          <a:p>
            <a:r>
              <a:rPr lang="nb-NO" sz="2000" dirty="0"/>
              <a:t>Alphagruppa </a:t>
            </a:r>
          </a:p>
          <a:p>
            <a:r>
              <a:rPr lang="nb-NO" sz="2000" dirty="0"/>
              <a:t>Ås </a:t>
            </a:r>
            <a:r>
              <a:rPr lang="nb-NO" sz="2000" dirty="0" err="1"/>
              <a:t>kirkering</a:t>
            </a:r>
            <a:endParaRPr lang="nb-NO" sz="2000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CE8E13-D013-BB9A-6352-8438B8B00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48EFA57-A4BB-232A-7262-D8461956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13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52A5AEA-D76B-2645-B40D-2AC9A5144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613" y="859168"/>
            <a:ext cx="3364500" cy="544781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F7BD019-C822-7B25-F4CE-12BD88EF2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8" y="3722244"/>
            <a:ext cx="4602095" cy="258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C67FC-964E-4218-9BFB-4BA5EDB00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3" y="342755"/>
            <a:ext cx="11308360" cy="640217"/>
          </a:xfrm>
        </p:spPr>
        <p:txBody>
          <a:bodyPr/>
          <a:lstStyle/>
          <a:p>
            <a:r>
              <a:rPr lang="nb-NO" dirty="0"/>
              <a:t>Sak 4: Regnskap 2023 </a:t>
            </a:r>
            <a:r>
              <a:rPr lang="nb-NO" sz="2400" dirty="0"/>
              <a:t>til orientering </a:t>
            </a:r>
            <a:r>
              <a:rPr lang="nb-NO" sz="2000" dirty="0"/>
              <a:t>ved Linda Janson-Haddal</a:t>
            </a:r>
            <a:br>
              <a:rPr lang="nb-NO" dirty="0"/>
            </a:b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2542DEB-4211-412B-93D3-8D0A844D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14</a:t>
            </a:fld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444FA07-D714-E2FD-C6B2-65F754677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89" t="53971" r="53426" b="9386"/>
          <a:stretch/>
        </p:blipFill>
        <p:spPr>
          <a:xfrm rot="5400000">
            <a:off x="1434658" y="40068"/>
            <a:ext cx="5273118" cy="698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8698B9-7E94-9239-2C3E-C29CA0E2D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Sak 4: Regnskap 2023 forts.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B86728B-CB95-68DF-78C0-530A65482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A0B4CB-CCD7-914E-E286-58202C4D2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15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17E1A9B-2D36-A8C7-CD2E-300C3E7E6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96392" r="-2225"/>
          <a:stretch/>
        </p:blipFill>
        <p:spPr>
          <a:xfrm>
            <a:off x="557247" y="5231838"/>
            <a:ext cx="8394789" cy="508399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BE56150-20AE-2432-9D33-1680D67B3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" y="1001774"/>
            <a:ext cx="8082138" cy="396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D0016E-1669-B4E2-793F-4AA75118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18133"/>
            <a:ext cx="10944226" cy="863600"/>
          </a:xfrm>
        </p:spPr>
        <p:txBody>
          <a:bodyPr/>
          <a:lstStyle/>
          <a:p>
            <a:r>
              <a:rPr lang="nb-NO" dirty="0"/>
              <a:t>Sak 4: Regnskap 2023 forts.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4C12A23-BEDB-DFFC-B0D7-3573355D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BD133C9-380E-EC96-3D5C-573004C84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16</a:t>
            </a:fld>
            <a:endParaRPr lang="nb-NO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29BA32E1-B555-0087-E9C7-24A8D69EBD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0374" t="13521" r="41458" b="49047"/>
          <a:stretch/>
        </p:blipFill>
        <p:spPr>
          <a:xfrm>
            <a:off x="115801" y="1193408"/>
            <a:ext cx="6041151" cy="4348409"/>
          </a:xfr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E7AAF0D4-91B4-E2E3-1F0C-DC68A17C10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82" r="23410" b="3761"/>
          <a:stretch/>
        </p:blipFill>
        <p:spPr>
          <a:xfrm>
            <a:off x="6096000" y="999445"/>
            <a:ext cx="5789821" cy="514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2955B3-199F-FD5F-ED43-83FAFA147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Sak 4: Regnskap 2024 – TUSEN TAKK!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8B9DAA-58AF-C8FB-A636-2EEEE7749B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722" y="1342346"/>
            <a:ext cx="10444706" cy="4672012"/>
          </a:xfrm>
        </p:spPr>
        <p:txBody>
          <a:bodyPr/>
          <a:lstStyle/>
          <a:p>
            <a:pPr algn="l"/>
            <a:r>
              <a:rPr lang="nb-NO" dirty="0"/>
              <a:t>Vi setter stor pris på våre nesten 100 givere som bidro med nesten </a:t>
            </a:r>
            <a:br>
              <a:rPr lang="nb-NO" dirty="0"/>
            </a:br>
            <a:r>
              <a:rPr lang="nb-NO" dirty="0"/>
              <a:t>kr. 300.000 i 2023. Ditt bidrag betyr mye! Tusen takk! </a:t>
            </a:r>
          </a:p>
          <a:p>
            <a:pPr marL="0" indent="0" algn="l">
              <a:buNone/>
            </a:pPr>
            <a:endParaRPr lang="nb-NO" dirty="0"/>
          </a:p>
          <a:p>
            <a:pPr algn="l"/>
            <a:r>
              <a:rPr lang="nb-NO" dirty="0"/>
              <a:t>Givertjenesten er avgjørende for å opprettholde og utvikle våre tilbud for barn, unge, voksene og eldre. Uten en fast og forutsigbar givertjeneste hadde vi måtte legge ned mange aktiviteter.</a:t>
            </a:r>
            <a:br>
              <a:rPr lang="nb-NO" dirty="0"/>
            </a:br>
            <a:endParaRPr lang="nb-NO" dirty="0"/>
          </a:p>
          <a:p>
            <a:pPr algn="l"/>
            <a:r>
              <a:rPr lang="nb-NO" dirty="0"/>
              <a:t>Vi inviterer derfor alle til å bli med og gi et fast regelmessig beløp. 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6855AD4-D9D6-EA81-E526-8859DE974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09.05.2025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505A5C7-5A6F-8AE7-6C8E-63390F66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148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F72F8F-D25C-4CE3-9F3A-55BD112C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6" y="368299"/>
            <a:ext cx="10944226" cy="863600"/>
          </a:xfrm>
        </p:spPr>
        <p:txBody>
          <a:bodyPr anchor="ctr">
            <a:normAutofit fontScale="90000"/>
          </a:bodyPr>
          <a:lstStyle/>
          <a:p>
            <a:r>
              <a:rPr lang="nb-NO" dirty="0"/>
              <a:t>Sak 5: Budsjett 2024 - til orientering ved Linda Janson-Haddal</a:t>
            </a:r>
            <a:br>
              <a:rPr lang="nb-NO" dirty="0"/>
            </a:br>
            <a:endParaRPr lang="nb-NO" dirty="0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B3D22E99-C9A5-5C44-914C-D52195C68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F2DE88B6-E66D-1049-95EA-32C0EE5A7891}" type="datetime1">
              <a:rPr lang="nb-NO" smtClean="0"/>
              <a:pPr>
                <a:spcAft>
                  <a:spcPts val="600"/>
                </a:spcAft>
              </a:pPr>
              <a:t>09.05.2025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0599091-EB46-49A7-B584-DD5E9A9E5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18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14D430A-6FA7-28D7-DE1E-3965506B8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17" y="1087540"/>
            <a:ext cx="5443879" cy="448083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BCFC47F-97D5-AD19-E992-9C0B596F8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507" y="1305576"/>
            <a:ext cx="5707101" cy="42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20BCC0D-4B36-9770-C9B4-9DECD0CB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/>
          <a:lstStyle/>
          <a:p>
            <a:r>
              <a:rPr lang="nb-NO" dirty="0"/>
              <a:t>Sak 6: </a:t>
            </a:r>
            <a:r>
              <a:rPr lang="en-US" dirty="0"/>
              <a:t>Strategi for Ås menighet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011F454-9107-C810-E74D-7D534F161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09.05.2025</a:t>
            </a:fld>
            <a:endParaRPr lang="nb-NO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B64FAD2-D70C-CAC4-292C-9FEF8DFB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B9D1E004-504A-0ED1-E7E0-45F1FAD9A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42" t="1667" r="10681" b="62955"/>
          <a:stretch/>
        </p:blipFill>
        <p:spPr>
          <a:xfrm>
            <a:off x="365269" y="1428025"/>
            <a:ext cx="6004975" cy="367044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ACB4498-0F80-F28A-974E-AE63FC59D7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24" t="42251" r="34773" b="3182"/>
          <a:stretch/>
        </p:blipFill>
        <p:spPr>
          <a:xfrm>
            <a:off x="6642903" y="1428025"/>
            <a:ext cx="5183828" cy="467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581C29-D95F-AA4A-8AC1-D0BA361B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1012148"/>
          </a:xfrm>
        </p:spPr>
        <p:txBody>
          <a:bodyPr anchor="b">
            <a:normAutofit/>
          </a:bodyPr>
          <a:lstStyle/>
          <a:p>
            <a:r>
              <a:rPr lang="nb-NO" dirty="0"/>
              <a:t>Sak 1: Godkjenning av innkalling og saksliste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0D941B-1DA2-E542-926F-5A9D105F5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538919"/>
            <a:ext cx="10944225" cy="3518981"/>
          </a:xfrm>
        </p:spPr>
        <p:txBody>
          <a:bodyPr>
            <a:normAutofit fontScale="92500" lnSpcReduction="10000"/>
          </a:bodyPr>
          <a:lstStyle/>
          <a:p>
            <a:pPr marL="514350" indent="-514350" fontAlgn="base">
              <a:lnSpc>
                <a:spcPct val="90000"/>
              </a:lnSpc>
              <a:buFont typeface="+mj-lt"/>
              <a:buAutoNum type="arabicPeriod"/>
            </a:pPr>
            <a:r>
              <a:rPr lang="nb-NO" sz="2800" dirty="0"/>
              <a:t>Godkjenning av innkalling og saksliste</a:t>
            </a:r>
          </a:p>
          <a:p>
            <a:pPr marL="514350" indent="-514350" fontAlgn="base">
              <a:lnSpc>
                <a:spcPct val="90000"/>
              </a:lnSpc>
              <a:buFont typeface="+mj-lt"/>
              <a:buAutoNum type="arabicPeriod"/>
            </a:pPr>
            <a:r>
              <a:rPr lang="nb-NO" sz="2800" dirty="0"/>
              <a:t>Valg av møteleder, referent og to personer til å undertegne protokoll</a:t>
            </a:r>
          </a:p>
          <a:p>
            <a:pPr marL="514350" indent="-514350" fontAlgn="base">
              <a:lnSpc>
                <a:spcPct val="90000"/>
              </a:lnSpc>
              <a:buFont typeface="+mj-lt"/>
              <a:buAutoNum type="arabicPeriod"/>
            </a:pPr>
            <a:r>
              <a:rPr lang="nb-NO" sz="2800" dirty="0"/>
              <a:t>Årsmelding 2023 - fremlegges </a:t>
            </a:r>
          </a:p>
          <a:p>
            <a:pPr marL="514350" indent="-514350" fontAlgn="base">
              <a:lnSpc>
                <a:spcPct val="90000"/>
              </a:lnSpc>
              <a:buFont typeface="+mj-lt"/>
              <a:buAutoNum type="arabicPeriod"/>
            </a:pPr>
            <a:r>
              <a:rPr lang="nb-NO" sz="2800" dirty="0"/>
              <a:t>Regnskap 2023 - til orientering</a:t>
            </a:r>
          </a:p>
          <a:p>
            <a:pPr marL="514350" indent="-514350" fontAlgn="base">
              <a:lnSpc>
                <a:spcPct val="90000"/>
              </a:lnSpc>
              <a:buFont typeface="+mj-lt"/>
              <a:buAutoNum type="arabicPeriod"/>
            </a:pPr>
            <a:r>
              <a:rPr lang="nb-NO" sz="2800" dirty="0"/>
              <a:t>Budsjett 2024 - til orientering</a:t>
            </a:r>
          </a:p>
          <a:p>
            <a:pPr marL="514350" indent="-514350" fontAlgn="base">
              <a:lnSpc>
                <a:spcPct val="90000"/>
              </a:lnSpc>
              <a:buFont typeface="+mj-lt"/>
              <a:buAutoNum type="arabicPeriod"/>
            </a:pPr>
            <a:r>
              <a:rPr lang="nb-NO" sz="2800" dirty="0"/>
              <a:t>Strategi for Ås menighet</a:t>
            </a:r>
          </a:p>
          <a:p>
            <a:pPr marL="514350" indent="-514350" fontAlgn="base">
              <a:lnSpc>
                <a:spcPct val="90000"/>
              </a:lnSpc>
              <a:buFont typeface="+mj-lt"/>
              <a:buAutoNum type="arabicPeriod"/>
            </a:pPr>
            <a:r>
              <a:rPr lang="nb-NO" sz="2800" dirty="0"/>
              <a:t>Eventuelt</a:t>
            </a:r>
          </a:p>
          <a:p>
            <a:pPr>
              <a:lnSpc>
                <a:spcPct val="90000"/>
              </a:lnSpc>
            </a:pPr>
            <a:endParaRPr lang="nb-NO" sz="1100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3E9F762-680C-5D45-B1F8-70A9266B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33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20BCC0D-4B36-9770-C9B4-9DECD0CB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-1002896"/>
            <a:ext cx="10944224" cy="2420938"/>
          </a:xfrm>
        </p:spPr>
        <p:txBody>
          <a:bodyPr anchor="b">
            <a:normAutofit/>
          </a:bodyPr>
          <a:lstStyle/>
          <a:p>
            <a:r>
              <a:rPr lang="nb-NO" dirty="0"/>
              <a:t>Sak 6: </a:t>
            </a:r>
            <a:r>
              <a:rPr lang="en-US" dirty="0"/>
              <a:t>Strategi for Ås menighet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88501E-7511-56FD-85FA-57A54AA4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270" y="2201069"/>
            <a:ext cx="10944225" cy="245586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b-NO" sz="6500" b="1" dirty="0">
                <a:effectLst/>
              </a:rPr>
              <a:t>Visjon</a:t>
            </a:r>
          </a:p>
          <a:p>
            <a:pPr marL="0" indent="0">
              <a:buNone/>
            </a:pPr>
            <a:endParaRPr lang="nb-NO" sz="6500" b="1" dirty="0">
              <a:effectLst/>
            </a:endParaRPr>
          </a:p>
          <a:p>
            <a:pPr marL="0" indent="0">
              <a:buNone/>
            </a:pPr>
            <a:r>
              <a:rPr lang="nb-NO" sz="6500" dirty="0">
                <a:effectLst/>
              </a:rPr>
              <a:t>Ås menighet skal være et åpent, varmt, </a:t>
            </a:r>
            <a:r>
              <a:rPr lang="nb-NO" sz="6500" dirty="0" err="1">
                <a:effectLst/>
              </a:rPr>
              <a:t>trosstyrkende</a:t>
            </a:r>
            <a:r>
              <a:rPr lang="nb-NO" sz="6500" dirty="0">
                <a:effectLst/>
              </a:rPr>
              <a:t> fellesskap, der mennesker i alle livssituasjoner deltar og opplever seg sett.</a:t>
            </a:r>
          </a:p>
          <a:p>
            <a:pPr marL="0" indent="0">
              <a:buNone/>
            </a:pPr>
            <a:endParaRPr lang="nb-NO" dirty="0">
              <a:effectLst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011F454-9107-C810-E74D-7D534F161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09.05.2025</a:t>
            </a:fld>
            <a:endParaRPr lang="nb-NO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B64FAD2-D70C-CAC4-292C-9FEF8DFB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2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20BCC0D-4B36-9770-C9B4-9DECD0CB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78" y="305088"/>
            <a:ext cx="5741122" cy="868363"/>
          </a:xfrm>
        </p:spPr>
        <p:txBody>
          <a:bodyPr anchor="ctr">
            <a:normAutofit/>
          </a:bodyPr>
          <a:lstStyle/>
          <a:p>
            <a:r>
              <a:rPr lang="nb-NO" sz="3000" dirty="0"/>
              <a:t>Sak 6: </a:t>
            </a:r>
            <a:r>
              <a:rPr lang="en-US" sz="3000" dirty="0"/>
              <a:t>Strategi for Ås menighet</a:t>
            </a:r>
          </a:p>
        </p:txBody>
      </p:sp>
      <p:pic>
        <p:nvPicPr>
          <p:cNvPr id="4" name="Bilde 3" descr="Et bilde som inneholder innendørs, klær, person, møbler&#10;&#10;Automatisk generert beskrivelse">
            <a:extLst>
              <a:ext uri="{FF2B5EF4-FFF2-40B4-BE49-F238E27FC236}">
                <a16:creationId xmlns:a16="http://schemas.microsoft.com/office/drawing/2014/main" id="{68466413-A407-A00D-0E45-7615F5CB3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02" r="16093"/>
          <a:stretch/>
        </p:blipFill>
        <p:spPr>
          <a:xfrm>
            <a:off x="6275388" y="10"/>
            <a:ext cx="5916612" cy="6857990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88501E-7511-56FD-85FA-57A54AA4F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1968" y="1086366"/>
            <a:ext cx="5292725" cy="4851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dirty="0">
              <a:effectLst/>
            </a:endParaRPr>
          </a:p>
          <a:p>
            <a:pPr marL="0" indent="0">
              <a:buNone/>
            </a:pPr>
            <a:r>
              <a:rPr lang="nb-NO" sz="3600" b="1" dirty="0">
                <a:effectLst/>
              </a:rPr>
              <a:t>Mål 1: </a:t>
            </a:r>
          </a:p>
          <a:p>
            <a:pPr marL="0" indent="0">
              <a:buNone/>
            </a:pPr>
            <a:br>
              <a:rPr lang="nb-NO" sz="3600" dirty="0">
                <a:effectLst/>
              </a:rPr>
            </a:br>
            <a:r>
              <a:rPr lang="nb-NO" sz="3600" dirty="0">
                <a:effectLst/>
              </a:rPr>
              <a:t>Søkning til og deltakelse i gudstjenestene øker og folk i alle aldre fortsetter å erfare et fellesskap som varmer og inspirerer (til tro og handling).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011F454-9107-C810-E74D-7D534F161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09.05.2025</a:t>
            </a:fld>
            <a:endParaRPr lang="nb-NO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B64FAD2-D70C-CAC4-292C-9FEF8DFB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184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20BCC0D-4B36-9770-C9B4-9DECD0CB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15" y="330382"/>
            <a:ext cx="10944226" cy="863600"/>
          </a:xfrm>
        </p:spPr>
        <p:txBody>
          <a:bodyPr/>
          <a:lstStyle/>
          <a:p>
            <a:r>
              <a:rPr lang="nb-NO" sz="3000" dirty="0"/>
              <a:t>Sak 6: </a:t>
            </a:r>
            <a:r>
              <a:rPr lang="en-US" sz="3000" dirty="0"/>
              <a:t>Strategi for Ås menighet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88501E-7511-56FD-85FA-57A54AA4F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553668"/>
            <a:ext cx="4775428" cy="4672713"/>
          </a:xfrm>
        </p:spPr>
        <p:txBody>
          <a:bodyPr/>
          <a:lstStyle/>
          <a:p>
            <a:pPr marL="0" indent="0">
              <a:buNone/>
            </a:pPr>
            <a:r>
              <a:rPr lang="nb-NO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Mål 2: </a:t>
            </a:r>
          </a:p>
          <a:p>
            <a:pPr marL="0" indent="0">
              <a:buNone/>
            </a:pPr>
            <a:br>
              <a:rPr lang="nb-NO" sz="3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3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Barn og unge i Ås kjenner seg hjemme i kirken, deltar og flere blir med i de ulike arenaene.</a:t>
            </a:r>
            <a:endParaRPr lang="en-US" sz="4400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011F454-9107-C810-E74D-7D534F161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09.05.2025</a:t>
            </a:fld>
            <a:endParaRPr lang="nb-NO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B64FAD2-D70C-CAC4-292C-9FEF8DFB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22</a:t>
            </a:fld>
            <a:endParaRPr lang="nb-NO"/>
          </a:p>
        </p:txBody>
      </p:sp>
      <p:pic>
        <p:nvPicPr>
          <p:cNvPr id="6" name="Bilde 5" descr="Et bilde som inneholder klær, sko, vegg, innendørs&#10;&#10;Automatisk generert beskrivelse">
            <a:extLst>
              <a:ext uri="{FF2B5EF4-FFF2-40B4-BE49-F238E27FC236}">
                <a16:creationId xmlns:a16="http://schemas.microsoft.com/office/drawing/2014/main" id="{744DA25A-C4BA-9159-592A-DF366CC15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15355" y="249448"/>
            <a:ext cx="8373728" cy="628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428CD57-03F7-2C68-FB29-DEB5001A90F6}"/>
              </a:ext>
            </a:extLst>
          </p:cNvPr>
          <p:cNvSpPr/>
          <p:nvPr/>
        </p:nvSpPr>
        <p:spPr>
          <a:xfrm>
            <a:off x="486560" y="1442831"/>
            <a:ext cx="11081552" cy="1513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0BCC0D-4B36-9770-C9B4-9DECD0CB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/>
          <a:lstStyle/>
          <a:p>
            <a:r>
              <a:rPr lang="nb-NO" dirty="0"/>
              <a:t>Sak 6: </a:t>
            </a:r>
            <a:r>
              <a:rPr lang="en-US" dirty="0"/>
              <a:t>Strategi for Ås menighet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88501E-7511-56FD-85FA-57A54AA4F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553668"/>
            <a:ext cx="10944226" cy="4672713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Visjon</a:t>
            </a:r>
          </a:p>
          <a:p>
            <a:pPr marL="0" indent="0">
              <a:buNone/>
            </a:pPr>
            <a:r>
              <a:rPr lang="nb-NO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Ås menighet skal være et åpent, varmt, </a:t>
            </a:r>
            <a:r>
              <a:rPr lang="nb-NO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trosstyrkende</a:t>
            </a:r>
            <a:r>
              <a:rPr lang="nb-NO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fellesskap, der mennesker i alle livssituasjoner deltar og opplever seg sett.</a:t>
            </a:r>
          </a:p>
          <a:p>
            <a:pPr marL="0" indent="0">
              <a:buNone/>
            </a:pPr>
            <a:endParaRPr lang="nb-NO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nb-NO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Mål 1: </a:t>
            </a:r>
            <a:br>
              <a:rPr lang="nb-NO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Søkning til og deltakelse i gudstjenestene øker og folk i alle aldre fortsetter å erfare et fellesskap som varmer og inspirerer (til tro og handling)</a:t>
            </a:r>
          </a:p>
          <a:p>
            <a:r>
              <a:rPr lang="nb-NO" sz="1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Mål 2: </a:t>
            </a:r>
            <a:br>
              <a:rPr lang="nb-NO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Barn og unge i Ås kjenner seg hjemme i kirken, deltar og flere blir med i de ulike arenaene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011F454-9107-C810-E74D-7D534F161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09.05.2025</a:t>
            </a:fld>
            <a:endParaRPr lang="nb-NO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B64FAD2-D70C-CAC4-292C-9FEF8DFB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60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 descr="Et bilde som inneholder person, innendørs, sete&#10;&#10;Automatisk generert beskrivelse">
            <a:extLst>
              <a:ext uri="{FF2B5EF4-FFF2-40B4-BE49-F238E27FC236}">
                <a16:creationId xmlns:a16="http://schemas.microsoft.com/office/drawing/2014/main" id="{5B467E09-C019-4497-8D55-F58077F8FB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14590" b="14590"/>
          <a:stretch/>
        </p:blipFill>
        <p:spPr>
          <a:xfrm>
            <a:off x="0" y="3175"/>
            <a:ext cx="12192000" cy="5764213"/>
          </a:xfr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5A53E2B-23C0-4243-A574-5F21A797E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82355"/>
            <a:ext cx="12192000" cy="1684690"/>
          </a:xfrm>
        </p:spPr>
        <p:txBody>
          <a:bodyPr anchor="t">
            <a:normAutofit/>
          </a:bodyPr>
          <a:lstStyle/>
          <a:p>
            <a:r>
              <a:rPr lang="nb-NO" dirty="0"/>
              <a:t>Sak 7: Eventuelt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66C1104-AD9A-4793-BD4E-B352D1A6AB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16612" y="6237288"/>
            <a:ext cx="5651500" cy="350837"/>
          </a:xfrm>
        </p:spPr>
        <p:txBody>
          <a:bodyPr anchor="ctr">
            <a:normAutofit/>
          </a:bodyPr>
          <a:lstStyle/>
          <a:p>
            <a:r>
              <a:rPr lang="en-US" dirty="0"/>
              <a:t>Ås menighet</a:t>
            </a:r>
          </a:p>
        </p:txBody>
      </p:sp>
      <p:sp>
        <p:nvSpPr>
          <p:cNvPr id="6" name="Plassholder for lysbildenummer 5" hidden="1">
            <a:extLst>
              <a:ext uri="{FF2B5EF4-FFF2-40B4-BE49-F238E27FC236}">
                <a16:creationId xmlns:a16="http://schemas.microsoft.com/office/drawing/2014/main" id="{A2C82EB3-1188-407E-A9F5-570A061FE2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18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46BE92BC-6CD0-DFC5-5751-86A051F53D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074241B-8DFE-1FD6-E459-20651285A7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401EE5A-9184-B6A1-13C6-4957963BF3C0}"/>
              </a:ext>
            </a:extLst>
          </p:cNvPr>
          <p:cNvSpPr txBox="1"/>
          <p:nvPr/>
        </p:nvSpPr>
        <p:spPr>
          <a:xfrm>
            <a:off x="831849" y="269875"/>
            <a:ext cx="446087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i="0" u="none" strike="noStrike" dirty="0">
                <a:effectLst/>
                <a:latin typeface="Helvetica Neue"/>
              </a:rPr>
              <a:t>Som barn i ditt hus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Som barn i ditt hus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 har vi hver og en ett sted,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der vi kan søke ditt ansikt,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og du gir oss av din fred. </a:t>
            </a:r>
            <a:br>
              <a:rPr lang="nb-NO" dirty="0"/>
            </a:b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Så møtes vi her i din store faderfavn.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Du lar oss juble og glede oss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når vi er samlet i ditt navn.</a:t>
            </a:r>
            <a:br>
              <a:rPr lang="nb-NO" dirty="0"/>
            </a:b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Du har lovet å være til stede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for å dele vår sorg og vår glede.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Gi oss vilje og mot til å leve,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Herre, som barn i ditt hus.</a:t>
            </a:r>
            <a:br>
              <a:rPr lang="nb-NO" dirty="0"/>
            </a:b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Som barn i ditt hus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gir du rom for alt vi er.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Vi har vår styrke og svakhet.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Midt i alt er du oss nær. 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87DAC80-9602-E392-BA4B-6968F7666AC5}"/>
              </a:ext>
            </a:extLst>
          </p:cNvPr>
          <p:cNvSpPr txBox="1"/>
          <p:nvPr/>
        </p:nvSpPr>
        <p:spPr>
          <a:xfrm>
            <a:off x="6628869" y="207658"/>
            <a:ext cx="446087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Du samler oss nå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til bønn og lovsang rundt ditt bord.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Og vi skal gå med din kjærlighet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ut til alle folk på jord.</a:t>
            </a:r>
            <a:br>
              <a:rPr lang="nb-NO" dirty="0"/>
            </a:b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Du har lovet å være til stede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for å dele vår sorg og vår glede.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Gi oss vilje og mot til å leve,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Herre, som barn i ditt hus.</a:t>
            </a:r>
            <a:br>
              <a:rPr lang="nb-NO" dirty="0"/>
            </a:b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Vi ber for din kirke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Vi ber for hverandre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Vi ber for vår verden</a:t>
            </a:r>
            <a:br>
              <a:rPr lang="nb-NO" dirty="0"/>
            </a:br>
            <a:r>
              <a:rPr lang="nb-NO" b="0" i="0" dirty="0" err="1">
                <a:solidFill>
                  <a:srgbClr val="333333"/>
                </a:solidFill>
                <a:effectLst/>
                <a:latin typeface="Helvetica Neue"/>
              </a:rPr>
              <a:t>Velsign</a:t>
            </a: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 oss du vår Gud</a:t>
            </a:r>
            <a:br>
              <a:rPr lang="nb-NO" dirty="0"/>
            </a:b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Du har lovet å være til stede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for å dele vår sorg og vår glede.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Gi oss vilje og mot til å leve, </a:t>
            </a:r>
            <a:br>
              <a:rPr lang="nb-NO" dirty="0"/>
            </a:br>
            <a:r>
              <a:rPr lang="nb-NO" b="0" i="0" dirty="0">
                <a:solidFill>
                  <a:srgbClr val="333333"/>
                </a:solidFill>
                <a:effectLst/>
                <a:latin typeface="Helvetica Neue"/>
              </a:rPr>
              <a:t>Herre, som barn i ditt hus.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53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20E3A3AB-C06B-4334-A43E-FD59D8B39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3095725"/>
            <a:ext cx="10944224" cy="883642"/>
          </a:xfrm>
        </p:spPr>
        <p:txBody>
          <a:bodyPr anchor="b">
            <a:normAutofit/>
          </a:bodyPr>
          <a:lstStyle/>
          <a:p>
            <a:r>
              <a:rPr lang="nb-NO" dirty="0"/>
              <a:t>Takk for i dag!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21FBE44-04F3-4E95-976D-263529029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2128878"/>
            <a:ext cx="10944224" cy="4164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1800" dirty="0"/>
              <a:t>Ås menighet</a:t>
            </a:r>
          </a:p>
        </p:txBody>
      </p:sp>
    </p:spTree>
    <p:extLst>
      <p:ext uri="{BB962C8B-B14F-4D97-AF65-F5344CB8AC3E}">
        <p14:creationId xmlns:p14="http://schemas.microsoft.com/office/powerpoint/2010/main" val="326199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D817955-3AE6-453B-B68D-467F4B4D6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00782"/>
            <a:ext cx="10944224" cy="1352145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Sak</a:t>
            </a:r>
            <a:r>
              <a:rPr lang="en-US" dirty="0"/>
              <a:t> 2: </a:t>
            </a:r>
            <a:r>
              <a:rPr lang="nb-NO" dirty="0"/>
              <a:t>Valg av møteleder, referent og to personer            </a:t>
            </a:r>
            <a:br>
              <a:rPr lang="nb-NO" dirty="0"/>
            </a:br>
            <a:r>
              <a:rPr lang="nb-NO" dirty="0"/>
              <a:t>            til å undertegne protokoll</a:t>
            </a:r>
            <a:br>
              <a:rPr lang="nb-NO" dirty="0"/>
            </a:b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6C452EA-4AEB-420C-90E7-A32C184BD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840477"/>
            <a:ext cx="10944225" cy="321742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Valg av møteleder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tx2"/>
                </a:solidFill>
              </a:rPr>
              <a:t>MR foreslår Ann Kristin Viken Almås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Valg av referent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tx2"/>
                </a:solidFill>
              </a:rPr>
              <a:t>MR foreslår Linda Janson-Haddal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Valg av to personer til å signere protokoll</a:t>
            </a:r>
          </a:p>
          <a:p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F33CB81-5947-43EE-BDF4-31744EF9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339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D5029AD-4B67-4567-9A79-2089B583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7C23E1-B480-4810-BF22-C92DEFC33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70" y="646392"/>
            <a:ext cx="5292726" cy="2955520"/>
          </a:xfrm>
        </p:spPr>
        <p:txBody>
          <a:bodyPr/>
          <a:lstStyle/>
          <a:p>
            <a:pPr algn="ctr"/>
            <a:r>
              <a:rPr lang="en-US" dirty="0"/>
              <a:t>Sak 3: </a:t>
            </a:r>
            <a:br>
              <a:rPr lang="en-US" dirty="0"/>
            </a:br>
            <a:br>
              <a:rPr lang="en-US" dirty="0"/>
            </a:br>
            <a:r>
              <a:rPr lang="nb-NO" dirty="0"/>
              <a:t>Årsmelding 2023</a:t>
            </a:r>
            <a:br>
              <a:rPr lang="nb-NO" dirty="0"/>
            </a:br>
            <a:br>
              <a:rPr lang="nb-NO" dirty="0"/>
            </a:br>
            <a:r>
              <a:rPr lang="nb-NO" sz="2000" dirty="0"/>
              <a:t>ved</a:t>
            </a:r>
            <a:br>
              <a:rPr lang="nb-NO" sz="2000" dirty="0"/>
            </a:br>
            <a:r>
              <a:rPr lang="nb-NO" sz="2000" dirty="0"/>
              <a:t>Jan Fredrik </a:t>
            </a:r>
            <a:r>
              <a:rPr lang="nb-NO" sz="2000" dirty="0" err="1"/>
              <a:t>Holmqvist</a:t>
            </a:r>
            <a:br>
              <a:rPr lang="nb-NO" dirty="0"/>
            </a:br>
            <a:endParaRPr lang="en-US" dirty="0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F99B0630-7E29-4297-B476-5E0FE938C1BC}"/>
              </a:ext>
            </a:extLst>
          </p:cNvPr>
          <p:cNvSpPr txBox="1"/>
          <p:nvPr/>
        </p:nvSpPr>
        <p:spPr>
          <a:xfrm>
            <a:off x="1264596" y="3988341"/>
            <a:ext cx="35603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Årsmeldingen finnes her: </a:t>
            </a:r>
            <a:r>
              <a:rPr lang="nb-NO" dirty="0">
                <a:hlinkClick r:id="rId3"/>
              </a:rPr>
              <a:t>https://kirken.no/nb-NO/fellesrad/as-kirkelige-fellesrad/om_oss/menighetsradene/menighetsradetAs/arsmelding---as-menighetsrad/</a:t>
            </a:r>
            <a:endParaRPr lang="nb-NO" dirty="0"/>
          </a:p>
          <a:p>
            <a:pPr algn="ctr"/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BBD2339-D5BB-E0C2-EBC4-C6D03195E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48" t="13955" r="27546" b="6016"/>
          <a:stretch/>
        </p:blipFill>
        <p:spPr>
          <a:xfrm>
            <a:off x="6954473" y="248902"/>
            <a:ext cx="4437777" cy="63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47E3AF9C-4C04-8403-A68E-A586506AA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09"/>
          <a:stretch/>
        </p:blipFill>
        <p:spPr>
          <a:xfrm>
            <a:off x="20" y="129319"/>
            <a:ext cx="12191980" cy="6857990"/>
          </a:xfrm>
          <a:prstGeom prst="rect">
            <a:avLst/>
          </a:prstGeom>
          <a:noFill/>
        </p:spPr>
      </p:pic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CB27EA14-9F9A-07F9-8A21-97580BDC1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85EC9BE-EF3A-8749-AAF4-B3425C559574}" type="datetime1">
              <a:rPr lang="nb-NO" smtClean="0"/>
              <a:pPr>
                <a:spcAft>
                  <a:spcPts val="600"/>
                </a:spcAft>
              </a:pPr>
              <a:t>09.05.2025</a:t>
            </a:fld>
            <a:endParaRPr lang="nb-NO"/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0F0F7161-4F8C-8573-7A34-9E5B06CAA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526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03D01C-ECB0-B3A3-101E-9CD131EA8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Sak 3:  </a:t>
            </a:r>
            <a:r>
              <a:rPr lang="nb-NO" dirty="0"/>
              <a:t>Årsmelding 2023 forts.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2BFDB65F-0AD0-5A9E-5436-EEEDBC94F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65" y="1986905"/>
            <a:ext cx="12054736" cy="288419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9A6B35-64EF-EADD-EA13-603C720C8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09.05.2025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51167F1-722E-8B58-1A74-11B12A2B4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10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548D631-B1AF-90FC-FAB3-74F362B8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en-US" dirty="0"/>
              <a:t>Sak 3:  </a:t>
            </a:r>
            <a:r>
              <a:rPr lang="nb-NO" dirty="0"/>
              <a:t>Årsmelding 2023 forts.</a:t>
            </a:r>
            <a:endParaRPr lang="en-US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07D15ADE-86F0-654A-06F2-0F38DC888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812800" y="1041020"/>
            <a:ext cx="10634314" cy="5396915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2519C54-9A48-BF36-90DE-FE046A1A61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09.05.2025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D62D0C8-8CD2-E2E2-F229-93CC2028E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438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CDC37CD-3BA2-4DA0-E569-A321ED7BE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en-US" dirty="0"/>
              <a:t>Sak 3:  </a:t>
            </a:r>
            <a:r>
              <a:rPr lang="nb-NO" dirty="0"/>
              <a:t>Årsmelding 2023 forts.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A8D561D4-1528-EB16-24B8-D0BE676541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3432" r="-2" b="10362"/>
          <a:stretch/>
        </p:blipFill>
        <p:spPr>
          <a:xfrm>
            <a:off x="531523" y="1269125"/>
            <a:ext cx="5651499" cy="4988709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593F0AB-8F34-6D3D-7A3A-FFEC73169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4005" y="1385889"/>
            <a:ext cx="4909849" cy="1994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ÅPEN KIRKE, KAFFE OG LYS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4E5F57-DDF8-298C-BC78-5C3B278A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80A6A3-A14A-8449-BA07-5BD9683D3999}" type="datetime1">
              <a:rPr lang="nb-NO" smtClean="0"/>
              <a:pPr>
                <a:spcAft>
                  <a:spcPts val="600"/>
                </a:spcAft>
              </a:pPr>
              <a:t>09.05.2025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879200A-5B7D-9678-8827-83F8E291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977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CDC37CD-3BA2-4DA0-E569-A321ED7BE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en-US" dirty="0"/>
              <a:t>Sak 3:  </a:t>
            </a:r>
            <a:r>
              <a:rPr lang="nb-NO" dirty="0"/>
              <a:t>Årsmelding 2023 forts.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593F0AB-8F34-6D3D-7A3A-FFEC73169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1422" y="1257015"/>
            <a:ext cx="5292725" cy="4672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TROSOPPLÆRING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4E5F57-DDF8-298C-BC78-5C3B278A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880A6A3-A14A-8449-BA07-5BD9683D3999}" type="datetime1">
              <a:rPr lang="nb-NO" smtClean="0"/>
              <a:pPr>
                <a:spcAft>
                  <a:spcPts val="600"/>
                </a:spcAft>
              </a:pPr>
              <a:t>09.05.2025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879200A-5B7D-9678-8827-83F8E291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9</a:t>
            </a:fld>
            <a:endParaRPr lang="nb-NO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1410A1EB-36E5-13C5-DACC-9C7C111F93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82731" y="1859654"/>
            <a:ext cx="5906690" cy="44206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84D36DD-7E28-905C-6CB4-997330B13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178" y="1089025"/>
            <a:ext cx="3899279" cy="519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5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n norske kirke_ppt mal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.potx" id="{83608B30-69F7-42FF-87F4-653DC22ED482}" vid="{19D10E30-D946-4306-9D3C-29BCD444ADFB}"/>
    </a:ext>
  </a:extLst>
</a:theme>
</file>

<file path=ppt/theme/theme2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e51b6c-49d2-44c4-b824-afc84ace3b8f">
      <Terms xmlns="http://schemas.microsoft.com/office/infopath/2007/PartnerControls"/>
    </lcf76f155ced4ddcb4097134ff3c332f>
    <TaxCatchAll xmlns="ba553164-b9d1-4c17-96fb-ffeb6e47192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5F4D0F8E9F8E74FAA934111D5062CCB" ma:contentTypeVersion="14" ma:contentTypeDescription="Opprett et nytt dokument." ma:contentTypeScope="" ma:versionID="9162bc1d523a8c74ff15a39ae6c22441">
  <xsd:schema xmlns:xsd="http://www.w3.org/2001/XMLSchema" xmlns:xs="http://www.w3.org/2001/XMLSchema" xmlns:p="http://schemas.microsoft.com/office/2006/metadata/properties" xmlns:ns2="1be51b6c-49d2-44c4-b824-afc84ace3b8f" xmlns:ns3="ba553164-b9d1-4c17-96fb-ffeb6e47192c" targetNamespace="http://schemas.microsoft.com/office/2006/metadata/properties" ma:root="true" ma:fieldsID="e193da0cef3166c3229e6db322baa4e9" ns2:_="" ns3:_="">
    <xsd:import namespace="1be51b6c-49d2-44c4-b824-afc84ace3b8f"/>
    <xsd:import namespace="ba553164-b9d1-4c17-96fb-ffeb6e4719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e51b6c-49d2-44c4-b824-afc84ace3b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ildemerkelapper" ma:readOnly="false" ma:fieldId="{5cf76f15-5ced-4ddc-b409-7134ff3c332f}" ma:taxonomyMulti="true" ma:sspId="92c3bd9a-26a3-4ee9-bdab-dea028803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53164-b9d1-4c17-96fb-ffeb6e47192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46b606b-9b80-4ebd-851c-f9c5c05568a6}" ma:internalName="TaxCatchAll" ma:showField="CatchAllData" ma:web="ba553164-b9d1-4c17-96fb-ffeb6e4719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8F208C-377B-41A8-A0A6-CB332C6CAC98}">
  <ds:schemaRefs>
    <ds:schemaRef ds:uri="http://schemas.microsoft.com/office/2006/metadata/properties"/>
    <ds:schemaRef ds:uri="http://schemas.openxmlformats.org/package/2006/metadata/core-properties"/>
    <ds:schemaRef ds:uri="1be51b6c-49d2-44c4-b824-afc84ace3b8f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ba553164-b9d1-4c17-96fb-ffeb6e47192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EC7F422-12C0-4D17-B75B-7C4EF97D5C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4A9D8D-8BC7-476F-A072-FEA1449786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e51b6c-49d2-44c4-b824-afc84ace3b8f"/>
    <ds:schemaRef ds:uri="ba553164-b9d1-4c17-96fb-ffeb6e4719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Presentasjon</Template>
  <TotalTime>827</TotalTime>
  <Words>1410</Words>
  <Application>Microsoft Office PowerPoint</Application>
  <PresentationFormat>Widescreen</PresentationFormat>
  <Paragraphs>205</Paragraphs>
  <Slides>26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3" baseType="lpstr">
      <vt:lpstr>Arial</vt:lpstr>
      <vt:lpstr>Calibri</vt:lpstr>
      <vt:lpstr>Courier New</vt:lpstr>
      <vt:lpstr>Helvetica Neue</vt:lpstr>
      <vt:lpstr>Symbol</vt:lpstr>
      <vt:lpstr>Times New Roman</vt:lpstr>
      <vt:lpstr>Den norske kirke_ppt mal</vt:lpstr>
      <vt:lpstr>Velkommen til årsmøte</vt:lpstr>
      <vt:lpstr>Sak 1: Godkjenning av innkalling og saksliste</vt:lpstr>
      <vt:lpstr>Sak 2: Valg av møteleder, referent og to personer                         til å undertegne protokoll </vt:lpstr>
      <vt:lpstr>Sak 3:   Årsmelding 2023  ved Jan Fredrik Holmqvist </vt:lpstr>
      <vt:lpstr>PowerPoint-presentasjon</vt:lpstr>
      <vt:lpstr>Sak 3:  Årsmelding 2023 forts.</vt:lpstr>
      <vt:lpstr>Sak 3:  Årsmelding 2023 forts.</vt:lpstr>
      <vt:lpstr>Sak 3:  Årsmelding 2023 forts.</vt:lpstr>
      <vt:lpstr>Sak 3:  Årsmelding 2023 forts.</vt:lpstr>
      <vt:lpstr>Sak 3:  Årsmelding 2023 forts.</vt:lpstr>
      <vt:lpstr>Sak 3:  Årsmelding 2023 forts.</vt:lpstr>
      <vt:lpstr>Sak 3:  Årsmelding 2023 forts.</vt:lpstr>
      <vt:lpstr>Sak 3:  Årsmelding 2023 forts.</vt:lpstr>
      <vt:lpstr>Sak 4: Regnskap 2023 til orientering ved Linda Janson-Haddal </vt:lpstr>
      <vt:lpstr>Sak 4: Regnskap 2023 forts.</vt:lpstr>
      <vt:lpstr>Sak 4: Regnskap 2023 forts.</vt:lpstr>
      <vt:lpstr>Sak 4: Regnskap 2024 – TUSEN TAKK!</vt:lpstr>
      <vt:lpstr>Sak 5: Budsjett 2024 - til orientering ved Linda Janson-Haddal </vt:lpstr>
      <vt:lpstr>Sak 6: Strategi for Ås menighet</vt:lpstr>
      <vt:lpstr>Sak 6: Strategi for Ås menighet</vt:lpstr>
      <vt:lpstr>Sak 6: Strategi for Ås menighet</vt:lpstr>
      <vt:lpstr>Sak 6: Strategi for Ås menighet</vt:lpstr>
      <vt:lpstr>Sak 6: Strategi for Ås menighet</vt:lpstr>
      <vt:lpstr>Sak 7: Eventuelt</vt:lpstr>
      <vt:lpstr>PowerPoint-presentasjon</vt:lpstr>
      <vt:lpstr>Takk for i dag!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Digitalt årsmøte</dc:title>
  <dc:creator>Linda Janson-Haddal</dc:creator>
  <cp:lastModifiedBy>Linda Janson-Haddal</cp:lastModifiedBy>
  <cp:revision>8</cp:revision>
  <cp:lastPrinted>2024-04-23T12:57:48Z</cp:lastPrinted>
  <dcterms:created xsi:type="dcterms:W3CDTF">2022-03-29T08:14:22Z</dcterms:created>
  <dcterms:modified xsi:type="dcterms:W3CDTF">2025-05-09T08:15:55Z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0x010100B5F4D0F8E9F8E74FAA934111D5062CCB</vt:lpwstr>
  </property>
  <property fmtid="{D5CDD505-2E9C-101B-9397-08002B2CF9AE}" pid="3" name="Order">
    <vt:r8>7702800</vt:r8>
  </property>
</Properties>
</file>