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8" r:id="rId5"/>
    <p:sldId id="274" r:id="rId6"/>
    <p:sldId id="273" r:id="rId7"/>
    <p:sldId id="275" r:id="rId8"/>
    <p:sldId id="276" r:id="rId9"/>
    <p:sldId id="277" r:id="rId10"/>
    <p:sldId id="260" r:id="rId11"/>
  </p:sldIdLst>
  <p:sldSz cx="6858000" cy="9906000" type="A4"/>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64BB2-3450-08A2-65CC-A73EFE56338F}" name="Magnus Kolbjørnsgard" initials="MK" userId="S::magnusk@krik.no::7fd2365a-ccee-4d9c-8a9b-ffde89524c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035"/>
    <a:srgbClr val="1C5D9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99"/>
    <p:restoredTop sz="94719"/>
  </p:normalViewPr>
  <p:slideViewPr>
    <p:cSldViewPr snapToGrid="0">
      <p:cViewPr varScale="1">
        <p:scale>
          <a:sx n="73" d="100"/>
          <a:sy n="73" d="100"/>
        </p:scale>
        <p:origin x="30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50B1A-8CDA-A04D-877A-4DE93DC49CE3}" type="datetimeFigureOut">
              <a:rPr lang="nb-NO" smtClean="0"/>
              <a:t>18.03.2025</a:t>
            </a:fld>
            <a:endParaRPr lang="nb-NO"/>
          </a:p>
        </p:txBody>
      </p:sp>
      <p:sp>
        <p:nvSpPr>
          <p:cNvPr id="4" name="Plassholder for lysbilde 3"/>
          <p:cNvSpPr>
            <a:spLocks noGrp="1" noRot="1" noChangeAspect="1"/>
          </p:cNvSpPr>
          <p:nvPr>
            <p:ph type="sldImg" idx="2"/>
          </p:nvPr>
        </p:nvSpPr>
        <p:spPr>
          <a:xfrm>
            <a:off x="2362200" y="1143000"/>
            <a:ext cx="21336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1E0B9-A95C-2F4F-813E-863F10AD0B69}" type="slidenum">
              <a:rPr lang="nb-NO" smtClean="0"/>
              <a:t>‹#›</a:t>
            </a:fld>
            <a:endParaRPr lang="nb-NO"/>
          </a:p>
        </p:txBody>
      </p:sp>
    </p:spTree>
    <p:extLst>
      <p:ext uri="{BB962C8B-B14F-4D97-AF65-F5344CB8AC3E}">
        <p14:creationId xmlns:p14="http://schemas.microsoft.com/office/powerpoint/2010/main" val="65909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46E1E0B9-A95C-2F4F-813E-863F10AD0B69}" type="slidenum">
              <a:rPr lang="nb-NO" smtClean="0"/>
              <a:t>1</a:t>
            </a:fld>
            <a:endParaRPr lang="nb-NO"/>
          </a:p>
        </p:txBody>
      </p:sp>
    </p:spTree>
    <p:extLst>
      <p:ext uri="{BB962C8B-B14F-4D97-AF65-F5344CB8AC3E}">
        <p14:creationId xmlns:p14="http://schemas.microsoft.com/office/powerpoint/2010/main" val="2775793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362200" y="1143000"/>
            <a:ext cx="21336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6E1E0B9-A95C-2F4F-813E-863F10AD0B69}" type="slidenum">
              <a:rPr lang="nb-NO" smtClean="0"/>
              <a:t>5</a:t>
            </a:fld>
            <a:endParaRPr lang="nb-NO"/>
          </a:p>
        </p:txBody>
      </p:sp>
    </p:spTree>
    <p:extLst>
      <p:ext uri="{BB962C8B-B14F-4D97-AF65-F5344CB8AC3E}">
        <p14:creationId xmlns:p14="http://schemas.microsoft.com/office/powerpoint/2010/main" val="137866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4CC55F-B349-9449-D02C-1A844371AC5A}"/>
              </a:ext>
            </a:extLst>
          </p:cNvPr>
          <p:cNvSpPr>
            <a:spLocks noGrp="1"/>
          </p:cNvSpPr>
          <p:nvPr>
            <p:ph type="ctrTitle"/>
          </p:nvPr>
        </p:nvSpPr>
        <p:spPr>
          <a:xfrm>
            <a:off x="857250" y="1621191"/>
            <a:ext cx="5143500" cy="3448755"/>
          </a:xfrm>
        </p:spPr>
        <p:txBody>
          <a:bodyPr anchor="b"/>
          <a:lstStyle>
            <a:lvl1pPr algn="ctr">
              <a:defRPr sz="6000" b="1" i="1">
                <a:latin typeface="Exo Black" pitchFamily="2" charset="77"/>
              </a:defRPr>
            </a:lvl1pPr>
          </a:lstStyle>
          <a:p>
            <a:r>
              <a:rPr lang="nb-NO"/>
              <a:t>Klikk for å redigere tittelstil</a:t>
            </a:r>
          </a:p>
        </p:txBody>
      </p:sp>
      <p:sp>
        <p:nvSpPr>
          <p:cNvPr id="3" name="Undertittel 2">
            <a:extLst>
              <a:ext uri="{FF2B5EF4-FFF2-40B4-BE49-F238E27FC236}">
                <a16:creationId xmlns:a16="http://schemas.microsoft.com/office/drawing/2014/main" id="{542077D5-D92C-1AB1-AB4E-6A4B370C1D3F}"/>
              </a:ext>
            </a:extLst>
          </p:cNvPr>
          <p:cNvSpPr>
            <a:spLocks noGrp="1"/>
          </p:cNvSpPr>
          <p:nvPr>
            <p:ph type="subTitle" idx="1"/>
          </p:nvPr>
        </p:nvSpPr>
        <p:spPr>
          <a:xfrm>
            <a:off x="857250" y="5202944"/>
            <a:ext cx="5143500" cy="2391656"/>
          </a:xfrm>
        </p:spPr>
        <p:txBody>
          <a:bodyPr/>
          <a:lstStyle>
            <a:lvl1pPr marL="0" indent="0" algn="ctr">
              <a:buNone/>
              <a:defRPr sz="2400" b="0" i="0">
                <a:latin typeface="Exo" pitchFamily="2" charset="77"/>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8C9B3E9-C223-B4F1-E440-EBFEC71D28C6}"/>
              </a:ext>
            </a:extLst>
          </p:cNvPr>
          <p:cNvSpPr>
            <a:spLocks noGrp="1"/>
          </p:cNvSpPr>
          <p:nvPr>
            <p:ph type="dt" sz="half" idx="10"/>
          </p:nvPr>
        </p:nvSpPr>
        <p:spPr/>
        <p:txBody>
          <a:bodyPr/>
          <a:lstStyle>
            <a:lvl1pPr>
              <a:defRPr b="0" i="1">
                <a:latin typeface="Exo ExtraLight" pitchFamily="2" charset="77"/>
              </a:defRPr>
            </a:lvl1pPr>
          </a:lstStyle>
          <a:p>
            <a:fld id="{3925A4DA-BF86-7F45-A48D-EC47131CE08D}" type="datetimeFigureOut">
              <a:rPr lang="nb-NO" smtClean="0"/>
              <a:pPr/>
              <a:t>18.03.2025</a:t>
            </a:fld>
            <a:endParaRPr lang="nb-NO"/>
          </a:p>
        </p:txBody>
      </p:sp>
      <p:sp>
        <p:nvSpPr>
          <p:cNvPr id="5" name="Plassholder for bunntekst 4">
            <a:extLst>
              <a:ext uri="{FF2B5EF4-FFF2-40B4-BE49-F238E27FC236}">
                <a16:creationId xmlns:a16="http://schemas.microsoft.com/office/drawing/2014/main" id="{499EFA1E-F2DF-5603-9F7F-1F3C9AC5B81F}"/>
              </a:ext>
            </a:extLst>
          </p:cNvPr>
          <p:cNvSpPr>
            <a:spLocks noGrp="1"/>
          </p:cNvSpPr>
          <p:nvPr>
            <p:ph type="ftr" sz="quarter" idx="11"/>
          </p:nvPr>
        </p:nvSpPr>
        <p:spPr/>
        <p:txBody>
          <a:bodyPr/>
          <a:lstStyle>
            <a:lvl1pPr>
              <a:defRPr b="0" i="0">
                <a:latin typeface="Exo Light" pitchFamily="2" charset="77"/>
              </a:defRPr>
            </a:lvl1pPr>
          </a:lstStyle>
          <a:p>
            <a:endParaRPr lang="nb-NO"/>
          </a:p>
        </p:txBody>
      </p:sp>
      <p:sp>
        <p:nvSpPr>
          <p:cNvPr id="6" name="Plassholder for lysbildenummer 5">
            <a:extLst>
              <a:ext uri="{FF2B5EF4-FFF2-40B4-BE49-F238E27FC236}">
                <a16:creationId xmlns:a16="http://schemas.microsoft.com/office/drawing/2014/main" id="{832AD096-7ED0-2F7A-5922-D1319CB508ED}"/>
              </a:ext>
            </a:extLst>
          </p:cNvPr>
          <p:cNvSpPr>
            <a:spLocks noGrp="1"/>
          </p:cNvSpPr>
          <p:nvPr>
            <p:ph type="sldNum" sz="quarter" idx="12"/>
          </p:nvPr>
        </p:nvSpPr>
        <p:spPr/>
        <p:txBody>
          <a:bodyPr/>
          <a:lstStyle>
            <a:lvl1pPr>
              <a:defRPr b="0" i="1">
                <a:latin typeface="Exo Medium" pitchFamily="2" charset="77"/>
              </a:defRPr>
            </a:lvl1pPr>
          </a:lstStyle>
          <a:p>
            <a:fld id="{1EF08708-F871-2949-AB9B-B3A4FF1FC951}" type="slidenum">
              <a:rPr lang="nb-NO" smtClean="0"/>
              <a:pPr/>
              <a:t>‹#›</a:t>
            </a:fld>
            <a:endParaRPr lang="nb-NO"/>
          </a:p>
        </p:txBody>
      </p:sp>
    </p:spTree>
    <p:extLst>
      <p:ext uri="{BB962C8B-B14F-4D97-AF65-F5344CB8AC3E}">
        <p14:creationId xmlns:p14="http://schemas.microsoft.com/office/powerpoint/2010/main" val="55694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5A3991-285B-484C-59D2-E10511B2275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E900E2E-3BE1-6F16-A342-82AB1F810C8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14D4522-9611-8671-27C6-963C164FB5D6}"/>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5" name="Plassholder for bunntekst 4">
            <a:extLst>
              <a:ext uri="{FF2B5EF4-FFF2-40B4-BE49-F238E27FC236}">
                <a16:creationId xmlns:a16="http://schemas.microsoft.com/office/drawing/2014/main" id="{A4440019-2AFC-C638-14FB-108F105D5F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49BA1A9-79FB-AC4D-2F81-F76B386E2CEF}"/>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368545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9B449AF-5BA9-4BE2-ABE6-618A89C2A7BB}"/>
              </a:ext>
            </a:extLst>
          </p:cNvPr>
          <p:cNvSpPr>
            <a:spLocks noGrp="1"/>
          </p:cNvSpPr>
          <p:nvPr>
            <p:ph type="title" orient="vert"/>
          </p:nvPr>
        </p:nvSpPr>
        <p:spPr>
          <a:xfrm>
            <a:off x="4907756" y="527403"/>
            <a:ext cx="1478756" cy="8394877"/>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602389F-146A-87CA-22D3-F7DC74E50232}"/>
              </a:ext>
            </a:extLst>
          </p:cNvPr>
          <p:cNvSpPr>
            <a:spLocks noGrp="1"/>
          </p:cNvSpPr>
          <p:nvPr>
            <p:ph type="body" orient="vert" idx="1"/>
          </p:nvPr>
        </p:nvSpPr>
        <p:spPr>
          <a:xfrm>
            <a:off x="471487" y="527403"/>
            <a:ext cx="4350544" cy="839487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5D59C9D-13B5-7A29-07EC-4896FCE2A7A3}"/>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5" name="Plassholder for bunntekst 4">
            <a:extLst>
              <a:ext uri="{FF2B5EF4-FFF2-40B4-BE49-F238E27FC236}">
                <a16:creationId xmlns:a16="http://schemas.microsoft.com/office/drawing/2014/main" id="{D1A57BD1-F382-C4A1-A173-C513766E60B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FC237D5-97A7-D970-A5B9-BEB028E6F3BF}"/>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418981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2D5D07-C404-D801-875B-A57AC47711C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6CE4AFF-2522-1C2D-156A-00ADEBDC421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96ECBD-76EC-0C7C-5183-28BDE4ED0024}"/>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5" name="Plassholder for bunntekst 4">
            <a:extLst>
              <a:ext uri="{FF2B5EF4-FFF2-40B4-BE49-F238E27FC236}">
                <a16:creationId xmlns:a16="http://schemas.microsoft.com/office/drawing/2014/main" id="{D3A3E13B-9F63-E850-697B-20AC07AB1D1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6A436BA-4862-92A2-9521-24EC0766D34D}"/>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55192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9FE4BC-BCBB-EDA8-61BF-BEBD4BF0A446}"/>
              </a:ext>
            </a:extLst>
          </p:cNvPr>
          <p:cNvSpPr>
            <a:spLocks noGrp="1"/>
          </p:cNvSpPr>
          <p:nvPr>
            <p:ph type="title"/>
          </p:nvPr>
        </p:nvSpPr>
        <p:spPr>
          <a:xfrm>
            <a:off x="467917" y="2469622"/>
            <a:ext cx="5915025" cy="4120620"/>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1D5C354-3BE2-24CB-DDDB-896789A31269}"/>
              </a:ext>
            </a:extLst>
          </p:cNvPr>
          <p:cNvSpPr>
            <a:spLocks noGrp="1"/>
          </p:cNvSpPr>
          <p:nvPr>
            <p:ph type="body" idx="1"/>
          </p:nvPr>
        </p:nvSpPr>
        <p:spPr>
          <a:xfrm>
            <a:off x="467917" y="6629227"/>
            <a:ext cx="5915025" cy="216693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0539B70-813A-96D8-DBCB-4E095F771AB4}"/>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5" name="Plassholder for bunntekst 4">
            <a:extLst>
              <a:ext uri="{FF2B5EF4-FFF2-40B4-BE49-F238E27FC236}">
                <a16:creationId xmlns:a16="http://schemas.microsoft.com/office/drawing/2014/main" id="{994C898F-5FF7-9A7B-94B5-186FC05351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E088336-1134-E2C5-CEAA-EA2757126D32}"/>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2703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4046B0-5F2A-0A51-3F7E-44100CD25A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6920CC6-BA76-EF87-8D25-C478352B6F2D}"/>
              </a:ext>
            </a:extLst>
          </p:cNvPr>
          <p:cNvSpPr>
            <a:spLocks noGrp="1"/>
          </p:cNvSpPr>
          <p:nvPr>
            <p:ph sz="half" idx="1"/>
          </p:nvPr>
        </p:nvSpPr>
        <p:spPr>
          <a:xfrm>
            <a:off x="471488" y="2637014"/>
            <a:ext cx="2914650" cy="62852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8BDAA43-F7DD-CB81-C991-D51B25389131}"/>
              </a:ext>
            </a:extLst>
          </p:cNvPr>
          <p:cNvSpPr>
            <a:spLocks noGrp="1"/>
          </p:cNvSpPr>
          <p:nvPr>
            <p:ph sz="half" idx="2"/>
          </p:nvPr>
        </p:nvSpPr>
        <p:spPr>
          <a:xfrm>
            <a:off x="3471863" y="2637014"/>
            <a:ext cx="2914650" cy="62852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6A68BC6-29EA-2B6F-0AF5-AE8ACC2E0087}"/>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6" name="Plassholder for bunntekst 5">
            <a:extLst>
              <a:ext uri="{FF2B5EF4-FFF2-40B4-BE49-F238E27FC236}">
                <a16:creationId xmlns:a16="http://schemas.microsoft.com/office/drawing/2014/main" id="{691542DE-9113-DF95-0D23-77990FFDBD9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557FB5B-2282-CEC6-2689-5BEDB6C33D54}"/>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224257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26671D-81BD-E8BC-3521-72A363C0322C}"/>
              </a:ext>
            </a:extLst>
          </p:cNvPr>
          <p:cNvSpPr>
            <a:spLocks noGrp="1"/>
          </p:cNvSpPr>
          <p:nvPr>
            <p:ph type="title"/>
          </p:nvPr>
        </p:nvSpPr>
        <p:spPr>
          <a:xfrm>
            <a:off x="472382" y="527403"/>
            <a:ext cx="5915025" cy="191470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343478C-9E30-8F60-FD99-DCC224648BE1}"/>
              </a:ext>
            </a:extLst>
          </p:cNvPr>
          <p:cNvSpPr>
            <a:spLocks noGrp="1"/>
          </p:cNvSpPr>
          <p:nvPr>
            <p:ph type="body" idx="1"/>
          </p:nvPr>
        </p:nvSpPr>
        <p:spPr>
          <a:xfrm>
            <a:off x="472383" y="2428346"/>
            <a:ext cx="2901255" cy="1190095"/>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5BF78CA-0DC5-5700-C567-FB77F54B8149}"/>
              </a:ext>
            </a:extLst>
          </p:cNvPr>
          <p:cNvSpPr>
            <a:spLocks noGrp="1"/>
          </p:cNvSpPr>
          <p:nvPr>
            <p:ph sz="half" idx="2"/>
          </p:nvPr>
        </p:nvSpPr>
        <p:spPr>
          <a:xfrm>
            <a:off x="472383" y="3618443"/>
            <a:ext cx="2901255" cy="53221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39F213A-EB6C-60E6-2D64-E0456A3E89E5}"/>
              </a:ext>
            </a:extLst>
          </p:cNvPr>
          <p:cNvSpPr>
            <a:spLocks noGrp="1"/>
          </p:cNvSpPr>
          <p:nvPr>
            <p:ph type="body" sz="quarter" idx="3"/>
          </p:nvPr>
        </p:nvSpPr>
        <p:spPr>
          <a:xfrm>
            <a:off x="3471865" y="2428346"/>
            <a:ext cx="2915543" cy="1190095"/>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4AE9448-AC3D-3207-9512-889F7E634529}"/>
              </a:ext>
            </a:extLst>
          </p:cNvPr>
          <p:cNvSpPr>
            <a:spLocks noGrp="1"/>
          </p:cNvSpPr>
          <p:nvPr>
            <p:ph sz="quarter" idx="4"/>
          </p:nvPr>
        </p:nvSpPr>
        <p:spPr>
          <a:xfrm>
            <a:off x="3471865" y="3618443"/>
            <a:ext cx="2915543" cy="53221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5FBA4ED-CE57-4945-D366-92AF877FF950}"/>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8" name="Plassholder for bunntekst 7">
            <a:extLst>
              <a:ext uri="{FF2B5EF4-FFF2-40B4-BE49-F238E27FC236}">
                <a16:creationId xmlns:a16="http://schemas.microsoft.com/office/drawing/2014/main" id="{7DF4C2DB-9EE0-75A9-BFCF-9A7CB1BEB09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E158255-7C45-2974-1B0A-9414AD4373A7}"/>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548853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8BF5C7-491D-6AA0-CA4C-85291099310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6CAD174-7B3A-B540-BAA2-ED812E3B0F7D}"/>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4" name="Plassholder for bunntekst 3">
            <a:extLst>
              <a:ext uri="{FF2B5EF4-FFF2-40B4-BE49-F238E27FC236}">
                <a16:creationId xmlns:a16="http://schemas.microsoft.com/office/drawing/2014/main" id="{EC08FFDA-2AB9-DBA0-9A9C-1E4DFCB69F6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327CAE0-939D-E05D-DFA8-5B1D755A8A71}"/>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343226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F38650A-D7BA-F007-B4F2-1E03208EC87E}"/>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3" name="Plassholder for bunntekst 2">
            <a:extLst>
              <a:ext uri="{FF2B5EF4-FFF2-40B4-BE49-F238E27FC236}">
                <a16:creationId xmlns:a16="http://schemas.microsoft.com/office/drawing/2014/main" id="{7D92655F-F157-4D07-30E2-1082A585766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58C4A58-46DB-0D56-B2D5-E7F029336BAF}"/>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109183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0A7C98-3CDC-B71C-2307-D4C4C7FC0B78}"/>
              </a:ext>
            </a:extLst>
          </p:cNvPr>
          <p:cNvSpPr>
            <a:spLocks noGrp="1"/>
          </p:cNvSpPr>
          <p:nvPr>
            <p:ph type="title"/>
          </p:nvPr>
        </p:nvSpPr>
        <p:spPr>
          <a:xfrm>
            <a:off x="472383" y="660400"/>
            <a:ext cx="2211883" cy="23114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4320083-6E09-F127-BCE2-4E292636066C}"/>
              </a:ext>
            </a:extLst>
          </p:cNvPr>
          <p:cNvSpPr>
            <a:spLocks noGrp="1"/>
          </p:cNvSpPr>
          <p:nvPr>
            <p:ph idx="1"/>
          </p:nvPr>
        </p:nvSpPr>
        <p:spPr>
          <a:xfrm>
            <a:off x="2915545" y="1426281"/>
            <a:ext cx="3471863" cy="70396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C55979C-3511-1A4E-B705-1E11B9AF19C6}"/>
              </a:ext>
            </a:extLst>
          </p:cNvPr>
          <p:cNvSpPr>
            <a:spLocks noGrp="1"/>
          </p:cNvSpPr>
          <p:nvPr>
            <p:ph type="body" sz="half" idx="2"/>
          </p:nvPr>
        </p:nvSpPr>
        <p:spPr>
          <a:xfrm>
            <a:off x="472383" y="2971800"/>
            <a:ext cx="2211883" cy="5505627"/>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5C4C209-AF40-ED98-E297-262C788BD180}"/>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6" name="Plassholder for bunntekst 5">
            <a:extLst>
              <a:ext uri="{FF2B5EF4-FFF2-40B4-BE49-F238E27FC236}">
                <a16:creationId xmlns:a16="http://schemas.microsoft.com/office/drawing/2014/main" id="{F56113F2-EA2E-C066-AE12-1532DAAC0A1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31ADEA4-9BF2-8984-DFEE-BF7F2B78E35E}"/>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583570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70F0FD-EF6E-0D5D-54D9-9683233750B6}"/>
              </a:ext>
            </a:extLst>
          </p:cNvPr>
          <p:cNvSpPr>
            <a:spLocks noGrp="1"/>
          </p:cNvSpPr>
          <p:nvPr>
            <p:ph type="title"/>
          </p:nvPr>
        </p:nvSpPr>
        <p:spPr>
          <a:xfrm>
            <a:off x="472383" y="660400"/>
            <a:ext cx="2211883" cy="23114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142F4D15-04FC-8097-CB1E-44016D5B80A3}"/>
              </a:ext>
            </a:extLst>
          </p:cNvPr>
          <p:cNvSpPr>
            <a:spLocks noGrp="1"/>
          </p:cNvSpPr>
          <p:nvPr>
            <p:ph type="pic" idx="1"/>
          </p:nvPr>
        </p:nvSpPr>
        <p:spPr>
          <a:xfrm>
            <a:off x="2915545" y="1426281"/>
            <a:ext cx="3471863" cy="703968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85EB39A7-6070-C277-61EF-CEFE0A2DED17}"/>
              </a:ext>
            </a:extLst>
          </p:cNvPr>
          <p:cNvSpPr>
            <a:spLocks noGrp="1"/>
          </p:cNvSpPr>
          <p:nvPr>
            <p:ph type="body" sz="half" idx="2"/>
          </p:nvPr>
        </p:nvSpPr>
        <p:spPr>
          <a:xfrm>
            <a:off x="472383" y="2971800"/>
            <a:ext cx="2211883" cy="5505627"/>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61E05FE-70FB-9AEE-D3B8-B3143DD938CD}"/>
              </a:ext>
            </a:extLst>
          </p:cNvPr>
          <p:cNvSpPr>
            <a:spLocks noGrp="1"/>
          </p:cNvSpPr>
          <p:nvPr>
            <p:ph type="dt" sz="half" idx="10"/>
          </p:nvPr>
        </p:nvSpPr>
        <p:spPr/>
        <p:txBody>
          <a:bodyPr/>
          <a:lstStyle/>
          <a:p>
            <a:fld id="{3925A4DA-BF86-7F45-A48D-EC47131CE08D}" type="datetimeFigureOut">
              <a:rPr lang="nb-NO" smtClean="0"/>
              <a:t>18.03.2025</a:t>
            </a:fld>
            <a:endParaRPr lang="nb-NO"/>
          </a:p>
        </p:txBody>
      </p:sp>
      <p:sp>
        <p:nvSpPr>
          <p:cNvPr id="6" name="Plassholder for bunntekst 5">
            <a:extLst>
              <a:ext uri="{FF2B5EF4-FFF2-40B4-BE49-F238E27FC236}">
                <a16:creationId xmlns:a16="http://schemas.microsoft.com/office/drawing/2014/main" id="{1BD5B104-7019-6087-A257-81E3B8979F9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FD20B61-F89A-47CE-07CA-76B7082FAF6A}"/>
              </a:ext>
            </a:extLst>
          </p:cNvPr>
          <p:cNvSpPr>
            <a:spLocks noGrp="1"/>
          </p:cNvSpPr>
          <p:nvPr>
            <p:ph type="sldNum" sz="quarter" idx="12"/>
          </p:nvPr>
        </p:nvSpPr>
        <p:spPr/>
        <p:txBody>
          <a:bodyPr/>
          <a:lstStyle/>
          <a:p>
            <a:fld id="{1EF08708-F871-2949-AB9B-B3A4FF1FC951}" type="slidenum">
              <a:rPr lang="nb-NO" smtClean="0"/>
              <a:t>‹#›</a:t>
            </a:fld>
            <a:endParaRPr lang="nb-NO"/>
          </a:p>
        </p:txBody>
      </p:sp>
    </p:spTree>
    <p:extLst>
      <p:ext uri="{BB962C8B-B14F-4D97-AF65-F5344CB8AC3E}">
        <p14:creationId xmlns:p14="http://schemas.microsoft.com/office/powerpoint/2010/main" val="159095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3DFB8B5-91A4-08FA-EA20-48951E920A95}"/>
              </a:ext>
            </a:extLst>
          </p:cNvPr>
          <p:cNvSpPr>
            <a:spLocks noGrp="1"/>
          </p:cNvSpPr>
          <p:nvPr>
            <p:ph type="title"/>
          </p:nvPr>
        </p:nvSpPr>
        <p:spPr>
          <a:xfrm>
            <a:off x="471489" y="527403"/>
            <a:ext cx="5915025" cy="191470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1343823-5922-628F-95F2-0F07F28A8DD3}"/>
              </a:ext>
            </a:extLst>
          </p:cNvPr>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EC96F66-8E21-4D2A-BB79-18C4A5E2F64E}"/>
              </a:ext>
            </a:extLst>
          </p:cNvPr>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3925A4DA-BF86-7F45-A48D-EC47131CE08D}" type="datetimeFigureOut">
              <a:rPr lang="nb-NO" smtClean="0"/>
              <a:t>18.03.2025</a:t>
            </a:fld>
            <a:endParaRPr lang="nb-NO"/>
          </a:p>
        </p:txBody>
      </p:sp>
      <p:sp>
        <p:nvSpPr>
          <p:cNvPr id="5" name="Plassholder for bunntekst 4">
            <a:extLst>
              <a:ext uri="{FF2B5EF4-FFF2-40B4-BE49-F238E27FC236}">
                <a16:creationId xmlns:a16="http://schemas.microsoft.com/office/drawing/2014/main" id="{2F2CBA49-2A8B-7E2A-7478-DA3DD9DA875F}"/>
              </a:ext>
            </a:extLst>
          </p:cNvPr>
          <p:cNvSpPr>
            <a:spLocks noGrp="1"/>
          </p:cNvSpPr>
          <p:nvPr>
            <p:ph type="ftr" sz="quarter" idx="3"/>
          </p:nvPr>
        </p:nvSpPr>
        <p:spPr>
          <a:xfrm>
            <a:off x="2271715" y="9181397"/>
            <a:ext cx="2314575"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B79F013-6A8D-0843-C3D8-57880AF8B002}"/>
              </a:ext>
            </a:extLst>
          </p:cNvPr>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1EF08708-F871-2949-AB9B-B3A4FF1FC951}" type="slidenum">
              <a:rPr lang="nb-NO" smtClean="0"/>
              <a:t>‹#›</a:t>
            </a:fld>
            <a:endParaRPr lang="nb-NO"/>
          </a:p>
        </p:txBody>
      </p:sp>
    </p:spTree>
    <p:extLst>
      <p:ext uri="{BB962C8B-B14F-4D97-AF65-F5344CB8AC3E}">
        <p14:creationId xmlns:p14="http://schemas.microsoft.com/office/powerpoint/2010/main" val="120019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nb-N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orms.gle/L56XWrKgm3NV7XfG7"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facebook.com/events/645702807971512/?acontext=%7B%22event_action_history%22%3A%5b%7B%22extra_data%22%3A%22%22%2C%22mechanism%22%3A%22unknown%22%2C%22surface%22%3A%22search%22%7D%2C%7B%22extra_data%22%3A%22%22%2C%22mechanism%22%3A%22surface%22%2C%22surface%22%3A%22permalink%22%7D%2C%7B%22extra_data%22%3A%22%22%2C%22mechanism%22%3A%22surface%22%2C%22surface%22%3A%22edit_dialog%22%7D%5d%2C%22ref_notif_type%22%3Anull%7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A6549EC0-628A-8DCC-664F-953778DBCF1F}"/>
              </a:ext>
            </a:extLst>
          </p:cNvPr>
          <p:cNvSpPr>
            <a:spLocks noGrp="1"/>
          </p:cNvSpPr>
          <p:nvPr>
            <p:ph idx="1"/>
          </p:nvPr>
        </p:nvSpPr>
        <p:spPr>
          <a:xfrm>
            <a:off x="0" y="577638"/>
            <a:ext cx="6629400" cy="3132720"/>
          </a:xfrm>
        </p:spPr>
        <p:txBody>
          <a:bodyPr>
            <a:normAutofit/>
          </a:bodyPr>
          <a:lstStyle/>
          <a:p>
            <a:pPr marL="0" indent="0" algn="ctr">
              <a:lnSpc>
                <a:spcPct val="120000"/>
              </a:lnSpc>
              <a:buNone/>
            </a:pPr>
            <a:r>
              <a:rPr lang="nb-NO" sz="8000" b="1" i="1" dirty="0">
                <a:solidFill>
                  <a:srgbClr val="F49035"/>
                </a:solidFill>
                <a:latin typeface="Exo ExtraBold" pitchFamily="2" charset="77"/>
              </a:rPr>
              <a:t>Velkommen til</a:t>
            </a:r>
          </a:p>
        </p:txBody>
      </p:sp>
      <p:pic>
        <p:nvPicPr>
          <p:cNvPr id="5" name="Bilde 4">
            <a:extLst>
              <a:ext uri="{FF2B5EF4-FFF2-40B4-BE49-F238E27FC236}">
                <a16:creationId xmlns:a16="http://schemas.microsoft.com/office/drawing/2014/main" id="{3BCEDEE4-9D16-66E4-E263-77ED164B4D92}"/>
              </a:ext>
            </a:extLst>
          </p:cNvPr>
          <p:cNvPicPr>
            <a:picLocks noChangeAspect="1"/>
          </p:cNvPicPr>
          <p:nvPr/>
        </p:nvPicPr>
        <p:blipFill>
          <a:blip r:embed="rId4"/>
          <a:srcRect/>
          <a:stretch/>
        </p:blipFill>
        <p:spPr>
          <a:xfrm>
            <a:off x="5220000" y="10089001"/>
            <a:ext cx="1107170" cy="561765"/>
          </a:xfrm>
          <a:prstGeom prst="rect">
            <a:avLst/>
          </a:prstGeom>
        </p:spPr>
      </p:pic>
      <p:pic>
        <p:nvPicPr>
          <p:cNvPr id="4" name="Picture 3" descr="A close up of a logo&#10;&#10;AI-generated content may be incorrect.">
            <a:extLst>
              <a:ext uri="{FF2B5EF4-FFF2-40B4-BE49-F238E27FC236}">
                <a16:creationId xmlns:a16="http://schemas.microsoft.com/office/drawing/2014/main" id="{757FEE2B-D363-FFB1-8F5C-1A5C29204B5B}"/>
              </a:ext>
            </a:extLst>
          </p:cNvPr>
          <p:cNvPicPr>
            <a:picLocks noChangeAspect="1"/>
          </p:cNvPicPr>
          <p:nvPr/>
        </p:nvPicPr>
        <p:blipFill>
          <a:blip r:embed="rId5"/>
          <a:stretch>
            <a:fillRect/>
          </a:stretch>
        </p:blipFill>
        <p:spPr>
          <a:xfrm>
            <a:off x="0" y="3238803"/>
            <a:ext cx="6858000" cy="3428395"/>
          </a:xfrm>
          <a:prstGeom prst="rect">
            <a:avLst/>
          </a:prstGeom>
        </p:spPr>
      </p:pic>
      <p:pic>
        <p:nvPicPr>
          <p:cNvPr id="12" name="Picture 11" descr="A close up of a sign&#10;&#10;AI-generated content may be incorrect.">
            <a:extLst>
              <a:ext uri="{FF2B5EF4-FFF2-40B4-BE49-F238E27FC236}">
                <a16:creationId xmlns:a16="http://schemas.microsoft.com/office/drawing/2014/main" id="{FA3339BA-77F0-81D7-7287-36867255DE0A}"/>
              </a:ext>
            </a:extLst>
          </p:cNvPr>
          <p:cNvPicPr>
            <a:picLocks noChangeAspect="1"/>
          </p:cNvPicPr>
          <p:nvPr/>
        </p:nvPicPr>
        <p:blipFill>
          <a:blip r:embed="rId6"/>
          <a:stretch>
            <a:fillRect/>
          </a:stretch>
        </p:blipFill>
        <p:spPr>
          <a:xfrm>
            <a:off x="0" y="0"/>
            <a:ext cx="6858000" cy="9906000"/>
          </a:xfrm>
          <a:prstGeom prst="rect">
            <a:avLst/>
          </a:prstGeom>
        </p:spPr>
      </p:pic>
    </p:spTree>
    <p:extLst>
      <p:ext uri="{BB962C8B-B14F-4D97-AF65-F5344CB8AC3E}">
        <p14:creationId xmlns:p14="http://schemas.microsoft.com/office/powerpoint/2010/main" val="212148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D6D2CB0-D228-F994-9BC3-AEC769135418}"/>
              </a:ext>
            </a:extLst>
          </p:cNvPr>
          <p:cNvSpPr>
            <a:spLocks noGrp="1"/>
          </p:cNvSpPr>
          <p:nvPr>
            <p:ph idx="1"/>
          </p:nvPr>
        </p:nvSpPr>
        <p:spPr>
          <a:xfrm>
            <a:off x="471488" y="-744765"/>
            <a:ext cx="5915025" cy="10446228"/>
          </a:xfrm>
        </p:spPr>
        <p:txBody>
          <a:bodyPr>
            <a:normAutofit/>
          </a:bodyPr>
          <a:lstStyle/>
          <a:p>
            <a:pPr marL="0" indent="0" algn="ctr">
              <a:buNone/>
            </a:pPr>
            <a:endParaRPr lang="nb-NO" b="1" i="1" dirty="0">
              <a:solidFill>
                <a:srgbClr val="1C5D9F"/>
              </a:solidFill>
              <a:latin typeface="Exo" pitchFamily="2" charset="77"/>
            </a:endParaRPr>
          </a:p>
          <a:p>
            <a:pPr marL="0" indent="0" algn="ctr">
              <a:buNone/>
            </a:pPr>
            <a:endParaRPr lang="nb-NO" b="1" i="1" dirty="0">
              <a:solidFill>
                <a:srgbClr val="1C5D9F"/>
              </a:solidFill>
              <a:latin typeface="Exo" pitchFamily="2" charset="77"/>
            </a:endParaRPr>
          </a:p>
          <a:p>
            <a:pPr marL="0" indent="0" algn="ctr">
              <a:buNone/>
            </a:pPr>
            <a:r>
              <a:rPr lang="nb-NO" b="1" i="1" dirty="0">
                <a:solidFill>
                  <a:srgbClr val="F49035"/>
                </a:solidFill>
                <a:latin typeface="Exo" pitchFamily="2" charset="77"/>
              </a:rPr>
              <a:t>KRIK inviterer til nattcup i KFUM-hallen på Ekeberg!</a:t>
            </a:r>
          </a:p>
          <a:p>
            <a:pPr marL="0" indent="0" algn="ctr">
              <a:buNone/>
            </a:pPr>
            <a:endParaRPr lang="nb-NO" sz="4000" b="1" i="1" dirty="0">
              <a:solidFill>
                <a:srgbClr val="1C5D9F"/>
              </a:solidFill>
              <a:latin typeface="Exo" pitchFamily="2" charset="77"/>
            </a:endParaRPr>
          </a:p>
          <a:p>
            <a:pPr marL="0" indent="0" algn="ctr">
              <a:buNone/>
            </a:pPr>
            <a:r>
              <a:rPr lang="nb-NO" sz="2000" i="1" kern="100" dirty="0">
                <a:latin typeface="Exo" pitchFamily="2" charset="77"/>
                <a:ea typeface="Aptos" panose="020B0004020202020204" pitchFamily="34" charset="0"/>
                <a:cs typeface="Times New Roman" panose="02020603050405020304" pitchFamily="18" charset="0"/>
              </a:rPr>
              <a:t>Vi i KRIK har gleden av å invitere alle konfirmanter og andre års konfirmanter (</a:t>
            </a:r>
            <a:r>
              <a:rPr lang="nb-NO" sz="2000" i="1" kern="100" dirty="0" err="1">
                <a:latin typeface="Exo" pitchFamily="2" charset="77"/>
                <a:ea typeface="Aptos" panose="020B0004020202020204" pitchFamily="34" charset="0"/>
                <a:cs typeface="Times New Roman" panose="02020603050405020304" pitchFamily="18" charset="0"/>
              </a:rPr>
              <a:t>reaction</a:t>
            </a:r>
            <a:r>
              <a:rPr lang="nb-NO" sz="2000" i="1" kern="100" dirty="0">
                <a:latin typeface="Exo" pitchFamily="2" charset="77"/>
                <a:ea typeface="Aptos" panose="020B0004020202020204" pitchFamily="34" charset="0"/>
                <a:cs typeface="Times New Roman" panose="02020603050405020304" pitchFamily="18" charset="0"/>
              </a:rPr>
              <a:t>/ledertrenings ungdommer) til Nattcup den 9-10 mai i KFUM-hallen på Ekeberg.</a:t>
            </a:r>
            <a:r>
              <a:rPr lang="nb-NO" sz="2000" b="1" kern="100" dirty="0">
                <a:latin typeface="Exo" pitchFamily="2" charset="77"/>
                <a:ea typeface="Aptos" panose="020B0004020202020204" pitchFamily="34" charset="0"/>
                <a:cs typeface="Times New Roman" panose="02020603050405020304" pitchFamily="18" charset="0"/>
              </a:rPr>
              <a:t> </a:t>
            </a:r>
          </a:p>
          <a:p>
            <a:pPr marL="0" indent="0" algn="ctr">
              <a:buNone/>
            </a:pPr>
            <a:endParaRPr lang="nb-NO" sz="2000" b="1" kern="100" dirty="0">
              <a:latin typeface="Exo" pitchFamily="2" charset="77"/>
              <a:ea typeface="Aptos" panose="020B0004020202020204" pitchFamily="34" charset="0"/>
              <a:cs typeface="Times New Roman" panose="02020603050405020304" pitchFamily="18" charset="0"/>
            </a:endParaRPr>
          </a:p>
          <a:p>
            <a:pPr marL="0" indent="0" algn="ctr">
              <a:buNone/>
            </a:pPr>
            <a:endParaRPr lang="nb-NO" sz="2000" b="1" kern="100" dirty="0">
              <a:latin typeface="Exo" pitchFamily="2" charset="77"/>
              <a:ea typeface="Aptos" panose="020B0004020202020204" pitchFamily="34" charset="0"/>
              <a:cs typeface="Times New Roman" panose="02020603050405020304" pitchFamily="18" charset="0"/>
            </a:endParaRPr>
          </a:p>
          <a:p>
            <a:pPr marL="0" indent="0" algn="ctr">
              <a:buNone/>
            </a:pPr>
            <a:r>
              <a:rPr lang="nb-NO" sz="2000" b="1" kern="100" dirty="0">
                <a:latin typeface="Exo" pitchFamily="2" charset="77"/>
                <a:ea typeface="Aptos" panose="020B0004020202020204" pitchFamily="34" charset="0"/>
                <a:cs typeface="Times New Roman" panose="02020603050405020304" pitchFamily="18" charset="0"/>
              </a:rPr>
              <a:t>Når? </a:t>
            </a:r>
            <a:r>
              <a:rPr lang="nb-NO" sz="2000" kern="100" dirty="0">
                <a:latin typeface="Exo" pitchFamily="2" charset="77"/>
                <a:ea typeface="Aptos" panose="020B0004020202020204" pitchFamily="34" charset="0"/>
                <a:cs typeface="Times New Roman" panose="02020603050405020304" pitchFamily="18" charset="0"/>
              </a:rPr>
              <a:t>9. mai kl. 20:00 – 10. mai kl. 01:30</a:t>
            </a:r>
          </a:p>
          <a:p>
            <a:pPr marL="0" indent="0" algn="ctr">
              <a:buNone/>
            </a:pPr>
            <a:r>
              <a:rPr lang="nb-NO" sz="2000" b="1" kern="100" dirty="0">
                <a:latin typeface="Exo" pitchFamily="2" charset="77"/>
                <a:ea typeface="Aptos" panose="020B0004020202020204" pitchFamily="34" charset="0"/>
                <a:cs typeface="Times New Roman" panose="02020603050405020304" pitchFamily="18" charset="0"/>
              </a:rPr>
              <a:t>Hva? </a:t>
            </a:r>
            <a:r>
              <a:rPr lang="nb-NO" sz="2000" kern="100" dirty="0">
                <a:latin typeface="Exo" pitchFamily="2" charset="77"/>
                <a:ea typeface="Aptos" panose="020B0004020202020204" pitchFamily="34" charset="0"/>
                <a:cs typeface="Times New Roman" panose="02020603050405020304" pitchFamily="18" charset="0"/>
              </a:rPr>
              <a:t>En kveld fylt med idrettsglede, lagånd og nye bekjentskap på tvers av menigheter i Oslo</a:t>
            </a:r>
            <a:r>
              <a:rPr lang="nb-NO" sz="2000" b="1" kern="100" dirty="0">
                <a:latin typeface="Exo" pitchFamily="2" charset="77"/>
                <a:ea typeface="Aptos" panose="020B0004020202020204" pitchFamily="34" charset="0"/>
                <a:cs typeface="Times New Roman" panose="02020603050405020304" pitchFamily="18" charset="0"/>
              </a:rPr>
              <a:t>.</a:t>
            </a:r>
          </a:p>
          <a:p>
            <a:pPr marL="0" indent="0" algn="ctr">
              <a:buNone/>
            </a:pPr>
            <a:r>
              <a:rPr lang="nb-NO" sz="2000" b="1" kern="100" dirty="0">
                <a:latin typeface="Exo" pitchFamily="2" charset="77"/>
                <a:ea typeface="Aptos" panose="020B0004020202020204" pitchFamily="34" charset="0"/>
                <a:cs typeface="Times New Roman" panose="02020603050405020304" pitchFamily="18" charset="0"/>
              </a:rPr>
              <a:t>Gratis! </a:t>
            </a:r>
            <a:r>
              <a:rPr lang="nb-NO" sz="2000" kern="100" dirty="0">
                <a:latin typeface="Exo" pitchFamily="2" charset="77"/>
                <a:ea typeface="Aptos" panose="020B0004020202020204" pitchFamily="34" charset="0"/>
                <a:cs typeface="Times New Roman" panose="02020603050405020304" pitchFamily="18" charset="0"/>
              </a:rPr>
              <a:t>Åpent for alle – en morsom og engasjerende aktivitet i konfirmasjonstiden og en perfekt oppvarming til </a:t>
            </a:r>
            <a:r>
              <a:rPr lang="nb-NO" sz="2000" kern="100" dirty="0" err="1">
                <a:latin typeface="Exo" pitchFamily="2" charset="77"/>
                <a:ea typeface="Aptos" panose="020B0004020202020204" pitchFamily="34" charset="0"/>
                <a:cs typeface="Times New Roman" panose="02020603050405020304" pitchFamily="18" charset="0"/>
              </a:rPr>
              <a:t>konfACTION</a:t>
            </a:r>
            <a:r>
              <a:rPr lang="nb-NO" sz="2000" kern="100" dirty="0">
                <a:latin typeface="Exo" pitchFamily="2" charset="77"/>
                <a:ea typeface="Aptos" panose="020B0004020202020204" pitchFamily="34" charset="0"/>
                <a:cs typeface="Times New Roman" panose="02020603050405020304" pitchFamily="18" charset="0"/>
              </a:rPr>
              <a:t>-leiren i sommer.</a:t>
            </a:r>
          </a:p>
          <a:p>
            <a:pPr marL="0" indent="0" algn="ctr">
              <a:buNone/>
            </a:pPr>
            <a:endParaRPr lang="nb-NO" sz="2000" kern="100" dirty="0">
              <a:latin typeface="Exo" pitchFamily="2" charset="77"/>
              <a:ea typeface="Aptos" panose="020B0004020202020204" pitchFamily="34" charset="0"/>
              <a:cs typeface="Times New Roman" panose="02020603050405020304" pitchFamily="18" charset="0"/>
            </a:endParaRPr>
          </a:p>
          <a:p>
            <a:pPr marL="0" indent="0" algn="ctr">
              <a:buNone/>
            </a:pPr>
            <a:endParaRPr lang="nb-NO" sz="2000" kern="100" dirty="0">
              <a:latin typeface="Exo" pitchFamily="2" charset="77"/>
              <a:ea typeface="Aptos" panose="020B0004020202020204" pitchFamily="34" charset="0"/>
              <a:cs typeface="Times New Roman" panose="02020603050405020304" pitchFamily="18" charset="0"/>
            </a:endParaRPr>
          </a:p>
          <a:p>
            <a:pPr marL="0" indent="0" algn="ctr">
              <a:buNone/>
            </a:pPr>
            <a:r>
              <a:rPr lang="nb-NO" sz="2400" b="1" dirty="0">
                <a:solidFill>
                  <a:srgbClr val="262626"/>
                </a:solidFill>
                <a:latin typeface="Exo" pitchFamily="2" charset="77"/>
              </a:rPr>
              <a:t>PS</a:t>
            </a:r>
            <a:r>
              <a:rPr lang="nb-NO" sz="2400" dirty="0">
                <a:solidFill>
                  <a:srgbClr val="262626"/>
                </a:solidFill>
                <a:latin typeface="Exo" pitchFamily="2" charset="77"/>
              </a:rPr>
              <a:t>: Det blir en fet </a:t>
            </a:r>
            <a:r>
              <a:rPr lang="nb-NO" sz="2400" b="1" u="sng" dirty="0">
                <a:solidFill>
                  <a:srgbClr val="262626"/>
                </a:solidFill>
                <a:latin typeface="Exo" pitchFamily="2" charset="77"/>
              </a:rPr>
              <a:t>premie til menigheten </a:t>
            </a:r>
            <a:r>
              <a:rPr lang="nb-NO" sz="2400" dirty="0">
                <a:solidFill>
                  <a:srgbClr val="262626"/>
                </a:solidFill>
                <a:latin typeface="Exo" pitchFamily="2" charset="77"/>
              </a:rPr>
              <a:t>som stiller med flest deltakere på Nattcupen</a:t>
            </a:r>
            <a:endParaRPr lang="nb-NO" sz="2400" kern="100" dirty="0">
              <a:latin typeface="Exo" pitchFamily="2" charset="77"/>
              <a:ea typeface="Aptos" panose="020B0004020202020204" pitchFamily="34" charset="0"/>
              <a:cs typeface="Times New Roman" panose="02020603050405020304" pitchFamily="18" charset="0"/>
            </a:endParaRPr>
          </a:p>
          <a:p>
            <a:pPr marL="0" indent="0" algn="ctr">
              <a:buNone/>
            </a:pPr>
            <a:endParaRPr lang="nb-NO" sz="2000" kern="100" dirty="0">
              <a:latin typeface="Exo" pitchFamily="2" charset="77"/>
              <a:ea typeface="Aptos" panose="020B0004020202020204" pitchFamily="34" charset="0"/>
              <a:cs typeface="Times New Roman" panose="02020603050405020304" pitchFamily="18" charset="0"/>
            </a:endParaRPr>
          </a:p>
          <a:p>
            <a:pPr marL="0" indent="0" algn="ctr">
              <a:buNone/>
            </a:pPr>
            <a:endParaRPr lang="nb-NO" sz="2000" kern="100" dirty="0">
              <a:latin typeface="Exo" pitchFamily="2" charset="77"/>
              <a:ea typeface="Aptos" panose="020B0004020202020204" pitchFamily="34" charset="0"/>
              <a:cs typeface="Times New Roman" panose="02020603050405020304" pitchFamily="18" charset="0"/>
            </a:endParaRPr>
          </a:p>
          <a:p>
            <a:pPr marL="0" indent="0" algn="ctr">
              <a:buNone/>
            </a:pPr>
            <a:r>
              <a:rPr lang="nb-NO" sz="2000" i="1" kern="100" dirty="0">
                <a:latin typeface="Exo" pitchFamily="2" charset="77"/>
                <a:ea typeface="Aptos" panose="020B0004020202020204" pitchFamily="34" charset="0"/>
                <a:cs typeface="Times New Roman" panose="02020603050405020304" pitchFamily="18" charset="0"/>
              </a:rPr>
              <a:t>Vi gleder oss til å ha med dere!</a:t>
            </a:r>
          </a:p>
          <a:p>
            <a:pPr marL="0" indent="0" algn="ctr">
              <a:buNone/>
            </a:pPr>
            <a:endParaRPr lang="nb-NO" sz="1800" b="1" kern="100" dirty="0">
              <a:latin typeface="Exo" pitchFamily="2" charset="77"/>
              <a:ea typeface="Aptos" panose="020B0004020202020204" pitchFamily="34" charset="0"/>
              <a:cs typeface="Times New Roman" panose="02020603050405020304" pitchFamily="18" charset="0"/>
            </a:endParaRPr>
          </a:p>
          <a:p>
            <a:pPr marL="0" indent="0" algn="ctr">
              <a:buNone/>
            </a:pPr>
            <a:endParaRPr lang="nb-NO" sz="4000" b="1" i="1" dirty="0">
              <a:solidFill>
                <a:srgbClr val="1C5D9F"/>
              </a:solidFill>
              <a:latin typeface="Exo" pitchFamily="2" charset="77"/>
              <a:hlinkClick r:id="rId2" action="ppaction://hlinksldjump">
                <a:extLst>
                  <a:ext uri="{A12FA001-AC4F-418D-AE19-62706E023703}">
                    <ahyp:hlinkClr xmlns:ahyp="http://schemas.microsoft.com/office/drawing/2018/hyperlinkcolor" val="tx"/>
                  </a:ext>
                </a:extLst>
              </a:hlinkClick>
            </a:endParaRPr>
          </a:p>
        </p:txBody>
      </p:sp>
      <p:pic>
        <p:nvPicPr>
          <p:cNvPr id="4" name="Bilde 3">
            <a:extLst>
              <a:ext uri="{FF2B5EF4-FFF2-40B4-BE49-F238E27FC236}">
                <a16:creationId xmlns:a16="http://schemas.microsoft.com/office/drawing/2014/main" id="{0A89F180-3769-B9DE-0426-6E286AC97F6F}"/>
              </a:ext>
            </a:extLst>
          </p:cNvPr>
          <p:cNvPicPr>
            <a:picLocks noChangeAspect="1"/>
          </p:cNvPicPr>
          <p:nvPr/>
        </p:nvPicPr>
        <p:blipFill>
          <a:blip r:embed="rId3"/>
          <a:srcRect/>
          <a:stretch/>
        </p:blipFill>
        <p:spPr>
          <a:xfrm>
            <a:off x="5220000" y="10089001"/>
            <a:ext cx="1107170" cy="561765"/>
          </a:xfrm>
          <a:prstGeom prst="rect">
            <a:avLst/>
          </a:prstGeom>
        </p:spPr>
      </p:pic>
    </p:spTree>
    <p:extLst>
      <p:ext uri="{BB962C8B-B14F-4D97-AF65-F5344CB8AC3E}">
        <p14:creationId xmlns:p14="http://schemas.microsoft.com/office/powerpoint/2010/main" val="712638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EF93C-2375-7D5D-ADEB-262D3B05CAFC}"/>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B6A8960E-FD3F-24A0-D333-57120D73AB86}"/>
              </a:ext>
            </a:extLst>
          </p:cNvPr>
          <p:cNvPicPr/>
          <p:nvPr/>
        </p:nvPicPr>
        <p:blipFill>
          <a:blip r:embed="rId2"/>
          <a:srcRect/>
          <a:stretch/>
        </p:blipFill>
        <p:spPr>
          <a:xfrm>
            <a:off x="5220000" y="10089001"/>
            <a:ext cx="1107170" cy="561765"/>
          </a:xfrm>
          <a:prstGeom prst="rect">
            <a:avLst/>
          </a:prstGeom>
        </p:spPr>
      </p:pic>
      <p:sp>
        <p:nvSpPr>
          <p:cNvPr id="5" name="Undertittel 2">
            <a:extLst>
              <a:ext uri="{FF2B5EF4-FFF2-40B4-BE49-F238E27FC236}">
                <a16:creationId xmlns:a16="http://schemas.microsoft.com/office/drawing/2014/main" id="{6D9EBBF2-F8D3-74D9-CDA7-AEAA0B72202D}"/>
              </a:ext>
            </a:extLst>
          </p:cNvPr>
          <p:cNvSpPr txBox="1">
            <a:spLocks/>
          </p:cNvSpPr>
          <p:nvPr/>
        </p:nvSpPr>
        <p:spPr>
          <a:xfrm>
            <a:off x="-3" y="454335"/>
            <a:ext cx="6857999" cy="900000"/>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4000" b="1" i="1" dirty="0">
                <a:solidFill>
                  <a:srgbClr val="F49035"/>
                </a:solidFill>
                <a:latin typeface="Exo ExtraBold" pitchFamily="2" charset="77"/>
              </a:rPr>
              <a:t>Innhold</a:t>
            </a:r>
          </a:p>
        </p:txBody>
      </p:sp>
      <p:sp>
        <p:nvSpPr>
          <p:cNvPr id="7" name="Undertittel 2">
            <a:extLst>
              <a:ext uri="{FF2B5EF4-FFF2-40B4-BE49-F238E27FC236}">
                <a16:creationId xmlns:a16="http://schemas.microsoft.com/office/drawing/2014/main" id="{C55543D5-EADA-81DC-E92C-3EFC71101101}"/>
              </a:ext>
            </a:extLst>
          </p:cNvPr>
          <p:cNvSpPr txBox="1">
            <a:spLocks/>
          </p:cNvSpPr>
          <p:nvPr/>
        </p:nvSpPr>
        <p:spPr>
          <a:xfrm>
            <a:off x="185980" y="1043818"/>
            <a:ext cx="6017204" cy="7269480"/>
          </a:xfrm>
          <a:prstGeom prst="rect">
            <a:avLst/>
          </a:prstGeom>
        </p:spPr>
        <p:txBody>
          <a:bodyPr vert="horz" lIns="91440" tIns="45720" rIns="91440" bIns="45720" numCol="1" rtlCol="0">
            <a:norm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lnSpc>
                <a:spcPct val="120000"/>
              </a:lnSpc>
              <a:buSzPct val="80000"/>
              <a:buNone/>
            </a:pPr>
            <a:endParaRPr lang="nb-NO" sz="2000" dirty="0">
              <a:solidFill>
                <a:srgbClr val="262626"/>
              </a:solidFill>
              <a:latin typeface="Exo Light" pitchFamily="2" charset="0"/>
            </a:endParaRPr>
          </a:p>
          <a:p>
            <a:pPr marL="457205" lvl="1" indent="0" algn="ctr">
              <a:lnSpc>
                <a:spcPct val="120000"/>
              </a:lnSpc>
              <a:buSzPct val="80000"/>
              <a:buNone/>
            </a:pPr>
            <a:r>
              <a:rPr lang="nb-NO" sz="1800" i="1" dirty="0">
                <a:solidFill>
                  <a:srgbClr val="262626"/>
                </a:solidFill>
                <a:latin typeface="Exo Light" pitchFamily="2" charset="0"/>
              </a:rPr>
              <a:t>Denne natten kan du forvente en helt rå cup! Det vil være tre ulike sporter: </a:t>
            </a:r>
            <a:r>
              <a:rPr lang="nb-NO" sz="1800" b="1" i="1" dirty="0">
                <a:solidFill>
                  <a:srgbClr val="262626"/>
                </a:solidFill>
                <a:latin typeface="Exo Light" pitchFamily="2" charset="0"/>
              </a:rPr>
              <a:t>fotball, kanonball og innebandy </a:t>
            </a:r>
            <a:r>
              <a:rPr lang="nb-NO" sz="1800" i="1" dirty="0">
                <a:solidFill>
                  <a:srgbClr val="262626"/>
                </a:solidFill>
                <a:latin typeface="Exo Light" pitchFamily="2" charset="0"/>
              </a:rPr>
              <a:t>og hvert lag består av</a:t>
            </a:r>
            <a:r>
              <a:rPr lang="nb-NO" sz="1800" b="1" i="1" dirty="0">
                <a:solidFill>
                  <a:srgbClr val="262626"/>
                </a:solidFill>
                <a:latin typeface="Exo Light" pitchFamily="2" charset="0"/>
              </a:rPr>
              <a:t> 6-8 spillere</a:t>
            </a:r>
            <a:r>
              <a:rPr lang="nb-NO" sz="1800" i="1" dirty="0">
                <a:solidFill>
                  <a:srgbClr val="262626"/>
                </a:solidFill>
                <a:latin typeface="Exo Light" pitchFamily="2" charset="0"/>
              </a:rPr>
              <a:t>. Twisten er at du ikke får vite hvilken sport du skal spille før du kommer på banen og dommeren slipper ned kampballen. Dette er en kveld du virkelig ikke kan gå glipp av, og det er selvfølgelig også </a:t>
            </a:r>
            <a:r>
              <a:rPr lang="nb-NO" sz="1800" b="1" i="1" dirty="0">
                <a:solidFill>
                  <a:srgbClr val="262626"/>
                </a:solidFill>
                <a:latin typeface="Exo Light" pitchFamily="2" charset="0"/>
              </a:rPr>
              <a:t>fete premier til vinnerne av turneringen</a:t>
            </a:r>
            <a:r>
              <a:rPr lang="nb-NO" sz="1800" i="1" dirty="0">
                <a:solidFill>
                  <a:srgbClr val="262626"/>
                </a:solidFill>
                <a:latin typeface="Exo Light" pitchFamily="2" charset="0"/>
              </a:rPr>
              <a:t>!</a:t>
            </a:r>
          </a:p>
          <a:p>
            <a:pPr marL="457205" lvl="1" indent="0" algn="ctr">
              <a:lnSpc>
                <a:spcPct val="120000"/>
              </a:lnSpc>
              <a:buSzPct val="80000"/>
              <a:buNone/>
            </a:pPr>
            <a:endParaRPr lang="nb-NO" sz="1800" i="1" dirty="0">
              <a:solidFill>
                <a:srgbClr val="262626"/>
              </a:solidFill>
              <a:latin typeface="Exo Light" pitchFamily="2" charset="0"/>
            </a:endParaRPr>
          </a:p>
          <a:p>
            <a:pPr marL="457205" lvl="1" indent="0" algn="ctr">
              <a:lnSpc>
                <a:spcPct val="120000"/>
              </a:lnSpc>
              <a:buSzPct val="80000"/>
              <a:buNone/>
            </a:pPr>
            <a:r>
              <a:rPr lang="nb-NO" sz="1800" i="1" dirty="0">
                <a:solidFill>
                  <a:srgbClr val="262626"/>
                </a:solidFill>
                <a:latin typeface="Exo Light" pitchFamily="2" charset="0"/>
              </a:rPr>
              <a:t>Det vil også være </a:t>
            </a:r>
            <a:r>
              <a:rPr lang="nb-NO" sz="1800" b="1" i="1" dirty="0">
                <a:solidFill>
                  <a:srgbClr val="262626"/>
                </a:solidFill>
                <a:latin typeface="Exo Light" pitchFamily="2" charset="0"/>
              </a:rPr>
              <a:t>kiosk</a:t>
            </a:r>
            <a:r>
              <a:rPr lang="nb-NO" sz="1800" i="1" dirty="0">
                <a:solidFill>
                  <a:srgbClr val="262626"/>
                </a:solidFill>
                <a:latin typeface="Exo Light" pitchFamily="2" charset="0"/>
              </a:rPr>
              <a:t>, hvor pengene går til </a:t>
            </a:r>
            <a:r>
              <a:rPr lang="nb-NO" sz="1800" i="1" dirty="0" err="1">
                <a:solidFill>
                  <a:srgbClr val="262626"/>
                </a:solidFill>
                <a:latin typeface="Exo Light" pitchFamily="2" charset="0"/>
              </a:rPr>
              <a:t>KRIKs</a:t>
            </a:r>
            <a:r>
              <a:rPr lang="nb-NO" sz="1800" i="1" dirty="0">
                <a:solidFill>
                  <a:srgbClr val="262626"/>
                </a:solidFill>
                <a:latin typeface="Exo Light" pitchFamily="2" charset="0"/>
              </a:rPr>
              <a:t> bistandsprosjekt «Idrett krysser grenser».</a:t>
            </a:r>
          </a:p>
          <a:p>
            <a:pPr marL="457205" lvl="1" indent="0" algn="ctr">
              <a:lnSpc>
                <a:spcPct val="120000"/>
              </a:lnSpc>
              <a:buSzPct val="80000"/>
              <a:buNone/>
            </a:pPr>
            <a:endParaRPr lang="nb-NO" sz="1800" i="1" dirty="0">
              <a:solidFill>
                <a:srgbClr val="262626"/>
              </a:solidFill>
              <a:latin typeface="Exo Light" pitchFamily="2" charset="0"/>
            </a:endParaRPr>
          </a:p>
          <a:p>
            <a:pPr marL="457205" lvl="1" indent="0" algn="ctr">
              <a:lnSpc>
                <a:spcPct val="120000"/>
              </a:lnSpc>
              <a:buSzPct val="80000"/>
              <a:buNone/>
            </a:pPr>
            <a:r>
              <a:rPr lang="nb-NO" sz="1800" i="1" dirty="0">
                <a:solidFill>
                  <a:srgbClr val="262626"/>
                </a:solidFill>
                <a:latin typeface="Exo Light" pitchFamily="2" charset="0"/>
              </a:rPr>
              <a:t>Skulle det oppstå skader, har vi en sykestue med </a:t>
            </a:r>
            <a:r>
              <a:rPr lang="nb-NO" sz="1800" b="1" i="1" dirty="0">
                <a:solidFill>
                  <a:srgbClr val="262626"/>
                </a:solidFill>
                <a:latin typeface="Exo Light" pitchFamily="2" charset="0"/>
              </a:rPr>
              <a:t>sykepleiere tilgjengelig</a:t>
            </a:r>
            <a:r>
              <a:rPr lang="nb-NO" sz="1800" i="1" dirty="0">
                <a:solidFill>
                  <a:srgbClr val="262626"/>
                </a:solidFill>
                <a:latin typeface="Exo Light" pitchFamily="2" charset="0"/>
              </a:rPr>
              <a:t> for oppfølging.</a:t>
            </a:r>
          </a:p>
          <a:p>
            <a:pPr marL="457205" lvl="1" indent="0" algn="ctr">
              <a:lnSpc>
                <a:spcPct val="120000"/>
              </a:lnSpc>
              <a:buSzPct val="80000"/>
              <a:buNone/>
            </a:pPr>
            <a:endParaRPr lang="nb-NO" sz="1800" i="1" dirty="0">
              <a:solidFill>
                <a:srgbClr val="262626"/>
              </a:solidFill>
              <a:latin typeface="Exo Light" pitchFamily="2" charset="0"/>
            </a:endParaRPr>
          </a:p>
          <a:p>
            <a:pPr marL="457205" lvl="1" indent="0" algn="ctr">
              <a:lnSpc>
                <a:spcPct val="120000"/>
              </a:lnSpc>
              <a:buSzPct val="80000"/>
              <a:buNone/>
            </a:pPr>
            <a:r>
              <a:rPr lang="nb-NO" sz="1800" i="1" dirty="0">
                <a:solidFill>
                  <a:srgbClr val="262626"/>
                </a:solidFill>
                <a:latin typeface="Exo Light" pitchFamily="2" charset="0"/>
              </a:rPr>
              <a:t>Ta med vennene dine, og bli med på en uforglemmelig natt med </a:t>
            </a:r>
            <a:r>
              <a:rPr lang="nb-NO" sz="1800" b="1" i="1" dirty="0">
                <a:solidFill>
                  <a:srgbClr val="262626"/>
                </a:solidFill>
                <a:latin typeface="Exo Light" pitchFamily="2" charset="0"/>
              </a:rPr>
              <a:t>sport</a:t>
            </a:r>
            <a:r>
              <a:rPr lang="nb-NO" sz="1800" i="1" dirty="0">
                <a:solidFill>
                  <a:srgbClr val="262626"/>
                </a:solidFill>
                <a:latin typeface="Exo Light" pitchFamily="2" charset="0"/>
              </a:rPr>
              <a:t>, </a:t>
            </a:r>
            <a:r>
              <a:rPr lang="nb-NO" sz="1800" b="1" i="1" dirty="0">
                <a:solidFill>
                  <a:srgbClr val="262626"/>
                </a:solidFill>
                <a:latin typeface="Exo Light" pitchFamily="2" charset="0"/>
              </a:rPr>
              <a:t>moro</a:t>
            </a:r>
            <a:r>
              <a:rPr lang="nb-NO" sz="1800" i="1" dirty="0">
                <a:solidFill>
                  <a:srgbClr val="262626"/>
                </a:solidFill>
                <a:latin typeface="Exo Light" pitchFamily="2" charset="0"/>
              </a:rPr>
              <a:t> og </a:t>
            </a:r>
            <a:r>
              <a:rPr lang="nb-NO" sz="1800" b="1" i="1" dirty="0">
                <a:solidFill>
                  <a:srgbClr val="262626"/>
                </a:solidFill>
                <a:latin typeface="Exo Light" pitchFamily="2" charset="0"/>
              </a:rPr>
              <a:t>fellesskap</a:t>
            </a:r>
            <a:r>
              <a:rPr lang="nb-NO" sz="1800" i="1" dirty="0">
                <a:solidFill>
                  <a:srgbClr val="262626"/>
                </a:solidFill>
                <a:latin typeface="Exo Light" pitchFamily="2" charset="0"/>
              </a:rPr>
              <a:t>. Husk at det er viktig å melde seg på </a:t>
            </a:r>
            <a:r>
              <a:rPr lang="nb-NO" sz="1800" b="1" i="1" dirty="0">
                <a:solidFill>
                  <a:srgbClr val="262626"/>
                </a:solidFill>
                <a:latin typeface="Exo Light" pitchFamily="2" charset="0"/>
              </a:rPr>
              <a:t>så raskt som mulig </a:t>
            </a:r>
            <a:r>
              <a:rPr lang="nb-NO" sz="1800" i="1" dirty="0">
                <a:solidFill>
                  <a:srgbClr val="262626"/>
                </a:solidFill>
                <a:latin typeface="Exo Light" pitchFamily="2" charset="0"/>
              </a:rPr>
              <a:t>for å sikre plass! </a:t>
            </a:r>
          </a:p>
          <a:p>
            <a:pPr marL="457205" lvl="1" indent="0" algn="ctr">
              <a:lnSpc>
                <a:spcPct val="120000"/>
              </a:lnSpc>
              <a:buSzPct val="80000"/>
              <a:buNone/>
            </a:pPr>
            <a:endParaRPr lang="nb-NO" sz="1800" i="1" dirty="0">
              <a:solidFill>
                <a:srgbClr val="262626"/>
              </a:solidFill>
              <a:latin typeface="Exo Light" pitchFamily="2" charset="0"/>
            </a:endParaRPr>
          </a:p>
        </p:txBody>
      </p:sp>
    </p:spTree>
    <p:extLst>
      <p:ext uri="{BB962C8B-B14F-4D97-AF65-F5344CB8AC3E}">
        <p14:creationId xmlns:p14="http://schemas.microsoft.com/office/powerpoint/2010/main" val="95503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1BA4-1BDD-1127-A844-7CBD9F739C91}"/>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63195057-C096-4335-F3BF-82AEB98F9D24}"/>
              </a:ext>
            </a:extLst>
          </p:cNvPr>
          <p:cNvPicPr/>
          <p:nvPr/>
        </p:nvPicPr>
        <p:blipFill>
          <a:blip r:embed="rId2"/>
          <a:srcRect/>
          <a:stretch/>
        </p:blipFill>
        <p:spPr>
          <a:xfrm>
            <a:off x="5220000" y="10089001"/>
            <a:ext cx="1107170" cy="561765"/>
          </a:xfrm>
          <a:prstGeom prst="rect">
            <a:avLst/>
          </a:prstGeom>
        </p:spPr>
      </p:pic>
      <p:sp>
        <p:nvSpPr>
          <p:cNvPr id="5" name="Undertittel 2">
            <a:extLst>
              <a:ext uri="{FF2B5EF4-FFF2-40B4-BE49-F238E27FC236}">
                <a16:creationId xmlns:a16="http://schemas.microsoft.com/office/drawing/2014/main" id="{768619C6-EDA2-6668-18CF-A35039FB55F5}"/>
              </a:ext>
            </a:extLst>
          </p:cNvPr>
          <p:cNvSpPr txBox="1">
            <a:spLocks/>
          </p:cNvSpPr>
          <p:nvPr/>
        </p:nvSpPr>
        <p:spPr>
          <a:xfrm>
            <a:off x="-3" y="454335"/>
            <a:ext cx="6857999" cy="900000"/>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4000" b="1" i="1" dirty="0">
                <a:solidFill>
                  <a:srgbClr val="F49035"/>
                </a:solidFill>
                <a:latin typeface="Exo ExtraBold" pitchFamily="2" charset="77"/>
              </a:rPr>
              <a:t>Påmelding</a:t>
            </a:r>
          </a:p>
        </p:txBody>
      </p:sp>
      <p:sp>
        <p:nvSpPr>
          <p:cNvPr id="7" name="Undertittel 2">
            <a:extLst>
              <a:ext uri="{FF2B5EF4-FFF2-40B4-BE49-F238E27FC236}">
                <a16:creationId xmlns:a16="http://schemas.microsoft.com/office/drawing/2014/main" id="{4F9199E9-2F87-7FD0-AD44-564E2CD761E5}"/>
              </a:ext>
            </a:extLst>
          </p:cNvPr>
          <p:cNvSpPr txBox="1">
            <a:spLocks/>
          </p:cNvSpPr>
          <p:nvPr/>
        </p:nvSpPr>
        <p:spPr>
          <a:xfrm>
            <a:off x="333864" y="904335"/>
            <a:ext cx="6190267" cy="8208668"/>
          </a:xfrm>
          <a:prstGeom prst="rect">
            <a:avLst/>
          </a:prstGeom>
        </p:spPr>
        <p:txBody>
          <a:bodyPr vert="horz" lIns="91440" tIns="45720" rIns="91440" bIns="45720" numCol="1"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På påmeldingsskjemaet så kan dere enten melde dere på som enkeltpersoner eller som fullt lag. </a:t>
            </a:r>
          </a:p>
          <a:p>
            <a:pPr marL="0" indent="0" algn="ctr">
              <a:lnSpc>
                <a:spcPct val="120000"/>
              </a:lnSpc>
              <a:buSzPct val="80000"/>
              <a:buNone/>
            </a:pPr>
            <a:endParaRPr lang="nb-NO" sz="1800" b="1" dirty="0">
              <a:solidFill>
                <a:srgbClr val="262626"/>
              </a:solidFill>
              <a:latin typeface="Exo Light" pitchFamily="2" charset="0"/>
            </a:endParaRPr>
          </a:p>
          <a:p>
            <a:pPr marL="0" indent="0" algn="ctr">
              <a:lnSpc>
                <a:spcPct val="120000"/>
              </a:lnSpc>
              <a:buSzPct val="80000"/>
              <a:buNone/>
            </a:pPr>
            <a:r>
              <a:rPr lang="nb-NO" sz="1800" b="1" kern="100" dirty="0">
                <a:latin typeface="Exo Light"/>
                <a:ea typeface="Aptos" panose="020B0004020202020204" pitchFamily="34" charset="0"/>
                <a:cs typeface="Times New Roman" panose="02020603050405020304" pitchFamily="18" charset="0"/>
              </a:rPr>
              <a:t>Påmelding som enkeltpersoner eller færre enn 6:</a:t>
            </a:r>
            <a:r>
              <a:rPr lang="nb-NO" sz="1800" dirty="0">
                <a:solidFill>
                  <a:srgbClr val="262626"/>
                </a:solidFill>
                <a:latin typeface="Exo Light" pitchFamily="2" charset="0"/>
              </a:rPr>
              <a:t> Dere kan oppgi navn på de dere ønsker å være på lag med i påmeldingsskjemaet. Vi anbefaler å skrive 2-3 navn. Dere vil få minst et av ønskene deres oppfylt.</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kern="100" dirty="0">
                <a:solidFill>
                  <a:srgbClr val="262626"/>
                </a:solidFill>
                <a:latin typeface="Exo Light"/>
                <a:cs typeface="Times New Roman" panose="02020603050405020304" pitchFamily="18" charset="0"/>
              </a:rPr>
              <a:t>Påmelding som lag: </a:t>
            </a:r>
            <a:r>
              <a:rPr lang="nb-NO" sz="1800" dirty="0">
                <a:solidFill>
                  <a:srgbClr val="262626"/>
                </a:solidFill>
                <a:latin typeface="Exo Light" pitchFamily="2" charset="0"/>
              </a:rPr>
              <a:t>Dersom dere er et fullt lag på 6-8 personer, så skriver dere inn de fulle navnene på alle på laget under feltet «fullt lag»</a:t>
            </a:r>
          </a:p>
          <a:p>
            <a:pPr marL="0" indent="0" algn="ctr">
              <a:lnSpc>
                <a:spcPct val="120000"/>
              </a:lnSpc>
              <a:buSzPct val="80000"/>
              <a:buNone/>
            </a:pPr>
            <a:endParaRPr lang="nb-NO" sz="1800" b="1"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Premie</a:t>
            </a:r>
            <a:r>
              <a:rPr lang="nb-NO" sz="1800" dirty="0">
                <a:solidFill>
                  <a:srgbClr val="262626"/>
                </a:solidFill>
                <a:latin typeface="Exo Light" pitchFamily="2" charset="0"/>
              </a:rPr>
              <a:t>: Den menigheten som stiller med flest deltakere til  nattcup vinner en</a:t>
            </a:r>
            <a:r>
              <a:rPr lang="nb-NO" sz="1800" b="1" dirty="0">
                <a:solidFill>
                  <a:srgbClr val="262626"/>
                </a:solidFill>
                <a:latin typeface="Exo Light" pitchFamily="2" charset="0"/>
              </a:rPr>
              <a:t> bowling-kveld </a:t>
            </a:r>
            <a:r>
              <a:rPr lang="nb-NO" sz="1800" dirty="0">
                <a:solidFill>
                  <a:srgbClr val="262626"/>
                </a:solidFill>
                <a:latin typeface="Exo Light" pitchFamily="2" charset="0"/>
              </a:rPr>
              <a:t>til sin menighet sponset av KRIK Oslo.</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Frist: 28 april </a:t>
            </a:r>
            <a:r>
              <a:rPr lang="nb-NO" sz="1800" b="1" dirty="0" err="1">
                <a:solidFill>
                  <a:srgbClr val="262626"/>
                </a:solidFill>
                <a:latin typeface="Exo Light" pitchFamily="2" charset="0"/>
              </a:rPr>
              <a:t>kl</a:t>
            </a:r>
            <a:r>
              <a:rPr lang="nb-NO" sz="1800" b="1" dirty="0">
                <a:solidFill>
                  <a:srgbClr val="262626"/>
                </a:solidFill>
                <a:latin typeface="Exo Light" pitchFamily="2" charset="0"/>
              </a:rPr>
              <a:t> 23.59</a:t>
            </a:r>
            <a:endParaRPr lang="nb-NO" sz="1800" dirty="0">
              <a:solidFill>
                <a:srgbClr val="262626"/>
              </a:solidFill>
              <a:latin typeface="Exo Light" pitchFamily="2" charset="0"/>
            </a:endParaRPr>
          </a:p>
          <a:p>
            <a:pPr marL="0" indent="0" algn="ctr">
              <a:lnSpc>
                <a:spcPct val="120000"/>
              </a:lnSpc>
              <a:buSzPct val="80000"/>
              <a:buNone/>
            </a:pPr>
            <a:r>
              <a:rPr lang="nb-NO" sz="1800" dirty="0">
                <a:solidFill>
                  <a:srgbClr val="262626"/>
                </a:solidFill>
                <a:latin typeface="Exo Light" pitchFamily="2" charset="0"/>
              </a:rPr>
              <a:t>Skjema for påmelding er </a:t>
            </a:r>
            <a:r>
              <a:rPr lang="nb-NO" sz="1800" dirty="0">
                <a:solidFill>
                  <a:srgbClr val="F49035"/>
                </a:solidFill>
                <a:latin typeface="Exo Light" pitchFamily="2" charset="0"/>
                <a:hlinkClick r:id="rId3">
                  <a:extLst>
                    <a:ext uri="{A12FA001-AC4F-418D-AE19-62706E023703}">
                      <ahyp:hlinkClr xmlns:ahyp="http://schemas.microsoft.com/office/drawing/2018/hyperlinkcolor" val="tx"/>
                    </a:ext>
                  </a:extLst>
                </a:hlinkClick>
              </a:rPr>
              <a:t>HER</a:t>
            </a:r>
            <a:endParaRPr lang="nb-NO" sz="1800" dirty="0">
              <a:solidFill>
                <a:srgbClr val="F49035"/>
              </a:solidFill>
              <a:latin typeface="Exo Light" pitchFamily="2" charset="0"/>
            </a:endParaRPr>
          </a:p>
          <a:p>
            <a:pPr marL="0" indent="0" algn="ctr">
              <a:lnSpc>
                <a:spcPct val="120000"/>
              </a:lnSpc>
              <a:buSzPct val="80000"/>
              <a:buNone/>
            </a:pPr>
            <a:r>
              <a:rPr lang="nb-NO" sz="1800" dirty="0">
                <a:solidFill>
                  <a:srgbClr val="262626"/>
                </a:solidFill>
                <a:latin typeface="Exo Light" pitchFamily="2" charset="0"/>
              </a:rPr>
              <a:t>Link til </a:t>
            </a:r>
            <a:r>
              <a:rPr lang="nb-NO" sz="1800" dirty="0" err="1">
                <a:solidFill>
                  <a:srgbClr val="262626"/>
                </a:solidFill>
                <a:latin typeface="Exo Light" pitchFamily="2" charset="0"/>
              </a:rPr>
              <a:t>fb</a:t>
            </a:r>
            <a:r>
              <a:rPr lang="nb-NO" sz="1800" dirty="0">
                <a:solidFill>
                  <a:srgbClr val="262626"/>
                </a:solidFill>
                <a:latin typeface="Exo Light" pitchFamily="2" charset="0"/>
              </a:rPr>
              <a:t> arrangementet er </a:t>
            </a:r>
            <a:r>
              <a:rPr lang="nb-NO" sz="1800" dirty="0">
                <a:solidFill>
                  <a:srgbClr val="F49035"/>
                </a:solidFill>
                <a:latin typeface="Exo Light" pitchFamily="2" charset="0"/>
                <a:hlinkClick r:id="rId4">
                  <a:extLst>
                    <a:ext uri="{A12FA001-AC4F-418D-AE19-62706E023703}">
                      <ahyp:hlinkClr xmlns:ahyp="http://schemas.microsoft.com/office/drawing/2018/hyperlinkcolor" val="tx"/>
                    </a:ext>
                  </a:extLst>
                </a:hlinkClick>
              </a:rPr>
              <a:t>HER</a:t>
            </a:r>
            <a:endParaRPr lang="nb-NO" sz="1800" dirty="0">
              <a:solidFill>
                <a:srgbClr val="F49035"/>
              </a:solidFill>
              <a:latin typeface="Exo Light" pitchFamily="2" charset="0"/>
            </a:endParaRPr>
          </a:p>
        </p:txBody>
      </p:sp>
    </p:spTree>
    <p:extLst>
      <p:ext uri="{BB962C8B-B14F-4D97-AF65-F5344CB8AC3E}">
        <p14:creationId xmlns:p14="http://schemas.microsoft.com/office/powerpoint/2010/main" val="2367721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5207D-3D71-D26D-9B7A-259380126E18}"/>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9A0113BC-CEC5-792B-CE73-22484C1DABF5}"/>
              </a:ext>
            </a:extLst>
          </p:cNvPr>
          <p:cNvPicPr/>
          <p:nvPr/>
        </p:nvPicPr>
        <p:blipFill>
          <a:blip r:embed="rId3"/>
          <a:srcRect/>
          <a:stretch/>
        </p:blipFill>
        <p:spPr>
          <a:xfrm>
            <a:off x="5220000" y="10089001"/>
            <a:ext cx="1107170" cy="561765"/>
          </a:xfrm>
          <a:prstGeom prst="rect">
            <a:avLst/>
          </a:prstGeom>
        </p:spPr>
      </p:pic>
      <p:sp>
        <p:nvSpPr>
          <p:cNvPr id="5" name="Undertittel 2">
            <a:extLst>
              <a:ext uri="{FF2B5EF4-FFF2-40B4-BE49-F238E27FC236}">
                <a16:creationId xmlns:a16="http://schemas.microsoft.com/office/drawing/2014/main" id="{B7D5434B-7601-BF86-4B3F-7A97470B77E4}"/>
              </a:ext>
            </a:extLst>
          </p:cNvPr>
          <p:cNvSpPr txBox="1">
            <a:spLocks/>
          </p:cNvSpPr>
          <p:nvPr/>
        </p:nvSpPr>
        <p:spPr>
          <a:xfrm>
            <a:off x="-9" y="515976"/>
            <a:ext cx="6857999" cy="900000"/>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4000" b="1" i="1" dirty="0">
                <a:solidFill>
                  <a:srgbClr val="F49035"/>
                </a:solidFill>
                <a:latin typeface="Exo ExtraBold" pitchFamily="2" charset="77"/>
              </a:rPr>
              <a:t>Praktisk info</a:t>
            </a:r>
          </a:p>
        </p:txBody>
      </p:sp>
      <p:sp>
        <p:nvSpPr>
          <p:cNvPr id="7" name="Undertittel 2">
            <a:extLst>
              <a:ext uri="{FF2B5EF4-FFF2-40B4-BE49-F238E27FC236}">
                <a16:creationId xmlns:a16="http://schemas.microsoft.com/office/drawing/2014/main" id="{FFDA956F-47F4-5B5B-2A6F-82A68498E5D2}"/>
              </a:ext>
            </a:extLst>
          </p:cNvPr>
          <p:cNvSpPr txBox="1">
            <a:spLocks/>
          </p:cNvSpPr>
          <p:nvPr/>
        </p:nvSpPr>
        <p:spPr>
          <a:xfrm>
            <a:off x="333856" y="1415976"/>
            <a:ext cx="6190267" cy="7185034"/>
          </a:xfrm>
          <a:prstGeom prst="rect">
            <a:avLst/>
          </a:prstGeom>
        </p:spPr>
        <p:txBody>
          <a:bodyPr vert="horz" lIns="91440" tIns="45720" rIns="91440" bIns="45720" numCol="1"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lnSpc>
                <a:spcPct val="120000"/>
              </a:lnSpc>
              <a:buSzPct val="80000"/>
              <a:buNone/>
            </a:pPr>
            <a:r>
              <a:rPr lang="nb-NO" sz="1800" b="1" dirty="0">
                <a:solidFill>
                  <a:srgbClr val="262626"/>
                </a:solidFill>
                <a:latin typeface="Exo Light" pitchFamily="2" charset="0"/>
              </a:rPr>
              <a:t>Ordensregler</a:t>
            </a:r>
          </a:p>
          <a:p>
            <a:pPr marL="0" indent="0" algn="ctr">
              <a:lnSpc>
                <a:spcPct val="120000"/>
              </a:lnSpc>
              <a:buSzPct val="80000"/>
              <a:buNone/>
            </a:pPr>
            <a:r>
              <a:rPr lang="nb-NO" sz="1800" dirty="0">
                <a:solidFill>
                  <a:srgbClr val="262626"/>
                </a:solidFill>
                <a:latin typeface="Exo Light" pitchFamily="2" charset="0"/>
              </a:rPr>
              <a:t>Nattcupen er en </a:t>
            </a:r>
            <a:r>
              <a:rPr lang="nb-NO" sz="1800" b="1" dirty="0">
                <a:solidFill>
                  <a:srgbClr val="262626"/>
                </a:solidFill>
                <a:latin typeface="Exo Light" pitchFamily="2" charset="0"/>
              </a:rPr>
              <a:t>røyk-, snus- og alkoholfri</a:t>
            </a:r>
            <a:r>
              <a:rPr lang="nb-NO" sz="1800" dirty="0">
                <a:solidFill>
                  <a:srgbClr val="262626"/>
                </a:solidFill>
                <a:latin typeface="Exo Light" pitchFamily="2" charset="0"/>
              </a:rPr>
              <a:t>, i likhet med andre arrangement i regi av KRIK. All bruk eller besittelse av alkohol under nattcupen er ikke tillatt. Dersom dette skjer, vil vi umiddelbart kontakte foresatte, som må hente deltakeren. Vi ønsker et trygt og godt arrangement for alle, og vi setter pris på at dette respekteres. </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Spesielle behov</a:t>
            </a:r>
          </a:p>
          <a:p>
            <a:pPr marL="0" indent="0" algn="ctr">
              <a:lnSpc>
                <a:spcPct val="120000"/>
              </a:lnSpc>
              <a:buSzPct val="80000"/>
              <a:buNone/>
            </a:pPr>
            <a:r>
              <a:rPr lang="nb-NO" sz="1800" dirty="0">
                <a:solidFill>
                  <a:srgbClr val="262626"/>
                </a:solidFill>
                <a:latin typeface="Exo Light" pitchFamily="2" charset="0"/>
              </a:rPr>
              <a:t>Dersom du har spesielle behov vil vi gjerne vite om det. Det kan være spesielle medisinske hensyn, matallergier eller annet. Send en mail til </a:t>
            </a:r>
            <a:r>
              <a:rPr lang="nb-NO" sz="1800" b="1" dirty="0">
                <a:solidFill>
                  <a:srgbClr val="262626"/>
                </a:solidFill>
                <a:latin typeface="Exo Light" pitchFamily="2" charset="0"/>
              </a:rPr>
              <a:t>oslo@krik.no </a:t>
            </a:r>
            <a:r>
              <a:rPr lang="nb-NO" sz="1800" dirty="0">
                <a:solidFill>
                  <a:srgbClr val="262626"/>
                </a:solidFill>
                <a:latin typeface="Exo Light" pitchFamily="2" charset="0"/>
              </a:rPr>
              <a:t>med informasjon om dette så skal vi prøve å legge til rette for dette så godt som mulig.</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Transport</a:t>
            </a:r>
          </a:p>
          <a:p>
            <a:pPr marL="0" indent="0" algn="ctr">
              <a:lnSpc>
                <a:spcPct val="120000"/>
              </a:lnSpc>
              <a:buSzPct val="80000"/>
              <a:buNone/>
            </a:pPr>
            <a:r>
              <a:rPr lang="nb-NO" sz="1800" dirty="0">
                <a:solidFill>
                  <a:srgbClr val="262626"/>
                </a:solidFill>
                <a:latin typeface="Exo Light" pitchFamily="2" charset="0"/>
              </a:rPr>
              <a:t>Deltakerne kan benytte </a:t>
            </a:r>
            <a:r>
              <a:rPr lang="nb-NO" sz="1800" b="1" dirty="0">
                <a:solidFill>
                  <a:srgbClr val="262626"/>
                </a:solidFill>
                <a:latin typeface="Exo Light" pitchFamily="2" charset="0"/>
              </a:rPr>
              <a:t>bussrute 74 </a:t>
            </a:r>
            <a:r>
              <a:rPr lang="nb-NO" sz="1800" dirty="0">
                <a:solidFill>
                  <a:srgbClr val="262626"/>
                </a:solidFill>
                <a:latin typeface="Exo Light" pitchFamily="2" charset="0"/>
              </a:rPr>
              <a:t>til Ekeberghallen fredag kveld, hvor våre ledere vil være til stede for å ta imot dem ved ankomst. Ved arrangementets slutt oppfordrer vi foresatte til å hente deltakerne eller organisere </a:t>
            </a:r>
            <a:r>
              <a:rPr lang="nb-NO" sz="1800" b="1" dirty="0">
                <a:solidFill>
                  <a:srgbClr val="262626"/>
                </a:solidFill>
                <a:latin typeface="Exo Light" pitchFamily="2" charset="0"/>
              </a:rPr>
              <a:t>samkjøring</a:t>
            </a:r>
            <a:r>
              <a:rPr lang="nb-NO" sz="1800" dirty="0">
                <a:solidFill>
                  <a:srgbClr val="262626"/>
                </a:solidFill>
                <a:latin typeface="Exo Light" pitchFamily="2" charset="0"/>
              </a:rPr>
              <a:t>.  </a:t>
            </a:r>
          </a:p>
          <a:p>
            <a:pPr marL="0" indent="0" algn="ctr">
              <a:lnSpc>
                <a:spcPct val="120000"/>
              </a:lnSpc>
              <a:buSzPct val="80000"/>
              <a:buNone/>
            </a:pPr>
            <a:endParaRPr lang="nb-NO" sz="1600" dirty="0">
              <a:solidFill>
                <a:srgbClr val="262626"/>
              </a:solidFill>
              <a:latin typeface="Exo Light" pitchFamily="2" charset="0"/>
            </a:endParaRPr>
          </a:p>
          <a:p>
            <a:pPr marL="0" indent="0" algn="ctr">
              <a:lnSpc>
                <a:spcPct val="120000"/>
              </a:lnSpc>
              <a:buSzPct val="80000"/>
              <a:buNone/>
            </a:pPr>
            <a:endParaRPr lang="nb-NO" sz="1600" dirty="0">
              <a:solidFill>
                <a:srgbClr val="262626"/>
              </a:solidFill>
              <a:latin typeface="Exo Light" pitchFamily="2" charset="0"/>
            </a:endParaRPr>
          </a:p>
          <a:p>
            <a:pPr marL="0" indent="0" algn="ctr">
              <a:lnSpc>
                <a:spcPct val="120000"/>
              </a:lnSpc>
              <a:buSzPct val="80000"/>
              <a:buNone/>
            </a:pPr>
            <a:endParaRPr lang="nb-NO" sz="1600" dirty="0">
              <a:solidFill>
                <a:srgbClr val="262626"/>
              </a:solidFill>
              <a:latin typeface="Exo Light" pitchFamily="2" charset="0"/>
            </a:endParaRPr>
          </a:p>
        </p:txBody>
      </p:sp>
    </p:spTree>
    <p:extLst>
      <p:ext uri="{BB962C8B-B14F-4D97-AF65-F5344CB8AC3E}">
        <p14:creationId xmlns:p14="http://schemas.microsoft.com/office/powerpoint/2010/main" val="137216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225C9-A600-C22C-57F2-0A3D77ACD005}"/>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D6AEA650-94B5-6F91-1FBC-CC92B5E1DFCA}"/>
              </a:ext>
            </a:extLst>
          </p:cNvPr>
          <p:cNvPicPr/>
          <p:nvPr/>
        </p:nvPicPr>
        <p:blipFill>
          <a:blip r:embed="rId2"/>
          <a:srcRect/>
          <a:stretch/>
        </p:blipFill>
        <p:spPr>
          <a:xfrm>
            <a:off x="5220000" y="10089001"/>
            <a:ext cx="1107170" cy="561765"/>
          </a:xfrm>
          <a:prstGeom prst="rect">
            <a:avLst/>
          </a:prstGeom>
        </p:spPr>
      </p:pic>
      <p:sp>
        <p:nvSpPr>
          <p:cNvPr id="5" name="Undertittel 2">
            <a:extLst>
              <a:ext uri="{FF2B5EF4-FFF2-40B4-BE49-F238E27FC236}">
                <a16:creationId xmlns:a16="http://schemas.microsoft.com/office/drawing/2014/main" id="{7B5F2FDD-8711-4CE8-CD6C-407A3ECEB898}"/>
              </a:ext>
            </a:extLst>
          </p:cNvPr>
          <p:cNvSpPr txBox="1">
            <a:spLocks/>
          </p:cNvSpPr>
          <p:nvPr/>
        </p:nvSpPr>
        <p:spPr>
          <a:xfrm>
            <a:off x="0" y="454335"/>
            <a:ext cx="6857999" cy="900000"/>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4000" b="1" i="1" dirty="0">
                <a:solidFill>
                  <a:srgbClr val="F49035"/>
                </a:solidFill>
                <a:latin typeface="Exo ExtraBold" pitchFamily="2" charset="77"/>
              </a:rPr>
              <a:t>Kontakt oss</a:t>
            </a:r>
          </a:p>
        </p:txBody>
      </p:sp>
      <p:sp>
        <p:nvSpPr>
          <p:cNvPr id="7" name="Undertittel 2">
            <a:extLst>
              <a:ext uri="{FF2B5EF4-FFF2-40B4-BE49-F238E27FC236}">
                <a16:creationId xmlns:a16="http://schemas.microsoft.com/office/drawing/2014/main" id="{0C429316-B231-9FE3-0101-BD68705D9384}"/>
              </a:ext>
            </a:extLst>
          </p:cNvPr>
          <p:cNvSpPr txBox="1">
            <a:spLocks/>
          </p:cNvSpPr>
          <p:nvPr/>
        </p:nvSpPr>
        <p:spPr>
          <a:xfrm>
            <a:off x="333864" y="904334"/>
            <a:ext cx="6190267" cy="7821211"/>
          </a:xfrm>
          <a:prstGeom prst="rect">
            <a:avLst/>
          </a:prstGeom>
        </p:spPr>
        <p:txBody>
          <a:bodyPr vert="horz" lIns="91440" tIns="45720" rIns="91440" bIns="45720" numCol="1"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KONTAKT</a:t>
            </a:r>
          </a:p>
          <a:p>
            <a:pPr marL="0" indent="0" algn="ctr">
              <a:lnSpc>
                <a:spcPct val="120000"/>
              </a:lnSpc>
              <a:buSzPct val="80000"/>
              <a:buNone/>
            </a:pPr>
            <a:r>
              <a:rPr lang="nb-NO" sz="1800" dirty="0">
                <a:solidFill>
                  <a:srgbClr val="262626"/>
                </a:solidFill>
                <a:latin typeface="Exo Light" pitchFamily="2" charset="0"/>
              </a:rPr>
              <a:t>Lurer du på noe eller trenger informasjon om noe du ikke finner her, ta kontakt med </a:t>
            </a:r>
            <a:r>
              <a:rPr lang="nb-NO" sz="1800" b="1" dirty="0">
                <a:solidFill>
                  <a:srgbClr val="262626"/>
                </a:solidFill>
                <a:latin typeface="Exo Light" pitchFamily="2" charset="0"/>
              </a:rPr>
              <a:t>Julie Elena Skjelde, </a:t>
            </a:r>
            <a:r>
              <a:rPr lang="nb-NO" sz="1800" dirty="0">
                <a:solidFill>
                  <a:srgbClr val="262626"/>
                </a:solidFill>
                <a:latin typeface="Exo Light" pitchFamily="2" charset="0"/>
              </a:rPr>
              <a:t>Distriktsleder i Oslo, </a:t>
            </a:r>
            <a:r>
              <a:rPr lang="nb-NO" sz="1800" b="1" dirty="0" err="1">
                <a:solidFill>
                  <a:srgbClr val="262626"/>
                </a:solidFill>
                <a:latin typeface="Exo Light" pitchFamily="2" charset="0"/>
              </a:rPr>
              <a:t>mobilnr</a:t>
            </a:r>
            <a:r>
              <a:rPr lang="nb-NO" sz="1800" dirty="0">
                <a:solidFill>
                  <a:srgbClr val="262626"/>
                </a:solidFill>
                <a:latin typeface="Exo Light" pitchFamily="2" charset="0"/>
              </a:rPr>
              <a:t>: 46932128, </a:t>
            </a:r>
            <a:r>
              <a:rPr lang="nb-NO" sz="1800" b="1" dirty="0">
                <a:solidFill>
                  <a:srgbClr val="262626"/>
                </a:solidFill>
                <a:latin typeface="Exo Light" pitchFamily="2" charset="0"/>
              </a:rPr>
              <a:t>e-post</a:t>
            </a:r>
            <a:r>
              <a:rPr lang="nb-NO" sz="1800" dirty="0">
                <a:solidFill>
                  <a:srgbClr val="262626"/>
                </a:solidFill>
                <a:latin typeface="Exo Light" pitchFamily="2" charset="0"/>
              </a:rPr>
              <a:t>: </a:t>
            </a:r>
            <a:r>
              <a:rPr lang="nb-NO" sz="1800" dirty="0" err="1">
                <a:solidFill>
                  <a:srgbClr val="262626"/>
                </a:solidFill>
                <a:latin typeface="Exo Light" pitchFamily="2" charset="0"/>
              </a:rPr>
              <a:t>oslo@krik.no</a:t>
            </a:r>
            <a:r>
              <a:rPr lang="nb-NO" sz="1800" dirty="0">
                <a:solidFill>
                  <a:srgbClr val="262626"/>
                </a:solidFill>
                <a:latin typeface="Exo Light" pitchFamily="2" charset="0"/>
              </a:rPr>
              <a:t>.</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b="1" dirty="0">
                <a:solidFill>
                  <a:srgbClr val="262626"/>
                </a:solidFill>
                <a:latin typeface="Exo Light" pitchFamily="2" charset="0"/>
              </a:rPr>
              <a:t>LEDERE og FRIVILLIGE</a:t>
            </a:r>
          </a:p>
          <a:p>
            <a:pPr marL="0" indent="0" algn="ctr">
              <a:lnSpc>
                <a:spcPct val="120000"/>
              </a:lnSpc>
              <a:buSzPct val="80000"/>
              <a:buNone/>
            </a:pPr>
            <a:r>
              <a:rPr lang="nb-NO" sz="1800" dirty="0">
                <a:solidFill>
                  <a:srgbClr val="262626"/>
                </a:solidFill>
                <a:latin typeface="Exo Light" pitchFamily="2" charset="0"/>
              </a:rPr>
              <a:t>Ledere og dommerne under Nattcupen er </a:t>
            </a:r>
            <a:r>
              <a:rPr lang="nb-NO" sz="1800" b="1" dirty="0">
                <a:solidFill>
                  <a:srgbClr val="262626"/>
                </a:solidFill>
                <a:latin typeface="Exo Light" pitchFamily="2" charset="0"/>
              </a:rPr>
              <a:t>frivillige</a:t>
            </a:r>
            <a:r>
              <a:rPr lang="nb-NO" sz="1800" dirty="0">
                <a:solidFill>
                  <a:srgbClr val="262626"/>
                </a:solidFill>
                <a:latin typeface="Exo Light" pitchFamily="2" charset="0"/>
              </a:rPr>
              <a:t> ledere fra KRIK. Dette er ledere som ønsker å tilbringe sin fredagskveld på å være sammen med ungdommer og bidra til å skape ekte idrettsglede og felleskap. </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dirty="0">
                <a:solidFill>
                  <a:srgbClr val="262626"/>
                </a:solidFill>
                <a:latin typeface="Exo Light" pitchFamily="2" charset="0"/>
              </a:rPr>
              <a:t>Flere av disse lederne vil også være til stede på </a:t>
            </a:r>
            <a:r>
              <a:rPr lang="nb-NO" sz="1800" b="1" dirty="0" err="1">
                <a:solidFill>
                  <a:srgbClr val="262626"/>
                </a:solidFill>
                <a:latin typeface="Exo Light" pitchFamily="2" charset="0"/>
              </a:rPr>
              <a:t>konfACTION</a:t>
            </a:r>
            <a:r>
              <a:rPr lang="nb-NO" sz="1800" b="1" dirty="0">
                <a:solidFill>
                  <a:srgbClr val="262626"/>
                </a:solidFill>
                <a:latin typeface="Exo Light" pitchFamily="2" charset="0"/>
              </a:rPr>
              <a:t>-leiren</a:t>
            </a:r>
            <a:r>
              <a:rPr lang="nb-NO" sz="1800" dirty="0">
                <a:solidFill>
                  <a:srgbClr val="262626"/>
                </a:solidFill>
                <a:latin typeface="Exo Light" pitchFamily="2" charset="0"/>
              </a:rPr>
              <a:t>, og ser på Nattcupen som en flott mulighet til å bli bedre kjent med deltakerne før leiren. </a:t>
            </a:r>
          </a:p>
          <a:p>
            <a:pPr marL="0" indent="0" algn="ctr">
              <a:lnSpc>
                <a:spcPct val="120000"/>
              </a:lnSpc>
              <a:buSzPct val="80000"/>
              <a:buNone/>
            </a:pPr>
            <a:endParaRPr lang="nb-NO" sz="1800" dirty="0">
              <a:solidFill>
                <a:srgbClr val="262626"/>
              </a:solidFill>
              <a:latin typeface="Exo Light" pitchFamily="2" charset="0"/>
            </a:endParaRPr>
          </a:p>
          <a:p>
            <a:pPr marL="0" indent="0" algn="ctr">
              <a:lnSpc>
                <a:spcPct val="120000"/>
              </a:lnSpc>
              <a:buSzPct val="80000"/>
              <a:buNone/>
            </a:pPr>
            <a:r>
              <a:rPr lang="nb-NO" sz="1800" dirty="0">
                <a:solidFill>
                  <a:srgbClr val="262626"/>
                </a:solidFill>
                <a:latin typeface="Exo Light" pitchFamily="2" charset="0"/>
              </a:rPr>
              <a:t>I tillegg vil vi ha et </a:t>
            </a:r>
            <a:r>
              <a:rPr lang="nb-NO" sz="1800" b="1" dirty="0">
                <a:solidFill>
                  <a:srgbClr val="262626"/>
                </a:solidFill>
                <a:latin typeface="Exo Light" pitchFamily="2" charset="0"/>
              </a:rPr>
              <a:t>beredskapsteam</a:t>
            </a:r>
            <a:r>
              <a:rPr lang="nb-NO" sz="1800" dirty="0">
                <a:solidFill>
                  <a:srgbClr val="262626"/>
                </a:solidFill>
                <a:latin typeface="Exo Light" pitchFamily="2" charset="0"/>
              </a:rPr>
              <a:t> fra KRIK tilgjengelig for å sikre en trygg og god opplevelse for alle deltakerne.</a:t>
            </a:r>
          </a:p>
          <a:p>
            <a:pPr marL="0" indent="0" algn="ctr">
              <a:lnSpc>
                <a:spcPct val="120000"/>
              </a:lnSpc>
              <a:buSzPct val="80000"/>
              <a:buNone/>
            </a:pPr>
            <a:endParaRPr lang="nb-NO" sz="1800" dirty="0">
              <a:solidFill>
                <a:srgbClr val="262626"/>
              </a:solidFill>
              <a:latin typeface="Exo Light" pitchFamily="2" charset="0"/>
            </a:endParaRPr>
          </a:p>
        </p:txBody>
      </p:sp>
    </p:spTree>
    <p:extLst>
      <p:ext uri="{BB962C8B-B14F-4D97-AF65-F5344CB8AC3E}">
        <p14:creationId xmlns:p14="http://schemas.microsoft.com/office/powerpoint/2010/main" val="236157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DAB9D24-05FF-A974-2F6D-B8ECF7F0659C}"/>
              </a:ext>
            </a:extLst>
          </p:cNvPr>
          <p:cNvPicPr>
            <a:picLocks noChangeAspect="1"/>
          </p:cNvPicPr>
          <p:nvPr/>
        </p:nvPicPr>
        <p:blipFill>
          <a:blip r:embed="rId2"/>
          <a:srcRect/>
          <a:stretch/>
        </p:blipFill>
        <p:spPr>
          <a:xfrm>
            <a:off x="2422111" y="4442119"/>
            <a:ext cx="2013778" cy="1021769"/>
          </a:xfrm>
          <a:prstGeom prst="rect">
            <a:avLst/>
          </a:prstGeom>
        </p:spPr>
      </p:pic>
      <p:pic>
        <p:nvPicPr>
          <p:cNvPr id="3" name="Picture 2" descr="A close up of a logo&#10;&#10;AI-generated content may be incorrect.">
            <a:extLst>
              <a:ext uri="{FF2B5EF4-FFF2-40B4-BE49-F238E27FC236}">
                <a16:creationId xmlns:a16="http://schemas.microsoft.com/office/drawing/2014/main" id="{AAB8CFBB-6643-EC52-C23E-1F8028113FF8}"/>
              </a:ext>
            </a:extLst>
          </p:cNvPr>
          <p:cNvPicPr>
            <a:picLocks noChangeAspect="1"/>
          </p:cNvPicPr>
          <p:nvPr/>
        </p:nvPicPr>
        <p:blipFill>
          <a:blip r:embed="rId3"/>
          <a:stretch>
            <a:fillRect/>
          </a:stretch>
        </p:blipFill>
        <p:spPr>
          <a:xfrm>
            <a:off x="0" y="-56380"/>
            <a:ext cx="6858000" cy="9962379"/>
          </a:xfrm>
          <a:prstGeom prst="rect">
            <a:avLst/>
          </a:prstGeom>
        </p:spPr>
      </p:pic>
    </p:spTree>
    <p:extLst>
      <p:ext uri="{BB962C8B-B14F-4D97-AF65-F5344CB8AC3E}">
        <p14:creationId xmlns:p14="http://schemas.microsoft.com/office/powerpoint/2010/main" val="3058837888"/>
      </p:ext>
    </p:extLst>
  </p:cSld>
  <p:clrMapOvr>
    <a:masterClrMapping/>
  </p:clrMapOvr>
</p:sld>
</file>

<file path=ppt/theme/theme1.xml><?xml version="1.0" encoding="utf-8"?>
<a:theme xmlns:a="http://schemas.openxmlformats.org/drawingml/2006/main" name="Office-tema">
  <a:themeElements>
    <a:clrScheme name="Egendefinert 2">
      <a:dk1>
        <a:srgbClr val="000000"/>
      </a:dk1>
      <a:lt1>
        <a:srgbClr val="FFFFFF"/>
      </a:lt1>
      <a:dk2>
        <a:srgbClr val="44546A"/>
      </a:dk2>
      <a:lt2>
        <a:srgbClr val="E7E6E6"/>
      </a:lt2>
      <a:accent1>
        <a:srgbClr val="1C5C9E"/>
      </a:accent1>
      <a:accent2>
        <a:srgbClr val="CC282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RIK 3 - testmal  -  Reparert" id="{52044097-374C-CE42-9A02-60794FB65C20}" vid="{8EA77051-F4F1-434F-ACAF-1F4CACCE066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f93c36-a5cd-48fe-9f9a-fbb6f9efbe1b">
      <Terms xmlns="http://schemas.microsoft.com/office/infopath/2007/PartnerControls"/>
    </lcf76f155ced4ddcb4097134ff3c332f>
    <TaxCatchAll xmlns="a442f8a4-4368-41ea-bed4-bbaeb4699021" xsi:nil="true"/>
    <_Flow_SignoffStatus xmlns="34f93c36-a5cd-48fe-9f9a-fbb6f9efbe1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33CA0709A89EF479F3BE438E509CD79" ma:contentTypeVersion="24" ma:contentTypeDescription="Opprett et nytt dokument." ma:contentTypeScope="" ma:versionID="5d282bf463e07959a78747f41f301bbe">
  <xsd:schema xmlns:xsd="http://www.w3.org/2001/XMLSchema" xmlns:xs="http://www.w3.org/2001/XMLSchema" xmlns:p="http://schemas.microsoft.com/office/2006/metadata/properties" xmlns:ns2="34f93c36-a5cd-48fe-9f9a-fbb6f9efbe1b" xmlns:ns3="a442f8a4-4368-41ea-bed4-bbaeb4699021" targetNamespace="http://schemas.microsoft.com/office/2006/metadata/properties" ma:root="true" ma:fieldsID="011e14ef3af2a0482ce6ab47ebfa4d7d" ns2:_="" ns3:_="">
    <xsd:import namespace="34f93c36-a5cd-48fe-9f9a-fbb6f9efbe1b"/>
    <xsd:import namespace="a442f8a4-4368-41ea-bed4-bbaeb46990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93c36-a5cd-48fe-9f9a-fbb6f9efbe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60381788-74c8-436c-8520-e3ef1a2009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Flow_SignoffStatus" ma:index="25" nillable="true" ma:displayName="Godkjenningsstatus" ma:internalName="Godkjennings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42f8a4-4368-41ea-bed4-bbaeb469902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1" nillable="true" ma:displayName="Taxonomy Catch All Column" ma:hidden="true" ma:list="{224a2998-913d-47ce-9017-813c6024502b}" ma:internalName="TaxCatchAll" ma:showField="CatchAllData" ma:web="a442f8a4-4368-41ea-bed4-bbaeb4699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F35433-ED22-4178-A21F-709391CA8A48}">
  <ds:schemaRefs>
    <ds:schemaRef ds:uri="http://schemas.microsoft.com/sharepoint/v3/contenttype/forms"/>
  </ds:schemaRefs>
</ds:datastoreItem>
</file>

<file path=customXml/itemProps2.xml><?xml version="1.0" encoding="utf-8"?>
<ds:datastoreItem xmlns:ds="http://schemas.openxmlformats.org/officeDocument/2006/customXml" ds:itemID="{29E84A9D-23A2-425C-B01A-986857C77E22}">
  <ds:schemaRefs>
    <ds:schemaRef ds:uri="http://schemas.microsoft.com/office/2006/metadata/properties"/>
    <ds:schemaRef ds:uri="http://www.w3.org/2000/xmlns/"/>
    <ds:schemaRef ds:uri="34f93c36-a5cd-48fe-9f9a-fbb6f9efbe1b"/>
    <ds:schemaRef ds:uri="http://schemas.microsoft.com/office/infopath/2007/PartnerControls"/>
    <ds:schemaRef ds:uri="a442f8a4-4368-41ea-bed4-bbaeb4699021"/>
    <ds:schemaRef ds:uri="http://www.w3.org/2001/XMLSchema-instance"/>
  </ds:schemaRefs>
</ds:datastoreItem>
</file>

<file path=customXml/itemProps3.xml><?xml version="1.0" encoding="utf-8"?>
<ds:datastoreItem xmlns:ds="http://schemas.openxmlformats.org/officeDocument/2006/customXml" ds:itemID="{DE922F41-52B6-461D-88A2-B88BAF6EFA4E}">
  <ds:schemaRefs>
    <ds:schemaRef ds:uri="http://schemas.microsoft.com/office/2006/metadata/contentType"/>
    <ds:schemaRef ds:uri="http://schemas.microsoft.com/office/2006/metadata/properties/metaAttributes"/>
    <ds:schemaRef ds:uri="http://www.w3.org/2000/xmlns/"/>
    <ds:schemaRef ds:uri="http://www.w3.org/2001/XMLSchema"/>
    <ds:schemaRef ds:uri="34f93c36-a5cd-48fe-9f9a-fbb6f9efbe1b"/>
    <ds:schemaRef ds:uri="a442f8a4-4368-41ea-bed4-bbaeb469902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977</TotalTime>
  <Words>691</Words>
  <Application>Microsoft Office PowerPoint</Application>
  <PresentationFormat>A4 (210 x 297 mm)</PresentationFormat>
  <Paragraphs>62</Paragraphs>
  <Slides>7</Slides>
  <Notes>2</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7</vt:i4>
      </vt:variant>
    </vt:vector>
  </HeadingPairs>
  <TitlesOfParts>
    <vt:vector size="17" baseType="lpstr">
      <vt:lpstr>Arial</vt:lpstr>
      <vt:lpstr>Calibri</vt:lpstr>
      <vt:lpstr>Calibri Light</vt:lpstr>
      <vt:lpstr>Exo</vt:lpstr>
      <vt:lpstr>Exo Black</vt:lpstr>
      <vt:lpstr>Exo ExtraBold</vt:lpstr>
      <vt:lpstr>Exo ExtraLight</vt:lpstr>
      <vt:lpstr>Exo Light</vt:lpstr>
      <vt:lpstr>Exo Medium</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Samuel Dirdal Gustad</dc:creator>
  <cp:lastModifiedBy>Hanne Holmberg Chavez</cp:lastModifiedBy>
  <cp:revision>14</cp:revision>
  <dcterms:created xsi:type="dcterms:W3CDTF">2024-12-09T10:13:03Z</dcterms:created>
  <dcterms:modified xsi:type="dcterms:W3CDTF">2025-03-18T11:57:16Z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0x010100C33CA0709A89EF479F3BE438E509CD79</vt:lpwstr>
  </property>
  <property fmtid="{D5CDD505-2E9C-101B-9397-08002B2CF9AE}" pid="3" name="MediaServiceImageTags">
    <vt:lpwstr/>
  </property>
</Properties>
</file>