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3" r:id="rId6"/>
    <p:sldId id="262" r:id="rId7"/>
  </p:sldIdLst>
  <p:sldSz cx="9144000" cy="6858000" type="screen4x3"/>
  <p:notesSz cx="6858000" cy="99456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15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C9793-FC9F-43FF-A685-91EB630FFE76}" type="datetimeFigureOut">
              <a:rPr lang="nb-NO" smtClean="0"/>
              <a:t>10.11.2015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295108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C9793-FC9F-43FF-A685-91EB630FFE76}" type="datetimeFigureOut">
              <a:rPr lang="nb-NO" smtClean="0"/>
              <a:t>10.11.2015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34423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C9793-FC9F-43FF-A685-91EB630FFE76}" type="datetimeFigureOut">
              <a:rPr lang="nb-NO" smtClean="0"/>
              <a:t>10.11.2015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265975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C9793-FC9F-43FF-A685-91EB630FFE76}" type="datetimeFigureOut">
              <a:rPr lang="nb-NO" smtClean="0"/>
              <a:t>10.11.2015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65257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C9793-FC9F-43FF-A685-91EB630FFE76}" type="datetimeFigureOut">
              <a:rPr lang="nb-NO" smtClean="0"/>
              <a:t>10.11.2015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20191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C9793-FC9F-43FF-A685-91EB630FFE76}" type="datetimeFigureOut">
              <a:rPr lang="nb-NO" smtClean="0"/>
              <a:t>10.11.2015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124778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C9793-FC9F-43FF-A685-91EB630FFE76}" type="datetimeFigureOut">
              <a:rPr lang="nb-NO" smtClean="0"/>
              <a:t>10.11.2015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233310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4C9793-FC9F-43FF-A685-91EB630FFE76}" type="datetimeFigureOut">
              <a:rPr lang="nb-NO" smtClean="0"/>
              <a:t>10.11.2015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245186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C9793-FC9F-43FF-A685-91EB630FFE76}" type="datetimeFigureOut">
              <a:rPr lang="nb-NO" smtClean="0"/>
              <a:t>10.11.2015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405212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9793-FC9F-43FF-A685-91EB630FFE76}" type="datetimeFigureOut">
              <a:rPr lang="nb-NO" smtClean="0"/>
              <a:t>10.11.2015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30637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9793-FC9F-43FF-A685-91EB630FFE76}" type="datetimeFigureOut">
              <a:rPr lang="nb-NO" smtClean="0"/>
              <a:t>10.11.2015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F878A8B-1D81-47B9-92CA-D1A599A7950F}" type="slidenum">
              <a:rPr lang="nb-NO" smtClean="0"/>
              <a:t>‹#›</a:t>
            </a:fld>
            <a:endParaRPr lang="nb-NO"/>
          </a:p>
        </p:txBody>
      </p:sp>
    </p:spTree>
    <p:extLst>
      <p:ext uri="{BB962C8B-B14F-4D97-AF65-F5344CB8AC3E}">
        <p14:creationId xmlns:p14="http://schemas.microsoft.com/office/powerpoint/2010/main" val="168271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C9793-FC9F-43FF-A685-91EB630FFE76}" type="datetimeFigureOut">
              <a:rPr lang="nb-NO" smtClean="0"/>
              <a:t>10.11.2015</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78A8B-1D81-47B9-92CA-D1A599A7950F}" type="slidenum">
              <a:rPr lang="nb-NO" smtClean="0"/>
              <a:t>‹#›</a:t>
            </a:fld>
            <a:endParaRPr lang="nb-NO"/>
          </a:p>
        </p:txBody>
      </p:sp>
    </p:spTree>
    <p:extLst>
      <p:ext uri="{BB962C8B-B14F-4D97-AF65-F5344CB8AC3E}">
        <p14:creationId xmlns:p14="http://schemas.microsoft.com/office/powerpoint/2010/main" val="374647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no.wikipedia.org/wiki/Keiserriket_Etiopia"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9988992"/>
              </p:ext>
            </p:extLst>
          </p:nvPr>
        </p:nvGraphicFramePr>
        <p:xfrm>
          <a:off x="0" y="0"/>
          <a:ext cx="9144000" cy="6858000"/>
        </p:xfrm>
        <a:graphic>
          <a:graphicData uri="http://schemas.openxmlformats.org/drawingml/2006/table">
            <a:tbl>
              <a:tblPr firstRow="1" bandRow="1">
                <a:tableStyleId>{2D5ABB26-0587-4C30-8999-92F81FD0307C}</a:tableStyleId>
              </a:tblPr>
              <a:tblGrid>
                <a:gridCol w="4572000"/>
                <a:gridCol w="4572000"/>
              </a:tblGrid>
              <a:tr h="6858000">
                <a:tc>
                  <a:txBody>
                    <a:bodyPr/>
                    <a:lstStyle/>
                    <a:p>
                      <a:endParaRPr lang="nb-NO" dirty="0"/>
                    </a:p>
                  </a:txBody>
                  <a:tcPr/>
                </a:tc>
                <a:tc>
                  <a:txBody>
                    <a:bodyPr/>
                    <a:lstStyle/>
                    <a:p>
                      <a:endParaRPr lang="nb-NO" dirty="0"/>
                    </a:p>
                  </a:txBody>
                  <a:tcPr/>
                </a:tc>
              </a:tr>
            </a:tbl>
          </a:graphicData>
        </a:graphic>
      </p:graphicFrame>
      <p:sp>
        <p:nvSpPr>
          <p:cNvPr id="5" name="TextBox 4"/>
          <p:cNvSpPr txBox="1"/>
          <p:nvPr/>
        </p:nvSpPr>
        <p:spPr>
          <a:xfrm>
            <a:off x="4910639" y="0"/>
            <a:ext cx="4233360" cy="1569660"/>
          </a:xfrm>
          <a:prstGeom prst="rect">
            <a:avLst/>
          </a:prstGeom>
          <a:noFill/>
        </p:spPr>
        <p:txBody>
          <a:bodyPr wrap="square" rtlCol="0">
            <a:spAutoFit/>
          </a:bodyPr>
          <a:lstStyle/>
          <a:p>
            <a:pPr algn="ctr"/>
            <a:r>
              <a:rPr lang="nb-NO" sz="3200" b="1" dirty="0" smtClean="0">
                <a:solidFill>
                  <a:schemeClr val="accent5">
                    <a:lumMod val="50000"/>
                  </a:schemeClr>
                </a:solidFill>
              </a:rPr>
              <a:t>GRORUD MENIGHET SITT MISJONSPROSJEKT I ETIOPIA</a:t>
            </a:r>
            <a:endParaRPr lang="nb-NO" sz="3200" b="1" dirty="0">
              <a:solidFill>
                <a:schemeClr val="accent5">
                  <a:lumMod val="50000"/>
                </a:schemeClr>
              </a:solidFill>
            </a:endParaRPr>
          </a:p>
        </p:txBody>
      </p:sp>
      <p:sp>
        <p:nvSpPr>
          <p:cNvPr id="6" name="TextBox 5"/>
          <p:cNvSpPr txBox="1"/>
          <p:nvPr/>
        </p:nvSpPr>
        <p:spPr>
          <a:xfrm>
            <a:off x="1" y="5522205"/>
            <a:ext cx="4386648" cy="1323439"/>
          </a:xfrm>
          <a:prstGeom prst="rect">
            <a:avLst/>
          </a:prstGeom>
          <a:solidFill>
            <a:schemeClr val="accent6">
              <a:lumMod val="40000"/>
              <a:lumOff val="60000"/>
            </a:schemeClr>
          </a:solidFill>
        </p:spPr>
        <p:txBody>
          <a:bodyPr wrap="square" rtlCol="0">
            <a:spAutoFit/>
          </a:bodyPr>
          <a:lstStyle/>
          <a:p>
            <a:r>
              <a:rPr lang="nb-NO" sz="1600" dirty="0" smtClean="0"/>
              <a:t>Ny blomst gis ut fire ganger årlig. Her er ny info om alle prosjekter </a:t>
            </a:r>
            <a:r>
              <a:rPr lang="nb-NO" sz="1600" smtClean="0"/>
              <a:t>i Etiopia.</a:t>
            </a:r>
          </a:p>
          <a:p>
            <a:r>
              <a:rPr lang="nb-NO" sz="1600" dirty="0" smtClean="0"/>
              <a:t>Ny Blomst kan leses på NMS sine nettsider: www.nms.no Klikk på → NMS i verden, så på → Etiopia. Der finner du Ny Blomst</a:t>
            </a:r>
            <a:endParaRPr lang="nb-NO" sz="1600" dirty="0"/>
          </a:p>
        </p:txBody>
      </p:sp>
      <p:sp>
        <p:nvSpPr>
          <p:cNvPr id="7" name="TextBox 6"/>
          <p:cNvSpPr txBox="1"/>
          <p:nvPr/>
        </p:nvSpPr>
        <p:spPr>
          <a:xfrm>
            <a:off x="4831492" y="1551887"/>
            <a:ext cx="4312508" cy="5509200"/>
          </a:xfrm>
          <a:prstGeom prst="rect">
            <a:avLst/>
          </a:prstGeom>
          <a:noFill/>
        </p:spPr>
        <p:txBody>
          <a:bodyPr wrap="square" rtlCol="0">
            <a:spAutoFit/>
          </a:bodyPr>
          <a:lstStyle/>
          <a:p>
            <a:r>
              <a:rPr lang="nb-NO" sz="1400" dirty="0" smtClean="0"/>
              <a:t>NMS (Det Norske Misjonsselskap) er Grorud menighets samarbeidspartner i forhold til misjonsprosjektet. </a:t>
            </a:r>
          </a:p>
          <a:p>
            <a:endParaRPr lang="nb-NO" sz="1400" dirty="0" smtClean="0"/>
          </a:p>
          <a:p>
            <a:r>
              <a:rPr lang="nb-NO" sz="1400" dirty="0" smtClean="0"/>
              <a:t>NMS samarbeider med den etiopiske evangeliske kirke </a:t>
            </a:r>
            <a:r>
              <a:rPr lang="nb-NO" sz="1400" dirty="0" err="1" smtClean="0"/>
              <a:t>Mekane</a:t>
            </a:r>
            <a:r>
              <a:rPr lang="nb-NO" sz="1400" dirty="0" smtClean="0"/>
              <a:t> </a:t>
            </a:r>
            <a:r>
              <a:rPr lang="nb-NO" sz="1400" dirty="0" err="1" smtClean="0"/>
              <a:t>Yesus</a:t>
            </a:r>
            <a:r>
              <a:rPr lang="nb-NO" sz="1400" dirty="0" smtClean="0"/>
              <a:t> (EECMY). De har et sterkt driv til å vinne folkegruppene i landet for Kristus. NMS, som startet arbeid i Etiopia i 1970, ønsker å stå sammen med kirken i dette arbeidet!</a:t>
            </a:r>
          </a:p>
          <a:p>
            <a:endParaRPr lang="nb-NO" sz="1400" dirty="0" smtClean="0"/>
          </a:p>
          <a:p>
            <a:r>
              <a:rPr lang="nb-NO" sz="1400" dirty="0" smtClean="0"/>
              <a:t>NMS deler sine prosjekter i tre kategorier:</a:t>
            </a:r>
          </a:p>
          <a:p>
            <a:pPr marL="285750" indent="-285750">
              <a:buFont typeface="Arial" panose="020B0604020202020204" pitchFamily="34" charset="0"/>
              <a:buChar char="•"/>
            </a:pPr>
            <a:r>
              <a:rPr lang="nb-NO" sz="1400" dirty="0" smtClean="0"/>
              <a:t>Budskap</a:t>
            </a:r>
          </a:p>
          <a:p>
            <a:pPr marL="285750" indent="-285750">
              <a:buFont typeface="Arial" panose="020B0604020202020204" pitchFamily="34" charset="0"/>
              <a:buChar char="•"/>
            </a:pPr>
            <a:r>
              <a:rPr lang="nb-NO" sz="1400" dirty="0" smtClean="0"/>
              <a:t>Bistand</a:t>
            </a:r>
          </a:p>
          <a:p>
            <a:pPr marL="285750" indent="-285750">
              <a:buFont typeface="Arial" panose="020B0604020202020204" pitchFamily="34" charset="0"/>
              <a:buChar char="•"/>
            </a:pPr>
            <a:r>
              <a:rPr lang="nb-NO" sz="1400" dirty="0" smtClean="0"/>
              <a:t>Bygging</a:t>
            </a:r>
          </a:p>
          <a:p>
            <a:endParaRPr lang="nb-NO" sz="1400" dirty="0" smtClean="0"/>
          </a:p>
          <a:p>
            <a:r>
              <a:rPr lang="nb-NO" sz="1400" dirty="0" smtClean="0"/>
              <a:t>Våre prosjekt er Prosjekt 620465; Landsbyutvikling og</a:t>
            </a:r>
          </a:p>
          <a:p>
            <a:r>
              <a:rPr lang="nb-NO" sz="1400" dirty="0" smtClean="0"/>
              <a:t>Kvinners </a:t>
            </a:r>
            <a:r>
              <a:rPr lang="nb-NO" sz="1400" dirty="0"/>
              <a:t>posisjon i kirke og </a:t>
            </a:r>
            <a:r>
              <a:rPr lang="nb-NO" sz="1400" dirty="0" smtClean="0"/>
              <a:t>samfunn; Prosjekt</a:t>
            </a:r>
            <a:r>
              <a:rPr lang="nb-NO" sz="1400" dirty="0"/>
              <a:t>. </a:t>
            </a:r>
            <a:r>
              <a:rPr lang="nb-NO" sz="1400" dirty="0" smtClean="0"/>
              <a:t>720633. </a:t>
            </a:r>
            <a:endParaRPr lang="nb-NO" sz="1400" dirty="0"/>
          </a:p>
          <a:p>
            <a:endParaRPr lang="nb-NO" sz="1400" dirty="0" smtClean="0"/>
          </a:p>
          <a:p>
            <a:r>
              <a:rPr lang="nb-NO" sz="1400" dirty="0" smtClean="0"/>
              <a:t>Disse går under hovedkategoriene Bistand og Bygging</a:t>
            </a:r>
          </a:p>
          <a:p>
            <a:endParaRPr lang="nb-NO" sz="1400" dirty="0" smtClean="0"/>
          </a:p>
          <a:p>
            <a:r>
              <a:rPr lang="nb-NO" sz="1400" b="1" dirty="0" smtClean="0"/>
              <a:t>Hovedmål</a:t>
            </a:r>
            <a:r>
              <a:rPr lang="nb-NO" sz="1400" dirty="0"/>
              <a:t> </a:t>
            </a:r>
            <a:r>
              <a:rPr lang="nb-NO" sz="1400" b="1" dirty="0" smtClean="0"/>
              <a:t>Landsbyutvikling</a:t>
            </a:r>
            <a:r>
              <a:rPr lang="nb-NO" sz="1400" dirty="0" smtClean="0"/>
              <a:t>: Å øke matvaresikkerheten på landsbygda og styrke de marginaliserte folkegruppene i lavlandet. </a:t>
            </a:r>
          </a:p>
          <a:p>
            <a:r>
              <a:rPr lang="nb-NO" sz="1400" b="1" dirty="0" smtClean="0"/>
              <a:t>Hovedmål Kvinners posisjon i kirke og samfunn</a:t>
            </a:r>
            <a:r>
              <a:rPr lang="nb-NO" sz="1400" dirty="0" smtClean="0"/>
              <a:t>: Fremme kvinners rettigheter i kirke og samfunn.</a:t>
            </a:r>
          </a:p>
          <a:p>
            <a:endParaRPr lang="nb-NO" sz="1600" dirty="0"/>
          </a:p>
        </p:txBody>
      </p:sp>
      <p:sp>
        <p:nvSpPr>
          <p:cNvPr id="8" name="TextBox 7"/>
          <p:cNvSpPr txBox="1"/>
          <p:nvPr/>
        </p:nvSpPr>
        <p:spPr>
          <a:xfrm>
            <a:off x="86497" y="0"/>
            <a:ext cx="4300151" cy="2154436"/>
          </a:xfrm>
          <a:prstGeom prst="rect">
            <a:avLst/>
          </a:prstGeom>
          <a:noFill/>
        </p:spPr>
        <p:txBody>
          <a:bodyPr wrap="square" rtlCol="0">
            <a:spAutoFit/>
          </a:bodyPr>
          <a:lstStyle/>
          <a:p>
            <a:r>
              <a:rPr lang="nb-NO" sz="1400" dirty="0" smtClean="0"/>
              <a:t>STØTT GRORUD MENIGHET SITT MISJONSPROSJEKT:</a:t>
            </a:r>
          </a:p>
          <a:p>
            <a:pPr marL="285750" indent="-285750">
              <a:buFont typeface="Arial" panose="020B0604020202020204" pitchFamily="34" charset="0"/>
              <a:buChar char="•"/>
            </a:pPr>
            <a:r>
              <a:rPr lang="nb-NO" sz="1400" dirty="0" smtClean="0"/>
              <a:t>Be for prosjektet og misjonærene.</a:t>
            </a:r>
          </a:p>
          <a:p>
            <a:pPr marL="285750" indent="-285750">
              <a:buFont typeface="Arial" panose="020B0604020202020204" pitchFamily="34" charset="0"/>
              <a:buChar char="•"/>
            </a:pPr>
            <a:r>
              <a:rPr lang="nb-NO" sz="1400" dirty="0" smtClean="0"/>
              <a:t>Be for Sophie og hennes familie</a:t>
            </a:r>
          </a:p>
          <a:p>
            <a:pPr marL="285750" indent="-285750">
              <a:buFont typeface="Arial" panose="020B0604020202020204" pitchFamily="34" charset="0"/>
              <a:buChar char="•"/>
            </a:pPr>
            <a:r>
              <a:rPr lang="nb-NO" sz="1400" dirty="0" smtClean="0"/>
              <a:t>Følg med på NMS sine nettsider «Ny Blomst» og se hva som skjer.</a:t>
            </a:r>
          </a:p>
          <a:p>
            <a:pPr marL="285750" indent="-285750">
              <a:buFont typeface="Arial" panose="020B0604020202020204" pitchFamily="34" charset="0"/>
              <a:buChar char="•"/>
            </a:pPr>
            <a:r>
              <a:rPr lang="nb-NO" sz="1400" dirty="0" smtClean="0"/>
              <a:t>Gi penger enten når kollekten går til prosjektet eller til konto </a:t>
            </a:r>
            <a:r>
              <a:rPr lang="nb-NO" sz="1400" dirty="0" err="1" smtClean="0"/>
              <a:t>nr</a:t>
            </a:r>
            <a:r>
              <a:rPr lang="nb-NO" sz="1400" dirty="0" smtClean="0"/>
              <a:t>:  </a:t>
            </a:r>
            <a:r>
              <a:rPr lang="nb-NO" dirty="0"/>
              <a:t>1609.13.65212</a:t>
            </a:r>
            <a:r>
              <a:rPr lang="nb-NO" sz="1400" dirty="0" smtClean="0"/>
              <a:t>  Merk med misjonsprosjektet.</a:t>
            </a:r>
            <a:r>
              <a:rPr lang="nb-NO" dirty="0" smtClean="0"/>
              <a:t/>
            </a:r>
            <a:br>
              <a:rPr lang="nb-NO" dirty="0" smtClean="0"/>
            </a:br>
            <a:endParaRPr lang="nb-NO" dirty="0"/>
          </a:p>
        </p:txBody>
      </p:sp>
      <p:pic>
        <p:nvPicPr>
          <p:cNvPr id="9" name="Picture 8"/>
          <p:cNvPicPr>
            <a:picLocks noChangeAspect="1"/>
          </p:cNvPicPr>
          <p:nvPr/>
        </p:nvPicPr>
        <p:blipFill>
          <a:blip r:embed="rId2"/>
          <a:stretch>
            <a:fillRect/>
          </a:stretch>
        </p:blipFill>
        <p:spPr>
          <a:xfrm>
            <a:off x="165642" y="1791730"/>
            <a:ext cx="4141859" cy="2758774"/>
          </a:xfrm>
          <a:prstGeom prst="rect">
            <a:avLst/>
          </a:prstGeom>
        </p:spPr>
      </p:pic>
      <p:sp>
        <p:nvSpPr>
          <p:cNvPr id="10" name="TextBox 9"/>
          <p:cNvSpPr txBox="1"/>
          <p:nvPr/>
        </p:nvSpPr>
        <p:spPr>
          <a:xfrm>
            <a:off x="165642" y="4550504"/>
            <a:ext cx="4141859" cy="738664"/>
          </a:xfrm>
          <a:prstGeom prst="rect">
            <a:avLst/>
          </a:prstGeom>
          <a:noFill/>
        </p:spPr>
        <p:txBody>
          <a:bodyPr wrap="square" rtlCol="0">
            <a:spAutoFit/>
          </a:bodyPr>
          <a:lstStyle/>
          <a:p>
            <a:r>
              <a:rPr lang="nb-NO" sz="1400" dirty="0" smtClean="0"/>
              <a:t>Sophie </a:t>
            </a:r>
            <a:r>
              <a:rPr lang="nb-NO" sz="1400" dirty="0" err="1" smtClean="0"/>
              <a:t>Kûspert-Rakotonddrainy</a:t>
            </a:r>
            <a:r>
              <a:rPr lang="nb-NO" sz="1400" dirty="0" smtClean="0"/>
              <a:t> og familien flyttet i august 2014 til Etiopia. Her skal hun jobbe som rådgiver i prosjektet landsbyutvikling.</a:t>
            </a:r>
            <a:endParaRPr lang="nb-NO" sz="1400" dirty="0"/>
          </a:p>
        </p:txBody>
      </p:sp>
    </p:spTree>
    <p:extLst>
      <p:ext uri="{BB962C8B-B14F-4D97-AF65-F5344CB8AC3E}">
        <p14:creationId xmlns:p14="http://schemas.microsoft.com/office/powerpoint/2010/main" val="18070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98108" cy="1815882"/>
          </a:xfrm>
          <a:prstGeom prst="rect">
            <a:avLst/>
          </a:prstGeom>
        </p:spPr>
        <p:txBody>
          <a:bodyPr wrap="square">
            <a:spAutoFit/>
          </a:bodyPr>
          <a:lstStyle/>
          <a:p>
            <a:r>
              <a:rPr lang="nb-NO" sz="1400" b="1" i="0" dirty="0" smtClean="0">
                <a:solidFill>
                  <a:srgbClr val="000000"/>
                </a:solidFill>
                <a:effectLst/>
                <a:latin typeface="Arial" panose="020B0604020202020204" pitchFamily="34" charset="0"/>
              </a:rPr>
              <a:t>I PROSJEKT 620465 STØTTER DU:</a:t>
            </a:r>
          </a:p>
          <a:p>
            <a:endParaRPr lang="nb-NO" sz="1400" b="0" i="0" dirty="0" smtClean="0">
              <a:solidFill>
                <a:srgbClr val="000000"/>
              </a:solidFill>
              <a:effectLst/>
              <a:latin typeface="Arial" panose="020B0604020202020204" pitchFamily="34" charset="0"/>
            </a:endParaRP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Miljøvern og bærekraftig</a:t>
            </a:r>
          </a:p>
          <a:p>
            <a:r>
              <a:rPr lang="nb-NO" sz="1200" b="1" dirty="0">
                <a:solidFill>
                  <a:srgbClr val="000000"/>
                </a:solidFill>
                <a:latin typeface="Arial" panose="020B0604020202020204" pitchFamily="34" charset="0"/>
              </a:rPr>
              <a:t> </a:t>
            </a:r>
            <a:r>
              <a:rPr lang="nb-NO" sz="1200" b="1" i="0" dirty="0" smtClean="0">
                <a:solidFill>
                  <a:srgbClr val="000000"/>
                </a:solidFill>
                <a:effectLst/>
                <a:latin typeface="Arial" panose="020B0604020202020204" pitchFamily="34" charset="0"/>
              </a:rPr>
              <a:t> ressursforvaltning</a:t>
            </a: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Jordbruksopplæring for bønder</a:t>
            </a: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Forbedring av jordbruksproduksjon</a:t>
            </a: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Familieplanlegging og bedre helse</a:t>
            </a: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Skole og utdanning</a:t>
            </a:r>
          </a:p>
          <a:p>
            <a:pPr>
              <a:buFont typeface="Arial" panose="020B0604020202020204" pitchFamily="34" charset="0"/>
              <a:buChar char="•"/>
            </a:pPr>
            <a:r>
              <a:rPr lang="nb-NO" sz="1200" b="1" i="0" dirty="0" smtClean="0">
                <a:solidFill>
                  <a:srgbClr val="000000"/>
                </a:solidFill>
                <a:effectLst/>
                <a:latin typeface="Arial" panose="020B0604020202020204" pitchFamily="34" charset="0"/>
              </a:rPr>
              <a:t> Likestilling</a:t>
            </a:r>
            <a:endParaRPr lang="nb-NO" sz="1200" b="1" i="0" dirty="0">
              <a:solidFill>
                <a:srgbClr val="000000"/>
              </a:solidFill>
              <a:effectLst/>
              <a:latin typeface="Arial" panose="020B0604020202020204" pitchFamily="34" charset="0"/>
            </a:endParaRPr>
          </a:p>
        </p:txBody>
      </p:sp>
      <p:sp>
        <p:nvSpPr>
          <p:cNvPr id="3" name="TextBox 2"/>
          <p:cNvSpPr txBox="1"/>
          <p:nvPr/>
        </p:nvSpPr>
        <p:spPr>
          <a:xfrm>
            <a:off x="5815491" y="6001638"/>
            <a:ext cx="2397211" cy="830997"/>
          </a:xfrm>
          <a:prstGeom prst="rect">
            <a:avLst/>
          </a:prstGeom>
          <a:noFill/>
        </p:spPr>
        <p:txBody>
          <a:bodyPr wrap="square" rtlCol="0">
            <a:spAutoFit/>
          </a:bodyPr>
          <a:lstStyle/>
          <a:p>
            <a:r>
              <a:rPr lang="nb-NO" sz="1200" dirty="0" smtClean="0"/>
              <a:t>Programmet består av 6 prosjektområder: </a:t>
            </a:r>
            <a:r>
              <a:rPr lang="nb-NO" sz="1200" dirty="0" err="1" smtClean="0"/>
              <a:t>Boji</a:t>
            </a:r>
            <a:r>
              <a:rPr lang="nb-NO" sz="1200" dirty="0" smtClean="0"/>
              <a:t>, </a:t>
            </a:r>
            <a:r>
              <a:rPr lang="nb-NO" sz="1200" dirty="0" err="1" smtClean="0"/>
              <a:t>Gimbi</a:t>
            </a:r>
            <a:r>
              <a:rPr lang="nb-NO" sz="1200" dirty="0" smtClean="0"/>
              <a:t>, </a:t>
            </a:r>
            <a:r>
              <a:rPr lang="nb-NO" sz="1200" dirty="0" err="1" smtClean="0"/>
              <a:t>Agalo</a:t>
            </a:r>
            <a:r>
              <a:rPr lang="nb-NO" sz="1200" dirty="0" smtClean="0"/>
              <a:t>, </a:t>
            </a:r>
            <a:r>
              <a:rPr lang="nb-NO" sz="1200" dirty="0" err="1" smtClean="0"/>
              <a:t>Metekel</a:t>
            </a:r>
            <a:r>
              <a:rPr lang="nb-NO" sz="1200" dirty="0" smtClean="0"/>
              <a:t>, Mao </a:t>
            </a:r>
            <a:r>
              <a:rPr lang="nb-NO" sz="1200" dirty="0" err="1" smtClean="0"/>
              <a:t>Komo</a:t>
            </a:r>
            <a:r>
              <a:rPr lang="nb-NO" sz="1200" dirty="0" smtClean="0"/>
              <a:t> Special </a:t>
            </a:r>
            <a:r>
              <a:rPr lang="nb-NO" sz="1200" dirty="0" err="1" smtClean="0"/>
              <a:t>Woreda</a:t>
            </a:r>
            <a:r>
              <a:rPr lang="nb-NO" sz="1200" dirty="0" smtClean="0"/>
              <a:t> og Begi/</a:t>
            </a:r>
            <a:r>
              <a:rPr lang="nb-NO" sz="1200" dirty="0" err="1" smtClean="0"/>
              <a:t>K’ondala</a:t>
            </a:r>
            <a:r>
              <a:rPr lang="nb-NO" sz="1200" dirty="0" smtClean="0"/>
              <a:t> </a:t>
            </a:r>
            <a:endParaRPr lang="nb-NO" sz="1200" dirty="0"/>
          </a:p>
        </p:txBody>
      </p:sp>
      <p:pic>
        <p:nvPicPr>
          <p:cNvPr id="4" name="Picture 3"/>
          <p:cNvPicPr>
            <a:picLocks noChangeAspect="1"/>
          </p:cNvPicPr>
          <p:nvPr/>
        </p:nvPicPr>
        <p:blipFill>
          <a:blip r:embed="rId2"/>
          <a:stretch>
            <a:fillRect/>
          </a:stretch>
        </p:blipFill>
        <p:spPr>
          <a:xfrm>
            <a:off x="5362832" y="1"/>
            <a:ext cx="3781168" cy="2170390"/>
          </a:xfrm>
          <a:prstGeom prst="rect">
            <a:avLst/>
          </a:prstGeom>
        </p:spPr>
      </p:pic>
      <p:sp>
        <p:nvSpPr>
          <p:cNvPr id="5" name="TextBox 4"/>
          <p:cNvSpPr txBox="1"/>
          <p:nvPr/>
        </p:nvSpPr>
        <p:spPr>
          <a:xfrm>
            <a:off x="0" y="1815882"/>
            <a:ext cx="4518837" cy="5078313"/>
          </a:xfrm>
          <a:prstGeom prst="rect">
            <a:avLst/>
          </a:prstGeom>
          <a:noFill/>
        </p:spPr>
        <p:txBody>
          <a:bodyPr wrap="square" rtlCol="0">
            <a:spAutoFit/>
          </a:bodyPr>
          <a:lstStyle/>
          <a:p>
            <a:r>
              <a:rPr lang="nb-NO" sz="1200" dirty="0" smtClean="0"/>
              <a:t>Arbeidet fokuserer på å styrke innfødte folkegrupper på landsbygda i Vest-Etiopia gjennom følgende seks innsatsområder:</a:t>
            </a:r>
          </a:p>
          <a:p>
            <a:endParaRPr lang="nb-NO" sz="1200" dirty="0" smtClean="0"/>
          </a:p>
          <a:p>
            <a:r>
              <a:rPr lang="nb-NO" sz="1200" dirty="0" smtClean="0"/>
              <a:t>-Miljøvern og bærekraftig ressursforvaltning handler om å etablere planteskoler, verne og plante skog, samt gi opplærling i å soltørke murstein og bygge og bruke energisparende ovner.</a:t>
            </a:r>
          </a:p>
          <a:p>
            <a:r>
              <a:rPr lang="nb-NO" sz="1200" dirty="0" smtClean="0"/>
              <a:t>-Jordbruksopplæring for bønder omfatter klimasensibelt og bærekraftig jordbruk, grønnsaksdyrking, birøkt og  stell av frukttrær og husdyr.</a:t>
            </a:r>
          </a:p>
          <a:p>
            <a:r>
              <a:rPr lang="nb-NO" sz="1200" dirty="0" smtClean="0"/>
              <a:t>-Forbedring av jordbruksproduksjon gir familier økte inntekter. Det handler om å bekjempe skadelige termitter, plante frukttrær og ta i bruk bedre frøsorter.</a:t>
            </a:r>
          </a:p>
          <a:p>
            <a:endParaRPr lang="nb-NO" sz="1200" dirty="0" smtClean="0"/>
          </a:p>
          <a:p>
            <a:r>
              <a:rPr lang="nb-NO" sz="1200" dirty="0" smtClean="0"/>
              <a:t>-Familieplanlegging og bedre helse handler om å øke bevissthet rundt familieplanlegging, hygiene, forebyggende helse, sunn mat, samt bevisstgjøringsaksjoner om hiv/aids og omskjæring.</a:t>
            </a:r>
          </a:p>
          <a:p>
            <a:endParaRPr lang="nb-NO" sz="1200" dirty="0" smtClean="0"/>
          </a:p>
          <a:p>
            <a:r>
              <a:rPr lang="nb-NO" sz="1200" dirty="0" smtClean="0"/>
              <a:t>-Skole- og </a:t>
            </a:r>
            <a:r>
              <a:rPr lang="nb-NO" sz="1200" dirty="0" err="1" smtClean="0"/>
              <a:t>utdanningssatsningen</a:t>
            </a:r>
            <a:r>
              <a:rPr lang="nb-NO" sz="1200" dirty="0" smtClean="0"/>
              <a:t> gir studenter fra sårbare grupper støtte til skolemateriell og skolepenger. Tre alfabetiseringssenter skal etableres, og voksne oppmuntres til uformell utdanning. Også undervisningsmateriell på </a:t>
            </a:r>
            <a:r>
              <a:rPr lang="nb-NO" sz="1200" dirty="0" err="1" smtClean="0"/>
              <a:t>gumuz</a:t>
            </a:r>
            <a:r>
              <a:rPr lang="nb-NO" sz="1200" dirty="0" smtClean="0"/>
              <a:t>, </a:t>
            </a:r>
            <a:r>
              <a:rPr lang="nb-NO" sz="1200" dirty="0" err="1" smtClean="0"/>
              <a:t>mao</a:t>
            </a:r>
            <a:r>
              <a:rPr lang="nb-NO" sz="1200" dirty="0" smtClean="0"/>
              <a:t> og </a:t>
            </a:r>
            <a:r>
              <a:rPr lang="nb-NO" sz="1200" dirty="0" err="1" smtClean="0"/>
              <a:t>komo</a:t>
            </a:r>
            <a:r>
              <a:rPr lang="nb-NO" sz="1200" dirty="0" smtClean="0"/>
              <a:t> deles ut på skoler. Det etableres egne språk- og kulturklubber og et lite ressurssenter hvor språk og kultur bevares og utvikles.</a:t>
            </a:r>
          </a:p>
          <a:p>
            <a:endParaRPr lang="nb-NO" sz="1200" dirty="0" smtClean="0"/>
          </a:p>
          <a:p>
            <a:r>
              <a:rPr lang="nb-NO" sz="1200" dirty="0" smtClean="0"/>
              <a:t>-Likestillingsarbeidet gir  trening i å fremme likestilling mellom menn og kvinner. I tillegg styrkes kvinners økonomiske uavhengighet og menn og kvinners samarbeid i det daglige.</a:t>
            </a:r>
            <a:endParaRPr lang="nb-NO" sz="1200" dirty="0"/>
          </a:p>
        </p:txBody>
      </p:sp>
      <p:pic>
        <p:nvPicPr>
          <p:cNvPr id="6" name="Picture 5"/>
          <p:cNvPicPr>
            <a:picLocks noChangeAspect="1"/>
          </p:cNvPicPr>
          <p:nvPr/>
        </p:nvPicPr>
        <p:blipFill>
          <a:blip r:embed="rId3"/>
          <a:stretch>
            <a:fillRect/>
          </a:stretch>
        </p:blipFill>
        <p:spPr>
          <a:xfrm>
            <a:off x="5064204" y="2390695"/>
            <a:ext cx="3899786" cy="3664116"/>
          </a:xfrm>
          <a:prstGeom prst="rect">
            <a:avLst/>
          </a:prstGeom>
        </p:spPr>
      </p:pic>
    </p:spTree>
    <p:extLst>
      <p:ext uri="{BB962C8B-B14F-4D97-AF65-F5344CB8AC3E}">
        <p14:creationId xmlns:p14="http://schemas.microsoft.com/office/powerpoint/2010/main" val="395029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7767361"/>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gridCol w="4572000"/>
              </a:tblGrid>
              <a:tr h="6858000">
                <a:tc>
                  <a:txBody>
                    <a:bodyPr/>
                    <a:lstStyle/>
                    <a:p>
                      <a:endParaRPr lang="nb-NO" dirty="0"/>
                    </a:p>
                  </a:txBody>
                  <a:tcPr/>
                </a:tc>
                <a:tc>
                  <a:txBody>
                    <a:bodyPr/>
                    <a:lstStyle/>
                    <a:p>
                      <a:endParaRPr lang="nb-NO" dirty="0"/>
                    </a:p>
                  </a:txBody>
                  <a:tcPr/>
                </a:tc>
              </a:tr>
            </a:tbl>
          </a:graphicData>
        </a:graphic>
      </p:graphicFrame>
      <p:pic>
        <p:nvPicPr>
          <p:cNvPr id="4" name="Picture 3"/>
          <p:cNvPicPr>
            <a:picLocks noChangeAspect="1"/>
          </p:cNvPicPr>
          <p:nvPr/>
        </p:nvPicPr>
        <p:blipFill>
          <a:blip r:embed="rId2"/>
          <a:stretch>
            <a:fillRect/>
          </a:stretch>
        </p:blipFill>
        <p:spPr>
          <a:xfrm>
            <a:off x="4571604" y="0"/>
            <a:ext cx="4572396" cy="1835055"/>
          </a:xfrm>
          <a:prstGeom prst="rect">
            <a:avLst/>
          </a:prstGeom>
        </p:spPr>
      </p:pic>
      <p:sp>
        <p:nvSpPr>
          <p:cNvPr id="5" name="TextBox 4"/>
          <p:cNvSpPr txBox="1"/>
          <p:nvPr/>
        </p:nvSpPr>
        <p:spPr>
          <a:xfrm>
            <a:off x="7772400" y="1394085"/>
            <a:ext cx="1371600" cy="382249"/>
          </a:xfrm>
          <a:prstGeom prst="rect">
            <a:avLst/>
          </a:prstGeom>
          <a:noFill/>
        </p:spPr>
        <p:txBody>
          <a:bodyPr wrap="square" rtlCol="0">
            <a:spAutoFit/>
          </a:bodyPr>
          <a:lstStyle/>
          <a:p>
            <a:r>
              <a:rPr lang="nb-NO" dirty="0" smtClean="0"/>
              <a:t>Info 1, 2015</a:t>
            </a:r>
            <a:endParaRPr lang="nb-NO" dirty="0"/>
          </a:p>
        </p:txBody>
      </p:sp>
      <p:sp>
        <p:nvSpPr>
          <p:cNvPr id="6" name="TextBox 5"/>
          <p:cNvSpPr txBox="1"/>
          <p:nvPr/>
        </p:nvSpPr>
        <p:spPr>
          <a:xfrm>
            <a:off x="4743991" y="1848805"/>
            <a:ext cx="3200796" cy="369332"/>
          </a:xfrm>
          <a:prstGeom prst="rect">
            <a:avLst/>
          </a:prstGeom>
          <a:noFill/>
        </p:spPr>
        <p:txBody>
          <a:bodyPr wrap="square" rtlCol="0">
            <a:spAutoFit/>
          </a:bodyPr>
          <a:lstStyle/>
          <a:p>
            <a:r>
              <a:rPr lang="nb-NO" dirty="0" smtClean="0"/>
              <a:t>Litt kort informasjon om Etiopia.</a:t>
            </a:r>
            <a:endParaRPr lang="nb-NO" dirty="0"/>
          </a:p>
        </p:txBody>
      </p:sp>
      <p:sp>
        <p:nvSpPr>
          <p:cNvPr id="7" name="TextBox 6"/>
          <p:cNvSpPr txBox="1"/>
          <p:nvPr/>
        </p:nvSpPr>
        <p:spPr>
          <a:xfrm>
            <a:off x="4743990" y="2218137"/>
            <a:ext cx="4400009" cy="4693593"/>
          </a:xfrm>
          <a:prstGeom prst="rect">
            <a:avLst/>
          </a:prstGeom>
          <a:noFill/>
        </p:spPr>
        <p:txBody>
          <a:bodyPr wrap="square" rtlCol="0">
            <a:spAutoFit/>
          </a:bodyPr>
          <a:lstStyle/>
          <a:p>
            <a:r>
              <a:rPr lang="nb-NO" sz="1300" b="1" dirty="0" smtClean="0"/>
              <a:t>Etiopia</a:t>
            </a:r>
            <a:r>
              <a:rPr lang="nb-NO" sz="1300" dirty="0" smtClean="0"/>
              <a:t>, offisielt</a:t>
            </a:r>
            <a:r>
              <a:rPr lang="nb-NO" sz="1300" dirty="0"/>
              <a:t> </a:t>
            </a:r>
            <a:r>
              <a:rPr lang="nb-NO" sz="1300" b="1" dirty="0"/>
              <a:t>Den føderale demokratiske republikken </a:t>
            </a:r>
            <a:r>
              <a:rPr lang="nb-NO" sz="1300" b="1" dirty="0" smtClean="0"/>
              <a:t>Etiopia</a:t>
            </a:r>
            <a:r>
              <a:rPr lang="nb-NO" sz="1300" dirty="0" smtClean="0"/>
              <a:t>, er en</a:t>
            </a:r>
            <a:r>
              <a:rPr lang="nb-NO" sz="1300" dirty="0"/>
              <a:t> </a:t>
            </a:r>
            <a:r>
              <a:rPr lang="nb-NO" sz="1300" dirty="0" smtClean="0"/>
              <a:t>føderal republikk</a:t>
            </a:r>
            <a:r>
              <a:rPr lang="nb-NO" sz="1300" dirty="0"/>
              <a:t> på </a:t>
            </a:r>
            <a:r>
              <a:rPr lang="nb-NO" sz="1300" dirty="0" smtClean="0"/>
              <a:t>Afrikas Horn, </a:t>
            </a:r>
            <a:r>
              <a:rPr lang="nb-NO" sz="1300" dirty="0"/>
              <a:t>nordøst i </a:t>
            </a:r>
            <a:r>
              <a:rPr lang="nb-NO" sz="1300" dirty="0" smtClean="0"/>
              <a:t>Afrika. </a:t>
            </a:r>
          </a:p>
          <a:p>
            <a:r>
              <a:rPr lang="nb-NO" sz="1300" dirty="0"/>
              <a:t>Navnet Etiopia betyr «</a:t>
            </a:r>
            <a:r>
              <a:rPr lang="nb-NO" sz="1300" i="1" dirty="0"/>
              <a:t>De svartes land</a:t>
            </a:r>
            <a:r>
              <a:rPr lang="nb-NO" sz="1300" dirty="0"/>
              <a:t>», og er dannet av de to </a:t>
            </a:r>
            <a:r>
              <a:rPr lang="nb-NO" sz="1300" dirty="0" smtClean="0"/>
              <a:t>greske</a:t>
            </a:r>
            <a:r>
              <a:rPr lang="nb-NO" sz="1300" dirty="0"/>
              <a:t> ordene </a:t>
            </a:r>
            <a:r>
              <a:rPr lang="nb-NO" sz="1300" i="1" dirty="0" err="1"/>
              <a:t>aithos</a:t>
            </a:r>
            <a:r>
              <a:rPr lang="nb-NO" sz="1300" dirty="0"/>
              <a:t> («brenne») og </a:t>
            </a:r>
            <a:r>
              <a:rPr lang="nb-NO" sz="1300" i="1" dirty="0" err="1"/>
              <a:t>ops</a:t>
            </a:r>
            <a:r>
              <a:rPr lang="nb-NO" sz="1300" dirty="0"/>
              <a:t> («ansikt»), det vil si «(mennesker med) ansikter (svart)brent (av sol</a:t>
            </a:r>
            <a:r>
              <a:rPr lang="nb-NO" sz="1300" dirty="0" smtClean="0"/>
              <a:t>)»</a:t>
            </a:r>
          </a:p>
          <a:p>
            <a:r>
              <a:rPr lang="nb-NO" sz="1300" dirty="0" smtClean="0"/>
              <a:t>Landet </a:t>
            </a:r>
            <a:r>
              <a:rPr lang="nb-NO" sz="1300" dirty="0"/>
              <a:t>grenser til </a:t>
            </a:r>
            <a:r>
              <a:rPr lang="nb-NO" sz="1300" dirty="0" smtClean="0"/>
              <a:t>Eritrea</a:t>
            </a:r>
            <a:r>
              <a:rPr lang="nb-NO" sz="1300" dirty="0"/>
              <a:t> i nord,  </a:t>
            </a:r>
            <a:r>
              <a:rPr lang="nb-NO" sz="1300" dirty="0" smtClean="0"/>
              <a:t>Djibouti i </a:t>
            </a:r>
            <a:r>
              <a:rPr lang="nb-NO" sz="1300" dirty="0"/>
              <a:t>nordøst, </a:t>
            </a:r>
            <a:r>
              <a:rPr lang="nb-NO" sz="1300" dirty="0" smtClean="0"/>
              <a:t>Somalia</a:t>
            </a:r>
            <a:r>
              <a:rPr lang="nb-NO" sz="1300" dirty="0"/>
              <a:t> i øst, </a:t>
            </a:r>
            <a:r>
              <a:rPr lang="nb-NO" sz="1300" dirty="0" smtClean="0"/>
              <a:t>Kenya</a:t>
            </a:r>
            <a:r>
              <a:rPr lang="nb-NO" sz="1300" dirty="0"/>
              <a:t> i sør og </a:t>
            </a:r>
            <a:r>
              <a:rPr lang="nb-NO" sz="1300" dirty="0" smtClean="0"/>
              <a:t>Sudan</a:t>
            </a:r>
            <a:r>
              <a:rPr lang="nb-NO" sz="1300" dirty="0"/>
              <a:t> og </a:t>
            </a:r>
            <a:r>
              <a:rPr lang="nb-NO" sz="1300" dirty="0" smtClean="0"/>
              <a:t>Sør Sudan</a:t>
            </a:r>
            <a:r>
              <a:rPr lang="nb-NO" sz="1300" dirty="0"/>
              <a:t> i vest, men har ikke </a:t>
            </a:r>
            <a:r>
              <a:rPr lang="nb-NO" sz="1300" dirty="0" smtClean="0"/>
              <a:t>kyst</a:t>
            </a:r>
            <a:r>
              <a:rPr lang="nb-NO" sz="1300" dirty="0"/>
              <a:t> og er dermed den mest </a:t>
            </a:r>
            <a:r>
              <a:rPr lang="nb-NO" sz="1300" dirty="0" smtClean="0"/>
              <a:t>folkerike innlandsstaten</a:t>
            </a:r>
            <a:r>
              <a:rPr lang="nb-NO" sz="1300" dirty="0"/>
              <a:t> i verden</a:t>
            </a:r>
            <a:r>
              <a:rPr lang="nb-NO" sz="1300" dirty="0" smtClean="0"/>
              <a:t>.</a:t>
            </a:r>
          </a:p>
          <a:p>
            <a:r>
              <a:rPr lang="nb-NO" sz="1300" dirty="0" smtClean="0"/>
              <a:t>Med </a:t>
            </a:r>
            <a:r>
              <a:rPr lang="nb-NO" sz="1300" dirty="0"/>
              <a:t>1 104 300 km² er Etiopia verdens 27. største land. </a:t>
            </a:r>
            <a:r>
              <a:rPr lang="nb-NO" sz="1300" dirty="0" smtClean="0"/>
              <a:t>Riftdalen</a:t>
            </a:r>
            <a:r>
              <a:rPr lang="nb-NO" sz="1300" dirty="0"/>
              <a:t> løper fra sørvest til nordøst gjennom landet, og deler landet i to høyere fjellplatåer. </a:t>
            </a:r>
            <a:endParaRPr lang="nb-NO" sz="1300" dirty="0" smtClean="0"/>
          </a:p>
          <a:p>
            <a:r>
              <a:rPr lang="nb-NO" sz="1300" dirty="0" smtClean="0"/>
              <a:t>Etiopia </a:t>
            </a:r>
            <a:r>
              <a:rPr lang="nb-NO" sz="1300" dirty="0"/>
              <a:t>har aldri vært kolonisert av europeiske stater, og </a:t>
            </a:r>
            <a:r>
              <a:rPr lang="nb-NO" sz="1300" dirty="0" smtClean="0"/>
              <a:t>keiserriket</a:t>
            </a:r>
            <a:r>
              <a:rPr lang="nb-NO" sz="1300" dirty="0" smtClean="0">
                <a:hlinkClick r:id="rId3" tooltip="Keiserriket Etiopia"/>
              </a:rPr>
              <a:t> </a:t>
            </a:r>
            <a:r>
              <a:rPr lang="nb-NO" sz="1300" dirty="0" smtClean="0"/>
              <a:t>Etiopia</a:t>
            </a:r>
            <a:r>
              <a:rPr lang="nb-NO" sz="1300" dirty="0"/>
              <a:t> varte fra ca. 1270 til det ble styrtet i 1974 av den marxistiske militærjuntaen </a:t>
            </a:r>
            <a:r>
              <a:rPr lang="nb-NO" sz="1300" dirty="0" err="1" smtClean="0"/>
              <a:t>Derg</a:t>
            </a:r>
            <a:r>
              <a:rPr lang="nb-NO" sz="1300" dirty="0" smtClean="0"/>
              <a:t>.</a:t>
            </a:r>
          </a:p>
          <a:p>
            <a:endParaRPr lang="nb-NO" sz="1300" dirty="0" smtClean="0"/>
          </a:p>
          <a:p>
            <a:r>
              <a:rPr lang="nb-NO" sz="1300" dirty="0"/>
              <a:t>Allerede omkring år 350 ble </a:t>
            </a:r>
            <a:r>
              <a:rPr lang="nb-NO" sz="1300" dirty="0" smtClean="0"/>
              <a:t>kristendom</a:t>
            </a:r>
            <a:r>
              <a:rPr lang="nb-NO" sz="1300" dirty="0"/>
              <a:t> statsreligion i det daværende </a:t>
            </a:r>
            <a:r>
              <a:rPr lang="nb-NO" sz="1300" dirty="0" smtClean="0"/>
              <a:t>kongeriket Aksum. </a:t>
            </a:r>
            <a:r>
              <a:rPr lang="nb-NO" sz="1300" dirty="0"/>
              <a:t>I dag regnes om lag 62 % av befolkningen som </a:t>
            </a:r>
            <a:r>
              <a:rPr lang="nb-NO" sz="1300" dirty="0" smtClean="0"/>
              <a:t>kristne fordelt </a:t>
            </a:r>
            <a:r>
              <a:rPr lang="nb-NO" sz="1300" dirty="0"/>
              <a:t>på 43 % tilhørende </a:t>
            </a:r>
            <a:r>
              <a:rPr lang="nb-NO" sz="1300" dirty="0" smtClean="0"/>
              <a:t>den etiopisk-ortodokse kirke</a:t>
            </a:r>
            <a:r>
              <a:rPr lang="nb-NO" sz="1300" dirty="0"/>
              <a:t> og 19 % </a:t>
            </a:r>
            <a:r>
              <a:rPr lang="nb-NO" sz="1300" dirty="0" smtClean="0"/>
              <a:t>protestanter. </a:t>
            </a:r>
            <a:r>
              <a:rPr lang="nb-NO" sz="1300" dirty="0"/>
              <a:t>34 % er </a:t>
            </a:r>
            <a:r>
              <a:rPr lang="nb-NO" sz="1300" dirty="0" smtClean="0"/>
              <a:t>muslimer</a:t>
            </a:r>
            <a:r>
              <a:rPr lang="nb-NO" sz="1300" dirty="0"/>
              <a:t> og ca. 2,6 % </a:t>
            </a:r>
            <a:r>
              <a:rPr lang="nb-NO" sz="1300" dirty="0" smtClean="0"/>
              <a:t>praktiserer tradisjonelle</a:t>
            </a:r>
            <a:r>
              <a:rPr lang="nb-NO" sz="1300" dirty="0"/>
              <a:t> </a:t>
            </a:r>
            <a:r>
              <a:rPr lang="nb-NO" sz="1300" dirty="0" smtClean="0"/>
              <a:t>animistiske</a:t>
            </a:r>
            <a:r>
              <a:rPr lang="nb-NO" sz="1300" dirty="0"/>
              <a:t> </a:t>
            </a:r>
            <a:r>
              <a:rPr lang="nb-NO" sz="1300" dirty="0" smtClean="0"/>
              <a:t>afrikanske religioner.</a:t>
            </a:r>
            <a:endParaRPr lang="nb-NO" sz="1300" dirty="0"/>
          </a:p>
        </p:txBody>
      </p:sp>
      <p:pic>
        <p:nvPicPr>
          <p:cNvPr id="8" name="Picture 7"/>
          <p:cNvPicPr>
            <a:picLocks noChangeAspect="1"/>
          </p:cNvPicPr>
          <p:nvPr/>
        </p:nvPicPr>
        <p:blipFill>
          <a:blip r:embed="rId4"/>
          <a:stretch>
            <a:fillRect/>
          </a:stretch>
        </p:blipFill>
        <p:spPr>
          <a:xfrm>
            <a:off x="4847374" y="1215429"/>
            <a:ext cx="1027990" cy="590265"/>
          </a:xfrm>
          <a:prstGeom prst="rect">
            <a:avLst/>
          </a:prstGeom>
        </p:spPr>
      </p:pic>
      <p:pic>
        <p:nvPicPr>
          <p:cNvPr id="9" name="Picture 8"/>
          <p:cNvPicPr>
            <a:picLocks noChangeAspect="1"/>
          </p:cNvPicPr>
          <p:nvPr/>
        </p:nvPicPr>
        <p:blipFill>
          <a:blip r:embed="rId5"/>
          <a:stretch>
            <a:fillRect/>
          </a:stretch>
        </p:blipFill>
        <p:spPr>
          <a:xfrm>
            <a:off x="0" y="5503432"/>
            <a:ext cx="4480948" cy="1408298"/>
          </a:xfrm>
          <a:prstGeom prst="rect">
            <a:avLst/>
          </a:prstGeom>
        </p:spPr>
      </p:pic>
      <p:pic>
        <p:nvPicPr>
          <p:cNvPr id="10" name="Picture 9"/>
          <p:cNvPicPr>
            <a:picLocks noChangeAspect="1"/>
          </p:cNvPicPr>
          <p:nvPr/>
        </p:nvPicPr>
        <p:blipFill>
          <a:blip r:embed="rId6"/>
          <a:stretch>
            <a:fillRect/>
          </a:stretch>
        </p:blipFill>
        <p:spPr>
          <a:xfrm>
            <a:off x="79254" y="53869"/>
            <a:ext cx="4322439" cy="2164268"/>
          </a:xfrm>
          <a:prstGeom prst="rect">
            <a:avLst/>
          </a:prstGeom>
        </p:spPr>
      </p:pic>
      <p:sp>
        <p:nvSpPr>
          <p:cNvPr id="11" name="TextBox 10"/>
          <p:cNvSpPr txBox="1"/>
          <p:nvPr/>
        </p:nvSpPr>
        <p:spPr>
          <a:xfrm>
            <a:off x="79253" y="2033471"/>
            <a:ext cx="4322440" cy="1815882"/>
          </a:xfrm>
          <a:prstGeom prst="rect">
            <a:avLst/>
          </a:prstGeom>
          <a:noFill/>
        </p:spPr>
        <p:txBody>
          <a:bodyPr wrap="square" rtlCol="0">
            <a:spAutoFit/>
          </a:bodyPr>
          <a:lstStyle/>
          <a:p>
            <a:r>
              <a:rPr lang="nb-NO" sz="1400" b="1" dirty="0" smtClean="0">
                <a:solidFill>
                  <a:srgbClr val="7030A0"/>
                </a:solidFill>
              </a:rPr>
              <a:t>Kvinners posisjon i kirke og samfunn.</a:t>
            </a:r>
          </a:p>
          <a:p>
            <a:r>
              <a:rPr lang="nb-NO" sz="1400" dirty="0" smtClean="0">
                <a:solidFill>
                  <a:srgbClr val="7030A0"/>
                </a:solidFill>
              </a:rPr>
              <a:t>Møtet </a:t>
            </a:r>
            <a:r>
              <a:rPr lang="nb-NO" sz="1400" dirty="0">
                <a:solidFill>
                  <a:srgbClr val="7030A0"/>
                </a:solidFill>
              </a:rPr>
              <a:t>der er snakk om blir kalt CMCR, og er mellom den etiopiske </a:t>
            </a:r>
            <a:r>
              <a:rPr lang="nb-NO" sz="1400" dirty="0" err="1">
                <a:solidFill>
                  <a:srgbClr val="7030A0"/>
                </a:solidFill>
              </a:rPr>
              <a:t>Mekane</a:t>
            </a:r>
            <a:r>
              <a:rPr lang="nb-NO" sz="1400" dirty="0">
                <a:solidFill>
                  <a:srgbClr val="7030A0"/>
                </a:solidFill>
              </a:rPr>
              <a:t> </a:t>
            </a:r>
            <a:r>
              <a:rPr lang="nb-NO" sz="1400" dirty="0" err="1">
                <a:solidFill>
                  <a:srgbClr val="7030A0"/>
                </a:solidFill>
              </a:rPr>
              <a:t>Yesus</a:t>
            </a:r>
            <a:r>
              <a:rPr lang="nb-NO" sz="1400" dirty="0">
                <a:solidFill>
                  <a:srgbClr val="7030A0"/>
                </a:solidFill>
              </a:rPr>
              <a:t> kirken og dens partnere. Partnerne er kirker og misjonsorganisasjoner fra mange ulike land</a:t>
            </a:r>
            <a:r>
              <a:rPr lang="nb-NO" sz="1400" dirty="0" smtClean="0">
                <a:solidFill>
                  <a:srgbClr val="7030A0"/>
                </a:solidFill>
              </a:rPr>
              <a:t>. Her har det hvert år kommet to representanter fra hvert område og kirke. I år ble det flertall for at det fra neste år skal komme 1 kvinne og 1 mann fra hvert sted. Det var mye protester, men etter år </a:t>
            </a:r>
            <a:endParaRPr lang="nb-NO" sz="1400" dirty="0">
              <a:solidFill>
                <a:srgbClr val="7030A0"/>
              </a:solidFill>
            </a:endParaRPr>
          </a:p>
        </p:txBody>
      </p:sp>
      <p:pic>
        <p:nvPicPr>
          <p:cNvPr id="12" name="Picture 11"/>
          <p:cNvPicPr>
            <a:picLocks noChangeAspect="1"/>
          </p:cNvPicPr>
          <p:nvPr/>
        </p:nvPicPr>
        <p:blipFill>
          <a:blip r:embed="rId7"/>
          <a:stretch>
            <a:fillRect/>
          </a:stretch>
        </p:blipFill>
        <p:spPr>
          <a:xfrm>
            <a:off x="2675658" y="3839041"/>
            <a:ext cx="1726035" cy="1664391"/>
          </a:xfrm>
          <a:prstGeom prst="rect">
            <a:avLst/>
          </a:prstGeom>
        </p:spPr>
      </p:pic>
      <p:sp>
        <p:nvSpPr>
          <p:cNvPr id="13" name="TextBox 12"/>
          <p:cNvSpPr txBox="1"/>
          <p:nvPr/>
        </p:nvSpPr>
        <p:spPr>
          <a:xfrm>
            <a:off x="79252" y="3764714"/>
            <a:ext cx="2505537" cy="1600438"/>
          </a:xfrm>
          <a:prstGeom prst="rect">
            <a:avLst/>
          </a:prstGeom>
          <a:noFill/>
        </p:spPr>
        <p:txBody>
          <a:bodyPr wrap="square" rtlCol="0">
            <a:spAutoFit/>
          </a:bodyPr>
          <a:lstStyle/>
          <a:p>
            <a:r>
              <a:rPr lang="nb-NO" sz="1400" dirty="0">
                <a:solidFill>
                  <a:srgbClr val="7030A0"/>
                </a:solidFill>
              </a:rPr>
              <a:t>m</a:t>
            </a:r>
            <a:r>
              <a:rPr lang="nb-NO" sz="1400" dirty="0" smtClean="0">
                <a:solidFill>
                  <a:srgbClr val="7030A0"/>
                </a:solidFill>
              </a:rPr>
              <a:t>ed mange pene ord, var det på tide å sette ordene ut i handling. Det blir spennende å se på neste års møte om det går fra en mannsdominert forsamling til å bli et sted hvor kvinner også kommer til orde.</a:t>
            </a:r>
            <a:endParaRPr lang="nb-NO" sz="1400" dirty="0">
              <a:solidFill>
                <a:srgbClr val="7030A0"/>
              </a:solidFill>
            </a:endParaRPr>
          </a:p>
        </p:txBody>
      </p:sp>
    </p:spTree>
    <p:extLst>
      <p:ext uri="{BB962C8B-B14F-4D97-AF65-F5344CB8AC3E}">
        <p14:creationId xmlns:p14="http://schemas.microsoft.com/office/powerpoint/2010/main" val="319419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9089960"/>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gridCol w="4572000"/>
              </a:tblGrid>
              <a:tr h="6858000">
                <a:tc>
                  <a:txBody>
                    <a:bodyPr/>
                    <a:lstStyle/>
                    <a:p>
                      <a:r>
                        <a:rPr lang="nb-NO" sz="1400" dirty="0" smtClean="0"/>
                        <a:t>NMS (Det Norske Misjonsselskap) er Grorud menighets samarbeidspartner i forhold til misjonsprosjektet. </a:t>
                      </a:r>
                    </a:p>
                    <a:p>
                      <a:endParaRPr lang="nb-NO" sz="1400" dirty="0" smtClean="0"/>
                    </a:p>
                    <a:p>
                      <a:r>
                        <a:rPr lang="nb-NO" sz="1400" dirty="0" smtClean="0"/>
                        <a:t>NMS samarbeider med den etiopiske evangeliske kirke </a:t>
                      </a:r>
                      <a:r>
                        <a:rPr lang="nb-NO" sz="1400" dirty="0" err="1" smtClean="0"/>
                        <a:t>Mekane</a:t>
                      </a:r>
                      <a:r>
                        <a:rPr lang="nb-NO" sz="1400" dirty="0" smtClean="0"/>
                        <a:t> </a:t>
                      </a:r>
                      <a:r>
                        <a:rPr lang="nb-NO" sz="1400" dirty="0" err="1" smtClean="0"/>
                        <a:t>Yesus</a:t>
                      </a:r>
                      <a:r>
                        <a:rPr lang="nb-NO" sz="1400" dirty="0" smtClean="0"/>
                        <a:t> (EECMY). De har et sterkt driv til å vinne folkegruppene i landet for Kristus. NMS, som startet arbeid i Etiopia i 1970, ønsker å stå sammen med kirken i dette arbeidet!</a:t>
                      </a:r>
                    </a:p>
                    <a:p>
                      <a:endParaRPr lang="nb-NO" sz="1400" dirty="0" smtClean="0"/>
                    </a:p>
                    <a:p>
                      <a:r>
                        <a:rPr lang="nb-NO" sz="1400" dirty="0" smtClean="0"/>
                        <a:t>Våre prosjekt er </a:t>
                      </a:r>
                      <a:r>
                        <a:rPr lang="nb-NO" sz="1400" dirty="0" smtClean="0">
                          <a:solidFill>
                            <a:schemeClr val="accent6">
                              <a:lumMod val="50000"/>
                            </a:schemeClr>
                          </a:solidFill>
                        </a:rPr>
                        <a:t>Prosjekt 620465; Landsbyutvikling </a:t>
                      </a:r>
                      <a:r>
                        <a:rPr lang="nb-NO" sz="1400" dirty="0" smtClean="0"/>
                        <a:t>og</a:t>
                      </a:r>
                    </a:p>
                    <a:p>
                      <a:r>
                        <a:rPr lang="nb-NO" sz="1400" dirty="0" smtClean="0">
                          <a:solidFill>
                            <a:srgbClr val="7030A0"/>
                          </a:solidFill>
                        </a:rPr>
                        <a:t>Kvinners posisjon i kirke og samfunn; Prosjekt. 720633. </a:t>
                      </a:r>
                    </a:p>
                    <a:p>
                      <a:endParaRPr lang="nb-NO" sz="1400" kern="1200" dirty="0">
                        <a:solidFill>
                          <a:schemeClr val="tx1"/>
                        </a:solidFill>
                        <a:latin typeface="+mn-lt"/>
                        <a:ea typeface="+mn-ea"/>
                        <a:cs typeface="+mn-cs"/>
                      </a:endParaRPr>
                    </a:p>
                  </a:txBody>
                  <a:tcPr/>
                </a:tc>
                <a:tc>
                  <a:txBody>
                    <a:bodyPr/>
                    <a:lstStyle/>
                    <a:p>
                      <a:endParaRPr lang="nb-NO" dirty="0"/>
                    </a:p>
                  </a:txBody>
                  <a:tcPr/>
                </a:tc>
              </a:tr>
            </a:tbl>
          </a:graphicData>
        </a:graphic>
      </p:graphicFrame>
      <p:pic>
        <p:nvPicPr>
          <p:cNvPr id="6" name="Picture 5"/>
          <p:cNvPicPr>
            <a:picLocks noChangeAspect="1"/>
          </p:cNvPicPr>
          <p:nvPr/>
        </p:nvPicPr>
        <p:blipFill>
          <a:blip r:embed="rId2"/>
          <a:stretch>
            <a:fillRect/>
          </a:stretch>
        </p:blipFill>
        <p:spPr>
          <a:xfrm>
            <a:off x="83694" y="4242216"/>
            <a:ext cx="4342047" cy="2535445"/>
          </a:xfrm>
          <a:prstGeom prst="rect">
            <a:avLst/>
          </a:prstGeom>
        </p:spPr>
      </p:pic>
      <p:sp>
        <p:nvSpPr>
          <p:cNvPr id="7" name="TextBox 6"/>
          <p:cNvSpPr txBox="1"/>
          <p:nvPr/>
        </p:nvSpPr>
        <p:spPr>
          <a:xfrm>
            <a:off x="0" y="2855627"/>
            <a:ext cx="4362137" cy="954107"/>
          </a:xfrm>
          <a:prstGeom prst="rect">
            <a:avLst/>
          </a:prstGeom>
          <a:noFill/>
        </p:spPr>
        <p:txBody>
          <a:bodyPr wrap="square" rtlCol="0">
            <a:spAutoFit/>
          </a:bodyPr>
          <a:lstStyle/>
          <a:p>
            <a:r>
              <a:rPr lang="nb-NO" sz="1400" dirty="0" smtClean="0">
                <a:solidFill>
                  <a:schemeClr val="accent6">
                    <a:lumMod val="50000"/>
                  </a:schemeClr>
                </a:solidFill>
              </a:rPr>
              <a:t>Før jul, gav prosjektet penger til å utstyre skolene med nye pulter, tavler og bøker. I tillegg har en gruppe barn som ikke ville fått mulighet til å gå på skolen fått hjelp til å kunne realisere drømmen sin om videre utdanning.</a:t>
            </a:r>
            <a:endParaRPr lang="nb-NO" sz="1400" dirty="0">
              <a:solidFill>
                <a:schemeClr val="accent6">
                  <a:lumMod val="50000"/>
                </a:schemeClr>
              </a:solidFill>
            </a:endParaRPr>
          </a:p>
        </p:txBody>
      </p:sp>
      <p:sp>
        <p:nvSpPr>
          <p:cNvPr id="8" name="TextBox 7"/>
          <p:cNvSpPr txBox="1"/>
          <p:nvPr/>
        </p:nvSpPr>
        <p:spPr>
          <a:xfrm>
            <a:off x="4804347" y="56773"/>
            <a:ext cx="4272197" cy="5047536"/>
          </a:xfrm>
          <a:prstGeom prst="rect">
            <a:avLst/>
          </a:prstGeom>
          <a:noFill/>
        </p:spPr>
        <p:txBody>
          <a:bodyPr wrap="square" rtlCol="0">
            <a:spAutoFit/>
          </a:bodyPr>
          <a:lstStyle/>
          <a:p>
            <a:r>
              <a:rPr lang="nb-NO" sz="1400" dirty="0" smtClean="0">
                <a:solidFill>
                  <a:schemeClr val="accent6">
                    <a:lumMod val="50000"/>
                  </a:schemeClr>
                </a:solidFill>
              </a:rPr>
              <a:t>Prosjekt 620465 som lokalt er kalt Green </a:t>
            </a:r>
            <a:r>
              <a:rPr lang="nb-NO" sz="1400" dirty="0" err="1" smtClean="0">
                <a:solidFill>
                  <a:schemeClr val="accent6">
                    <a:lumMod val="50000"/>
                  </a:schemeClr>
                </a:solidFill>
              </a:rPr>
              <a:t>Lip</a:t>
            </a:r>
            <a:endParaRPr lang="nb-NO" sz="1400" dirty="0" smtClean="0">
              <a:solidFill>
                <a:schemeClr val="accent6">
                  <a:lumMod val="50000"/>
                </a:schemeClr>
              </a:solidFill>
            </a:endParaRPr>
          </a:p>
          <a:p>
            <a:r>
              <a:rPr lang="nb-NO" sz="1400" dirty="0" smtClean="0">
                <a:solidFill>
                  <a:schemeClr val="accent6">
                    <a:lumMod val="50000"/>
                  </a:schemeClr>
                </a:solidFill>
              </a:rPr>
              <a:t>(Green </a:t>
            </a:r>
            <a:r>
              <a:rPr lang="nb-NO" sz="1400" dirty="0" err="1" smtClean="0">
                <a:solidFill>
                  <a:schemeClr val="accent6">
                    <a:lumMod val="50000"/>
                  </a:schemeClr>
                </a:solidFill>
              </a:rPr>
              <a:t>Livelihood</a:t>
            </a:r>
            <a:r>
              <a:rPr lang="nb-NO" sz="1400" dirty="0" smtClean="0">
                <a:solidFill>
                  <a:schemeClr val="accent6">
                    <a:lumMod val="50000"/>
                  </a:schemeClr>
                </a:solidFill>
              </a:rPr>
              <a:t>) har som mål å </a:t>
            </a:r>
            <a:r>
              <a:rPr lang="nb-NO" sz="1400" dirty="0">
                <a:solidFill>
                  <a:schemeClr val="accent6">
                    <a:lumMod val="50000"/>
                  </a:schemeClr>
                </a:solidFill>
              </a:rPr>
              <a:t>bedre levevilkår for de fattige og vanskeligstilte i samfunnet, men uten at dette går på bekostning av </a:t>
            </a:r>
            <a:r>
              <a:rPr lang="nb-NO" sz="1400" dirty="0" err="1">
                <a:solidFill>
                  <a:schemeClr val="accent6">
                    <a:lumMod val="50000"/>
                  </a:schemeClr>
                </a:solidFill>
              </a:rPr>
              <a:t>mennskernes</a:t>
            </a:r>
            <a:r>
              <a:rPr lang="nb-NO" sz="1400" dirty="0">
                <a:solidFill>
                  <a:schemeClr val="accent6">
                    <a:lumMod val="50000"/>
                  </a:schemeClr>
                </a:solidFill>
              </a:rPr>
              <a:t> identitet, enten det er språklig, kulturell, etnisk eller regional</a:t>
            </a:r>
            <a:r>
              <a:rPr lang="nb-NO" sz="1400" dirty="0" smtClean="0">
                <a:solidFill>
                  <a:schemeClr val="accent6">
                    <a:lumMod val="50000"/>
                  </a:schemeClr>
                </a:solidFill>
              </a:rPr>
              <a:t>. De har nylig startet opp arbeidet i et nytt område som heter </a:t>
            </a:r>
            <a:r>
              <a:rPr lang="nb-NO" sz="1400" dirty="0" err="1" smtClean="0">
                <a:solidFill>
                  <a:schemeClr val="accent6">
                    <a:lumMod val="50000"/>
                  </a:schemeClr>
                </a:solidFill>
              </a:rPr>
              <a:t>Mandura</a:t>
            </a:r>
            <a:r>
              <a:rPr lang="nb-NO" sz="1400" dirty="0" smtClean="0">
                <a:solidFill>
                  <a:schemeClr val="accent6">
                    <a:lumMod val="50000"/>
                  </a:schemeClr>
                </a:solidFill>
              </a:rPr>
              <a:t>. </a:t>
            </a:r>
          </a:p>
          <a:p>
            <a:r>
              <a:rPr lang="nb-NO" sz="1400" dirty="0" smtClean="0">
                <a:solidFill>
                  <a:schemeClr val="accent6">
                    <a:lumMod val="50000"/>
                  </a:schemeClr>
                </a:solidFill>
              </a:rPr>
              <a:t>Her har de kommet godt i gang med å knytte til seg eksisterende institusjoner og grupper, samt å opprette nye lokale grupper og kooperativer som f.eks. kvinne- eller sparegrupper.</a:t>
            </a:r>
          </a:p>
          <a:p>
            <a:r>
              <a:rPr lang="nb-NO" sz="1400" dirty="0">
                <a:solidFill>
                  <a:schemeClr val="accent6">
                    <a:lumMod val="50000"/>
                  </a:schemeClr>
                </a:solidFill>
              </a:rPr>
              <a:t>Slik blir lokalsamfunnet gjort oppmerksom på potensialet de har for selv å ta ansvar for veien ut av fattigdommen. Deres erfaring viser at arbeid basert på lokale strukturer og organisasjoner er den beste veien for sosial endring, økonomisk vekst og politisk engasjement. Dersom menneskene samarbeider på tvers av etniske, religiøse og sosiale skiller vil det også styrke samholdet og forebygge konflikter. Resultatet så langt er at både kvinner og menn i </a:t>
            </a:r>
            <a:r>
              <a:rPr lang="nb-NO" sz="1400" dirty="0" err="1">
                <a:solidFill>
                  <a:schemeClr val="accent6">
                    <a:lumMod val="50000"/>
                  </a:schemeClr>
                </a:solidFill>
              </a:rPr>
              <a:t>Mandura</a:t>
            </a:r>
            <a:r>
              <a:rPr lang="nb-NO" sz="1400" dirty="0">
                <a:solidFill>
                  <a:schemeClr val="accent6">
                    <a:lumMod val="50000"/>
                  </a:schemeClr>
                </a:solidFill>
              </a:rPr>
              <a:t> er enige i at de bare gjennom samarbeid og lokalt engasjement kan klare å forbedre sin egen situasjon.</a:t>
            </a:r>
          </a:p>
          <a:p>
            <a:endParaRPr lang="nb-NO" sz="1400" dirty="0"/>
          </a:p>
        </p:txBody>
      </p:sp>
      <p:sp>
        <p:nvSpPr>
          <p:cNvPr id="9" name="TextBox 8"/>
          <p:cNvSpPr txBox="1"/>
          <p:nvPr/>
        </p:nvSpPr>
        <p:spPr>
          <a:xfrm>
            <a:off x="4909279" y="5269042"/>
            <a:ext cx="3200400" cy="1323439"/>
          </a:xfrm>
          <a:prstGeom prst="rect">
            <a:avLst/>
          </a:prstGeom>
          <a:noFill/>
        </p:spPr>
        <p:txBody>
          <a:bodyPr wrap="square" rtlCol="0">
            <a:spAutoFit/>
          </a:bodyPr>
          <a:lstStyle/>
          <a:p>
            <a:r>
              <a:rPr lang="nb-NO" sz="1600" b="1" i="1" dirty="0"/>
              <a:t>Vårt motto er "</a:t>
            </a:r>
            <a:r>
              <a:rPr lang="nb-NO" sz="1600" b="1" i="1" dirty="0" err="1"/>
              <a:t>Speaking</a:t>
            </a:r>
            <a:r>
              <a:rPr lang="nb-NO" sz="1600" b="1" i="1" dirty="0"/>
              <a:t> </a:t>
            </a:r>
            <a:r>
              <a:rPr lang="nb-NO" sz="1600" b="1" i="1" dirty="0" err="1"/>
              <a:t>the</a:t>
            </a:r>
            <a:r>
              <a:rPr lang="nb-NO" sz="1600" b="1" i="1" dirty="0"/>
              <a:t> </a:t>
            </a:r>
            <a:r>
              <a:rPr lang="nb-NO" sz="1600" b="1" i="1" dirty="0" err="1"/>
              <a:t>language</a:t>
            </a:r>
            <a:r>
              <a:rPr lang="nb-NO" sz="1600" b="1" i="1" dirty="0"/>
              <a:t> </a:t>
            </a:r>
            <a:r>
              <a:rPr lang="nb-NO" sz="1600" b="1" i="1" dirty="0" err="1"/>
              <a:t>of</a:t>
            </a:r>
            <a:r>
              <a:rPr lang="nb-NO" sz="1600" b="1" i="1" dirty="0"/>
              <a:t> green </a:t>
            </a:r>
            <a:r>
              <a:rPr lang="nb-NO" sz="1600" b="1" i="1" dirty="0" err="1"/>
              <a:t>change</a:t>
            </a:r>
            <a:r>
              <a:rPr lang="nb-NO" sz="1600" b="1" i="1" dirty="0"/>
              <a:t>". Fargen grønn er et symbol på håp som spirer, fremtid og liv"</a:t>
            </a:r>
            <a:endParaRPr lang="nb-NO" sz="1600" i="1" dirty="0"/>
          </a:p>
          <a:p>
            <a:r>
              <a:rPr lang="nb-NO" sz="1600" b="1" i="1" dirty="0"/>
              <a:t>- Sophie </a:t>
            </a:r>
            <a:r>
              <a:rPr lang="nb-NO" sz="1600" b="1" i="1" dirty="0" err="1"/>
              <a:t>Küspert-Rakotondrainy</a:t>
            </a:r>
            <a:endParaRPr lang="nb-NO" sz="1600" i="1" dirty="0"/>
          </a:p>
        </p:txBody>
      </p:sp>
      <p:pic>
        <p:nvPicPr>
          <p:cNvPr id="10" name="Picture 9"/>
          <p:cNvPicPr>
            <a:picLocks noChangeAspect="1"/>
          </p:cNvPicPr>
          <p:nvPr/>
        </p:nvPicPr>
        <p:blipFill>
          <a:blip r:embed="rId3"/>
          <a:stretch>
            <a:fillRect/>
          </a:stretch>
        </p:blipFill>
        <p:spPr>
          <a:xfrm>
            <a:off x="7617813" y="4842916"/>
            <a:ext cx="1428750" cy="1009650"/>
          </a:xfrm>
          <a:prstGeom prst="rect">
            <a:avLst/>
          </a:prstGeom>
        </p:spPr>
      </p:pic>
    </p:spTree>
    <p:extLst>
      <p:ext uri="{BB962C8B-B14F-4D97-AF65-F5344CB8AC3E}">
        <p14:creationId xmlns:p14="http://schemas.microsoft.com/office/powerpoint/2010/main" val="6674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4634461"/>
              </p:ext>
            </p:extLst>
          </p:nvPr>
        </p:nvGraphicFramePr>
        <p:xfrm>
          <a:off x="0" y="0"/>
          <a:ext cx="9144000" cy="6621332"/>
        </p:xfrm>
        <a:graphic>
          <a:graphicData uri="http://schemas.openxmlformats.org/drawingml/2006/table">
            <a:tbl>
              <a:tblPr firstRow="1" bandRow="1">
                <a:tableStyleId>{5940675A-B579-460E-94D1-54222C63F5DA}</a:tableStyleId>
              </a:tblPr>
              <a:tblGrid>
                <a:gridCol w="4572000"/>
                <a:gridCol w="4572000"/>
              </a:tblGrid>
              <a:tr h="6621332">
                <a:tc>
                  <a:txBody>
                    <a:bodyPr/>
                    <a:lstStyle/>
                    <a:p>
                      <a:endParaRPr lang="nb-NO" dirty="0"/>
                    </a:p>
                  </a:txBody>
                  <a:tcPr/>
                </a:tc>
                <a:tc>
                  <a:txBody>
                    <a:bodyPr/>
                    <a:lstStyle/>
                    <a:p>
                      <a:endParaRPr lang="nb-NO" dirty="0"/>
                    </a:p>
                  </a:txBody>
                  <a:tcPr/>
                </a:tc>
              </a:tr>
            </a:tbl>
          </a:graphicData>
        </a:graphic>
      </p:graphicFrame>
      <p:pic>
        <p:nvPicPr>
          <p:cNvPr id="3" name="Picture 2"/>
          <p:cNvPicPr>
            <a:picLocks noChangeAspect="1"/>
          </p:cNvPicPr>
          <p:nvPr/>
        </p:nvPicPr>
        <p:blipFill>
          <a:blip r:embed="rId2"/>
          <a:stretch>
            <a:fillRect/>
          </a:stretch>
        </p:blipFill>
        <p:spPr>
          <a:xfrm>
            <a:off x="91052" y="5213034"/>
            <a:ext cx="4480948" cy="1408298"/>
          </a:xfrm>
          <a:prstGeom prst="rect">
            <a:avLst/>
          </a:prstGeom>
        </p:spPr>
      </p:pic>
      <p:pic>
        <p:nvPicPr>
          <p:cNvPr id="4" name="Picture 3"/>
          <p:cNvPicPr>
            <a:picLocks noChangeAspect="1"/>
          </p:cNvPicPr>
          <p:nvPr/>
        </p:nvPicPr>
        <p:blipFill>
          <a:blip r:embed="rId3"/>
          <a:stretch>
            <a:fillRect/>
          </a:stretch>
        </p:blipFill>
        <p:spPr>
          <a:xfrm>
            <a:off x="158509" y="0"/>
            <a:ext cx="4322439" cy="2164268"/>
          </a:xfrm>
          <a:prstGeom prst="rect">
            <a:avLst/>
          </a:prstGeom>
        </p:spPr>
      </p:pic>
      <p:sp>
        <p:nvSpPr>
          <p:cNvPr id="5" name="TextBox 4"/>
          <p:cNvSpPr txBox="1"/>
          <p:nvPr/>
        </p:nvSpPr>
        <p:spPr>
          <a:xfrm>
            <a:off x="2048944" y="2260028"/>
            <a:ext cx="2523056" cy="2308324"/>
          </a:xfrm>
          <a:prstGeom prst="rect">
            <a:avLst/>
          </a:prstGeom>
          <a:noFill/>
        </p:spPr>
        <p:txBody>
          <a:bodyPr wrap="square" rtlCol="0">
            <a:spAutoFit/>
          </a:bodyPr>
          <a:lstStyle/>
          <a:p>
            <a:r>
              <a:rPr lang="nb-NO" sz="1400" b="1" dirty="0"/>
              <a:t>"Menneskehetens vugge", "13 måneder med solskinn" og "verdens eldste kirke" - er alle betegnelser som ofte benyttes for å beskrive Etiopia. Med sine 90 ulike </a:t>
            </a:r>
            <a:r>
              <a:rPr lang="nb-NO" sz="1400" b="1" dirty="0" err="1"/>
              <a:t>folke-og</a:t>
            </a:r>
            <a:r>
              <a:rPr lang="nb-NO" sz="1400" b="1" dirty="0"/>
              <a:t> språkgrupper er Etiopia et spennende og mangfoldig land på det afrikanske kontinentet.</a:t>
            </a:r>
          </a:p>
          <a:p>
            <a:endParaRPr lang="nb-NO" dirty="0"/>
          </a:p>
        </p:txBody>
      </p:sp>
      <p:pic>
        <p:nvPicPr>
          <p:cNvPr id="6" name="Picture 5"/>
          <p:cNvPicPr>
            <a:picLocks noChangeAspect="1"/>
          </p:cNvPicPr>
          <p:nvPr/>
        </p:nvPicPr>
        <p:blipFill>
          <a:blip r:embed="rId4"/>
          <a:stretch>
            <a:fillRect/>
          </a:stretch>
        </p:blipFill>
        <p:spPr>
          <a:xfrm>
            <a:off x="55123" y="2614108"/>
            <a:ext cx="1993822" cy="1554239"/>
          </a:xfrm>
          <a:prstGeom prst="rect">
            <a:avLst/>
          </a:prstGeom>
        </p:spPr>
      </p:pic>
      <p:pic>
        <p:nvPicPr>
          <p:cNvPr id="7" name="Picture 6"/>
          <p:cNvPicPr>
            <a:picLocks noChangeAspect="1"/>
          </p:cNvPicPr>
          <p:nvPr/>
        </p:nvPicPr>
        <p:blipFill>
          <a:blip r:embed="rId5"/>
          <a:stretch>
            <a:fillRect/>
          </a:stretch>
        </p:blipFill>
        <p:spPr>
          <a:xfrm>
            <a:off x="4571604" y="0"/>
            <a:ext cx="4572396" cy="1835055"/>
          </a:xfrm>
          <a:prstGeom prst="rect">
            <a:avLst/>
          </a:prstGeom>
        </p:spPr>
      </p:pic>
      <p:pic>
        <p:nvPicPr>
          <p:cNvPr id="8" name="Picture 7"/>
          <p:cNvPicPr>
            <a:picLocks noChangeAspect="1"/>
          </p:cNvPicPr>
          <p:nvPr/>
        </p:nvPicPr>
        <p:blipFill>
          <a:blip r:embed="rId6"/>
          <a:stretch>
            <a:fillRect/>
          </a:stretch>
        </p:blipFill>
        <p:spPr>
          <a:xfrm>
            <a:off x="4639457" y="1132676"/>
            <a:ext cx="1030313" cy="591363"/>
          </a:xfrm>
          <a:prstGeom prst="rect">
            <a:avLst/>
          </a:prstGeom>
        </p:spPr>
      </p:pic>
      <p:sp>
        <p:nvSpPr>
          <p:cNvPr id="9" name="TextBox 8"/>
          <p:cNvSpPr txBox="1"/>
          <p:nvPr/>
        </p:nvSpPr>
        <p:spPr>
          <a:xfrm>
            <a:off x="7702475" y="1243692"/>
            <a:ext cx="1441525" cy="369332"/>
          </a:xfrm>
          <a:prstGeom prst="rect">
            <a:avLst/>
          </a:prstGeom>
          <a:noFill/>
        </p:spPr>
        <p:txBody>
          <a:bodyPr wrap="square" rtlCol="0">
            <a:spAutoFit/>
          </a:bodyPr>
          <a:lstStyle/>
          <a:p>
            <a:r>
              <a:rPr lang="nb-NO" b="1" dirty="0" smtClean="0"/>
              <a:t>Info 2, 2015</a:t>
            </a:r>
            <a:endParaRPr lang="nb-NO" b="1" dirty="0"/>
          </a:p>
        </p:txBody>
      </p:sp>
      <p:sp>
        <p:nvSpPr>
          <p:cNvPr id="10" name="TextBox 9"/>
          <p:cNvSpPr txBox="1"/>
          <p:nvPr/>
        </p:nvSpPr>
        <p:spPr>
          <a:xfrm>
            <a:off x="4711651" y="3636084"/>
            <a:ext cx="4292302" cy="2677656"/>
          </a:xfrm>
          <a:prstGeom prst="rect">
            <a:avLst/>
          </a:prstGeom>
          <a:solidFill>
            <a:schemeClr val="accent2">
              <a:lumMod val="20000"/>
              <a:lumOff val="80000"/>
            </a:schemeClr>
          </a:solidFill>
        </p:spPr>
        <p:txBody>
          <a:bodyPr wrap="square" rtlCol="0">
            <a:spAutoFit/>
          </a:bodyPr>
          <a:lstStyle/>
          <a:p>
            <a:r>
              <a:rPr lang="nb-NO" sz="1400" dirty="0"/>
              <a:t>Å stå i en lederposisjon for en kvinne i Etiopia er i seg selv en utfordring. Mangel på erfaring er først og fremst en av grunnene. En kvinne har gjennom sin karriere hatt få muligheter til å praktisere sine lederevner i ulike fora, samtidig som hun har hjemmets ansvar hengende over seg til enhver tid. </a:t>
            </a:r>
            <a:endParaRPr lang="nb-NO" sz="1400" dirty="0" smtClean="0"/>
          </a:p>
          <a:p>
            <a:r>
              <a:rPr lang="nb-NO" sz="1400" dirty="0" smtClean="0"/>
              <a:t>Støtte</a:t>
            </a:r>
            <a:r>
              <a:rPr lang="nb-NO" sz="1400" dirty="0"/>
              <a:t>, oppmuntring og samhold er ord som går igjen når WEWEP leder, </a:t>
            </a:r>
            <a:r>
              <a:rPr lang="nb-NO" sz="1400" dirty="0" err="1"/>
              <a:t>Jeritu</a:t>
            </a:r>
            <a:r>
              <a:rPr lang="nb-NO" sz="1400" dirty="0"/>
              <a:t> </a:t>
            </a:r>
            <a:r>
              <a:rPr lang="nb-NO" sz="1400" dirty="0" err="1"/>
              <a:t>Berhanu</a:t>
            </a:r>
            <a:r>
              <a:rPr lang="nb-NO" sz="1400" dirty="0"/>
              <a:t>, snakker om hva som er viktig for kvinnelige ledere i kirken i Etiopia. En tredagers ledertrening for de kvinnelige lederne i synodene WEWEP jobber i hadde derfor blant annet fokus på dette. </a:t>
            </a:r>
          </a:p>
        </p:txBody>
      </p:sp>
      <p:sp>
        <p:nvSpPr>
          <p:cNvPr id="11" name="TextBox 10"/>
          <p:cNvSpPr txBox="1"/>
          <p:nvPr/>
        </p:nvSpPr>
        <p:spPr>
          <a:xfrm>
            <a:off x="4711651" y="2258516"/>
            <a:ext cx="3894268" cy="954107"/>
          </a:xfrm>
          <a:prstGeom prst="rect">
            <a:avLst/>
          </a:prstGeom>
          <a:solidFill>
            <a:schemeClr val="accent2">
              <a:lumMod val="40000"/>
              <a:lumOff val="60000"/>
            </a:schemeClr>
          </a:solidFill>
        </p:spPr>
        <p:txBody>
          <a:bodyPr wrap="square" rtlCol="0">
            <a:spAutoFit/>
          </a:bodyPr>
          <a:lstStyle/>
          <a:p>
            <a:r>
              <a:rPr lang="nb-NO" sz="1400" b="1" dirty="0"/>
              <a:t>Prosjektnummer : 720 </a:t>
            </a:r>
            <a:r>
              <a:rPr lang="nb-NO" sz="1400" b="1" dirty="0" smtClean="0"/>
              <a:t>633</a:t>
            </a:r>
          </a:p>
          <a:p>
            <a:r>
              <a:rPr lang="nb-NO" sz="1400" dirty="0" smtClean="0"/>
              <a:t>Kvinners </a:t>
            </a:r>
            <a:r>
              <a:rPr lang="nb-NO" sz="1400" dirty="0"/>
              <a:t>posisjon i kirke og </a:t>
            </a:r>
            <a:r>
              <a:rPr lang="nb-NO" sz="1400" dirty="0" smtClean="0"/>
              <a:t>samfunn</a:t>
            </a:r>
          </a:p>
          <a:p>
            <a:r>
              <a:rPr lang="nb-NO" sz="1400" b="1" dirty="0" smtClean="0"/>
              <a:t>Hovedmål:</a:t>
            </a:r>
          </a:p>
          <a:p>
            <a:r>
              <a:rPr lang="nb-NO" sz="1400" dirty="0"/>
              <a:t>Fremme kvinners rettigheter i kirke og i </a:t>
            </a:r>
            <a:r>
              <a:rPr lang="nb-NO" sz="1400" dirty="0" smtClean="0"/>
              <a:t>samfunn.</a:t>
            </a:r>
            <a:endParaRPr lang="nb-NO" sz="1400" b="1" dirty="0"/>
          </a:p>
        </p:txBody>
      </p:sp>
    </p:spTree>
    <p:extLst>
      <p:ext uri="{BB962C8B-B14F-4D97-AF65-F5344CB8AC3E}">
        <p14:creationId xmlns:p14="http://schemas.microsoft.com/office/powerpoint/2010/main" val="288987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5460087"/>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gridCol w="4572000"/>
              </a:tblGrid>
              <a:tr h="6858000">
                <a:tc>
                  <a:txBody>
                    <a:bodyPr/>
                    <a:lstStyle/>
                    <a:p>
                      <a:endParaRPr lang="nb-NO" dirty="0"/>
                    </a:p>
                  </a:txBody>
                  <a:tcPr/>
                </a:tc>
                <a:tc>
                  <a:txBody>
                    <a:bodyPr/>
                    <a:lstStyle/>
                    <a:p>
                      <a:endParaRPr lang="nb-NO" dirty="0"/>
                    </a:p>
                  </a:txBody>
                  <a:tcPr/>
                </a:tc>
              </a:tr>
            </a:tbl>
          </a:graphicData>
        </a:graphic>
      </p:graphicFrame>
      <p:pic>
        <p:nvPicPr>
          <p:cNvPr id="3" name="Picture 2"/>
          <p:cNvPicPr>
            <a:picLocks noChangeAspect="1"/>
          </p:cNvPicPr>
          <p:nvPr/>
        </p:nvPicPr>
        <p:blipFill>
          <a:blip r:embed="rId2"/>
          <a:stretch>
            <a:fillRect/>
          </a:stretch>
        </p:blipFill>
        <p:spPr>
          <a:xfrm>
            <a:off x="4916245" y="130743"/>
            <a:ext cx="3936402" cy="2621925"/>
          </a:xfrm>
          <a:prstGeom prst="rect">
            <a:avLst/>
          </a:prstGeom>
        </p:spPr>
      </p:pic>
      <p:sp>
        <p:nvSpPr>
          <p:cNvPr id="4" name="TextBox 3"/>
          <p:cNvSpPr txBox="1"/>
          <p:nvPr/>
        </p:nvSpPr>
        <p:spPr>
          <a:xfrm>
            <a:off x="75304" y="75304"/>
            <a:ext cx="4367604" cy="6801862"/>
          </a:xfrm>
          <a:prstGeom prst="rect">
            <a:avLst/>
          </a:prstGeom>
          <a:solidFill>
            <a:schemeClr val="accent6">
              <a:lumMod val="20000"/>
              <a:lumOff val="80000"/>
            </a:schemeClr>
          </a:solidFill>
        </p:spPr>
        <p:txBody>
          <a:bodyPr wrap="square" rtlCol="0">
            <a:spAutoFit/>
          </a:bodyPr>
          <a:lstStyle/>
          <a:p>
            <a:pPr algn="ctr"/>
            <a:r>
              <a:rPr lang="nb-NO" sz="1400" b="1" dirty="0"/>
              <a:t>En god sirkel for </a:t>
            </a:r>
            <a:r>
              <a:rPr lang="nb-NO" sz="1400" b="1" dirty="0" smtClean="0"/>
              <a:t>Jamila</a:t>
            </a:r>
          </a:p>
          <a:p>
            <a:pPr algn="ctr"/>
            <a:endParaRPr lang="nb-NO" sz="1400" b="1" dirty="0"/>
          </a:p>
          <a:p>
            <a:r>
              <a:rPr lang="nb-NO" sz="1200" b="1" dirty="0"/>
              <a:t>En fattig familie får en kalv som blir ei ku som får en kalv - og en god sirkel har startet for Jamila </a:t>
            </a:r>
            <a:r>
              <a:rPr lang="nb-NO" sz="1200" b="1" dirty="0" err="1"/>
              <a:t>Amatali</a:t>
            </a:r>
            <a:r>
              <a:rPr lang="nb-NO" sz="1200" b="1" dirty="0"/>
              <a:t>.</a:t>
            </a:r>
          </a:p>
          <a:p>
            <a:endParaRPr lang="nb-NO" sz="1200" dirty="0" smtClean="0"/>
          </a:p>
          <a:p>
            <a:r>
              <a:rPr lang="nb-NO" sz="1200" dirty="0" smtClean="0"/>
              <a:t>Jamila </a:t>
            </a:r>
            <a:r>
              <a:rPr lang="nb-NO" sz="1200" dirty="0" err="1" smtClean="0"/>
              <a:t>Amatali</a:t>
            </a:r>
            <a:r>
              <a:rPr lang="nb-NO" sz="1200" dirty="0" smtClean="0"/>
              <a:t> </a:t>
            </a:r>
            <a:r>
              <a:rPr lang="nb-NO" sz="1200" dirty="0"/>
              <a:t>er mor til fem barn og bor med familien i landsbyen Burka </a:t>
            </a:r>
            <a:r>
              <a:rPr lang="nb-NO" sz="1200" dirty="0" err="1"/>
              <a:t>Nega</a:t>
            </a:r>
            <a:r>
              <a:rPr lang="nb-NO" sz="1200" dirty="0"/>
              <a:t> i Begi-området i Vest-Etiopia. Siden hun er svært fattig valgte landsbyrådet ut henne som den første av 18 som skulle få lån fra </a:t>
            </a:r>
            <a:r>
              <a:rPr lang="nb-NO" sz="1200" dirty="0" smtClean="0"/>
              <a:t>landsbyprosjektet.</a:t>
            </a:r>
          </a:p>
          <a:p>
            <a:endParaRPr lang="nb-NO" sz="1200" dirty="0" smtClean="0"/>
          </a:p>
          <a:p>
            <a:r>
              <a:rPr lang="nb-NO" sz="1200" b="1" dirty="0" smtClean="0"/>
              <a:t>Første </a:t>
            </a:r>
            <a:r>
              <a:rPr lang="nb-NO" sz="1200" b="1" dirty="0"/>
              <a:t>møte</a:t>
            </a:r>
            <a:r>
              <a:rPr lang="nb-NO" sz="1200" dirty="0"/>
              <a:t/>
            </a:r>
            <a:br>
              <a:rPr lang="nb-NO" sz="1200" dirty="0"/>
            </a:br>
            <a:r>
              <a:rPr lang="nb-NO" sz="1200" dirty="0"/>
              <a:t>I november i fjor traff staben i prosjektet Jamila og familien for første gang. Jamila fortalte da om hvordan de hadde det, at de var veldig fattige, men eide en tomt der de kunne avle opp dyr. - Problemet er at vi aldri har nok penger til å investere i storfe, slo Jamila fast</a:t>
            </a:r>
            <a:r>
              <a:rPr lang="nb-NO" sz="1200" dirty="0" smtClean="0"/>
              <a:t>.</a:t>
            </a:r>
          </a:p>
          <a:p>
            <a:r>
              <a:rPr lang="nb-NO" sz="1200" dirty="0"/>
              <a:t/>
            </a:r>
            <a:br>
              <a:rPr lang="nb-NO" sz="1200" dirty="0"/>
            </a:br>
            <a:r>
              <a:rPr lang="nb-NO" sz="1200" b="1" dirty="0"/>
              <a:t>Viktig lån</a:t>
            </a:r>
            <a:r>
              <a:rPr lang="nb-NO" sz="1200" dirty="0"/>
              <a:t/>
            </a:r>
            <a:br>
              <a:rPr lang="nb-NO" sz="1200" dirty="0"/>
            </a:br>
            <a:r>
              <a:rPr lang="nb-NO" sz="1200" dirty="0"/>
              <a:t>Etter dette første møtet har staben møtt Jamila flere ganger. Etter å ha evaluert forholdene ble det bestemt at hun skulle få et lån på 780 kroner til å kjøpe en kalv. Disse pengene har Jamila nå begynt å betale tilbake, til et fond som skal gi lignende små lån til familier i samme område</a:t>
            </a:r>
            <a:r>
              <a:rPr lang="nb-NO" sz="1200" dirty="0" smtClean="0"/>
              <a:t>.</a:t>
            </a:r>
          </a:p>
          <a:p>
            <a:endParaRPr lang="nb-NO" sz="1200" dirty="0"/>
          </a:p>
          <a:p>
            <a:r>
              <a:rPr lang="nb-NO" sz="1200" b="1" dirty="0"/>
              <a:t>Nyttig opplæring</a:t>
            </a:r>
            <a:r>
              <a:rPr lang="nb-NO" sz="1200" dirty="0"/>
              <a:t/>
            </a:r>
            <a:br>
              <a:rPr lang="nb-NO" sz="1200" dirty="0"/>
            </a:br>
            <a:r>
              <a:rPr lang="nb-NO" sz="1200" dirty="0"/>
              <a:t>Jamila har dessuten fått kurs i å fete opp dyr til kjøttproduksjon og annen nyttig kunnskap for dyrehold. Opplæringen har gitt resultat: - Kalven vi kjøpte er ikke en liten kalv lenger, forteller hun stolt. Den er nå blitt ei stor ku som har fått godt stell, nok mat og rent vann.</a:t>
            </a:r>
          </a:p>
          <a:p>
            <a:r>
              <a:rPr lang="nb-NO" sz="1200" b="1" dirty="0"/>
              <a:t>God forvalter</a:t>
            </a:r>
            <a:r>
              <a:rPr lang="nb-NO" sz="1200" dirty="0"/>
              <a:t/>
            </a:r>
            <a:br>
              <a:rPr lang="nb-NO" sz="1200" dirty="0"/>
            </a:br>
            <a:r>
              <a:rPr lang="nb-NO" sz="1200" dirty="0"/>
              <a:t>Og nå er den drektig! Når kalven blir født vil Jamila og familien ha muligheter de tidligere aldri har hatt. Jamila styrer forvaltningen av penger, avl, kjøp og salg. Hun håper at dette ikke bare vil gi deres familie bedre framtidsutsikter, men også vil vise resten av landsbyen at man kan klare seg selv med litt starthjelp, og at kvinner kan være gode forvaltere.</a:t>
            </a:r>
          </a:p>
        </p:txBody>
      </p:sp>
      <p:sp>
        <p:nvSpPr>
          <p:cNvPr id="5" name="TextBox 4"/>
          <p:cNvSpPr txBox="1"/>
          <p:nvPr/>
        </p:nvSpPr>
        <p:spPr>
          <a:xfrm>
            <a:off x="4916245" y="2926080"/>
            <a:ext cx="3936402" cy="738664"/>
          </a:xfrm>
          <a:prstGeom prst="rect">
            <a:avLst/>
          </a:prstGeom>
          <a:solidFill>
            <a:schemeClr val="accent6">
              <a:lumMod val="40000"/>
              <a:lumOff val="60000"/>
            </a:schemeClr>
          </a:solidFill>
        </p:spPr>
        <p:txBody>
          <a:bodyPr wrap="square" rtlCol="0">
            <a:spAutoFit/>
          </a:bodyPr>
          <a:lstStyle/>
          <a:p>
            <a:r>
              <a:rPr lang="nb-NO" sz="1400" b="1" dirty="0" smtClean="0"/>
              <a:t>Prosjektnummer: </a:t>
            </a:r>
            <a:r>
              <a:rPr lang="nb-NO" sz="1400" dirty="0" smtClean="0"/>
              <a:t>620 </a:t>
            </a:r>
            <a:r>
              <a:rPr lang="nb-NO" sz="1400" dirty="0"/>
              <a:t>465 </a:t>
            </a:r>
            <a:endParaRPr lang="nb-NO" sz="1400" dirty="0" smtClean="0"/>
          </a:p>
          <a:p>
            <a:r>
              <a:rPr lang="nb-NO" sz="1400" b="1" dirty="0" smtClean="0"/>
              <a:t>Prosjektnavn</a:t>
            </a:r>
            <a:r>
              <a:rPr lang="nb-NO" sz="1400" b="1" dirty="0"/>
              <a:t>: </a:t>
            </a:r>
            <a:r>
              <a:rPr lang="nb-NO" sz="1400" dirty="0"/>
              <a:t>Green </a:t>
            </a:r>
            <a:r>
              <a:rPr lang="nb-NO" sz="1400" dirty="0" err="1"/>
              <a:t>Livelihood</a:t>
            </a:r>
            <a:r>
              <a:rPr lang="nb-NO" sz="1400" dirty="0"/>
              <a:t> Program in Western </a:t>
            </a:r>
            <a:r>
              <a:rPr lang="nb-NO" sz="1400" dirty="0" err="1"/>
              <a:t>Ethiopia</a:t>
            </a:r>
            <a:r>
              <a:rPr lang="nb-NO" sz="1400" dirty="0"/>
              <a:t> (Green </a:t>
            </a:r>
            <a:r>
              <a:rPr lang="nb-NO" sz="1400" dirty="0" err="1"/>
              <a:t>LiP</a:t>
            </a:r>
            <a:r>
              <a:rPr lang="nb-NO" sz="1400" dirty="0"/>
              <a:t>) </a:t>
            </a:r>
          </a:p>
        </p:txBody>
      </p:sp>
      <p:sp>
        <p:nvSpPr>
          <p:cNvPr id="6" name="TextBox 5"/>
          <p:cNvSpPr txBox="1"/>
          <p:nvPr/>
        </p:nvSpPr>
        <p:spPr>
          <a:xfrm>
            <a:off x="4916245" y="3664744"/>
            <a:ext cx="3936402" cy="3108543"/>
          </a:xfrm>
          <a:prstGeom prst="rect">
            <a:avLst/>
          </a:prstGeom>
          <a:solidFill>
            <a:schemeClr val="accent6">
              <a:lumMod val="20000"/>
              <a:lumOff val="80000"/>
            </a:schemeClr>
          </a:solidFill>
        </p:spPr>
        <p:txBody>
          <a:bodyPr wrap="square" rtlCol="0">
            <a:spAutoFit/>
          </a:bodyPr>
          <a:lstStyle/>
          <a:p>
            <a:r>
              <a:rPr lang="nb-NO" sz="1400" b="1" dirty="0" smtClean="0"/>
              <a:t>Nyheter i prosjektet siden sist:</a:t>
            </a:r>
          </a:p>
          <a:p>
            <a:endParaRPr lang="nb-NO" sz="1400" b="1" dirty="0" smtClean="0"/>
          </a:p>
          <a:p>
            <a:pPr marL="285750" indent="-285750">
              <a:buFont typeface="Arial" panose="020B0604020202020204" pitchFamily="34" charset="0"/>
              <a:buChar char="•"/>
            </a:pPr>
            <a:r>
              <a:rPr lang="nb-NO" sz="1400" dirty="0" smtClean="0"/>
              <a:t>Ny leder i prosjektet: </a:t>
            </a:r>
            <a:r>
              <a:rPr lang="nb-NO" sz="1400" dirty="0" err="1"/>
              <a:t>Kenesa</a:t>
            </a:r>
            <a:r>
              <a:rPr lang="nb-NO" sz="1400" dirty="0"/>
              <a:t> </a:t>
            </a:r>
            <a:r>
              <a:rPr lang="nb-NO" sz="1400" dirty="0" smtClean="0"/>
              <a:t>Michael</a:t>
            </a:r>
          </a:p>
          <a:p>
            <a:pPr marL="285750" indent="-285750">
              <a:buFont typeface="Arial" panose="020B0604020202020204" pitchFamily="34" charset="0"/>
              <a:buChar char="•"/>
            </a:pPr>
            <a:r>
              <a:rPr lang="nb-NO" sz="1400" dirty="0" smtClean="0"/>
              <a:t>Kommunen har endelig overdratt en sentral, flott tomt til bygging av et Kultursenter i </a:t>
            </a:r>
            <a:r>
              <a:rPr lang="nb-NO" sz="1400" dirty="0" err="1" smtClean="0"/>
              <a:t>Tongo</a:t>
            </a:r>
            <a:r>
              <a:rPr lang="nb-NO" sz="1400" dirty="0" smtClean="0"/>
              <a:t>. Her skal det drives kafe, utstillingslokale, bibliotek og kontor. Målet er å fremme kultur og språk for folkegruppene </a:t>
            </a:r>
            <a:r>
              <a:rPr lang="nb-NO" sz="1400" dirty="0" err="1" smtClean="0"/>
              <a:t>Komo</a:t>
            </a:r>
            <a:r>
              <a:rPr lang="nb-NO" sz="1400" dirty="0" smtClean="0"/>
              <a:t> og Mao.</a:t>
            </a:r>
          </a:p>
          <a:p>
            <a:pPr marL="285750" indent="-285750">
              <a:buFont typeface="Arial" panose="020B0604020202020204" pitchFamily="34" charset="0"/>
              <a:buChar char="•"/>
            </a:pPr>
            <a:r>
              <a:rPr lang="nb-NO" sz="1400" dirty="0"/>
              <a:t>For at kvaliteten til bygget skal være tilstrekkelig, har NMS bevilget penger til en volontør som skal overvære finishen. Poul Erik Johansen er bygningsingeniør fra Torshavn på Færøyene og kommer til </a:t>
            </a:r>
            <a:r>
              <a:rPr lang="nb-NO" sz="1400" dirty="0" err="1"/>
              <a:t>Tongo</a:t>
            </a:r>
            <a:r>
              <a:rPr lang="nb-NO" sz="1400" dirty="0"/>
              <a:t> til én måneds frivillig innsats i </a:t>
            </a:r>
            <a:r>
              <a:rPr lang="nb-NO" sz="1400" dirty="0" smtClean="0"/>
              <a:t>oktober/november</a:t>
            </a:r>
          </a:p>
        </p:txBody>
      </p:sp>
    </p:spTree>
    <p:extLst>
      <p:ext uri="{BB962C8B-B14F-4D97-AF65-F5344CB8AC3E}">
        <p14:creationId xmlns:p14="http://schemas.microsoft.com/office/powerpoint/2010/main" val="2013188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1356</Words>
  <Application>Microsoft Office PowerPoint</Application>
  <PresentationFormat>Skjermfremvisning (4:3)</PresentationFormat>
  <Paragraphs>97</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 Theme</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 Berit Evang</cp:lastModifiedBy>
  <cp:revision>38</cp:revision>
  <cp:lastPrinted>2015-02-14T13:28:47Z</cp:lastPrinted>
  <dcterms:created xsi:type="dcterms:W3CDTF">2015-02-02T16:41:38Z</dcterms:created>
  <dcterms:modified xsi:type="dcterms:W3CDTF">2015-11-10T13:18:33Z</dcterms:modified>
</cp:coreProperties>
</file>