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9"/>
  </p:notesMasterIdLst>
  <p:handoutMasterIdLst>
    <p:handoutMasterId r:id="rId30"/>
  </p:handoutMasterIdLst>
  <p:sldIdLst>
    <p:sldId id="287" r:id="rId2"/>
    <p:sldId id="257" r:id="rId3"/>
    <p:sldId id="272" r:id="rId4"/>
    <p:sldId id="291" r:id="rId5"/>
    <p:sldId id="258" r:id="rId6"/>
    <p:sldId id="282" r:id="rId7"/>
    <p:sldId id="313" r:id="rId8"/>
    <p:sldId id="315" r:id="rId9"/>
    <p:sldId id="317" r:id="rId10"/>
    <p:sldId id="316" r:id="rId11"/>
    <p:sldId id="265" r:id="rId12"/>
    <p:sldId id="326" r:id="rId13"/>
    <p:sldId id="327" r:id="rId14"/>
    <p:sldId id="328" r:id="rId15"/>
    <p:sldId id="266" r:id="rId16"/>
    <p:sldId id="323" r:id="rId17"/>
    <p:sldId id="322" r:id="rId18"/>
    <p:sldId id="271" r:id="rId19"/>
    <p:sldId id="273" r:id="rId20"/>
    <p:sldId id="286" r:id="rId21"/>
    <p:sldId id="292" r:id="rId22"/>
    <p:sldId id="312" r:id="rId23"/>
    <p:sldId id="274" r:id="rId24"/>
    <p:sldId id="301" r:id="rId25"/>
    <p:sldId id="298" r:id="rId26"/>
    <p:sldId id="324" r:id="rId27"/>
    <p:sldId id="325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am Stålsett Follesø" initials="MSF" lastIdx="35" clrIdx="0">
    <p:extLst>
      <p:ext uri="{19B8F6BF-5375-455C-9EA6-DF929625EA0E}">
        <p15:presenceInfo xmlns:p15="http://schemas.microsoft.com/office/powerpoint/2012/main" userId="S-1-5-21-2947404363-4086475454-3685335228-11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384" autoAdjust="0"/>
  </p:normalViewPr>
  <p:slideViewPr>
    <p:cSldViewPr snapToGrid="0">
      <p:cViewPr varScale="1">
        <p:scale>
          <a:sx n="63" d="100"/>
          <a:sy n="63" d="100"/>
        </p:scale>
        <p:origin x="282" y="60"/>
      </p:cViewPr>
      <p:guideLst/>
    </p:cSldViewPr>
  </p:slideViewPr>
  <p:outlineViewPr>
    <p:cViewPr>
      <p:scale>
        <a:sx n="33" d="100"/>
        <a:sy n="33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1T09:43:25.843" idx="31">
    <p:pos x="10" y="10"/>
    <p:text>Flott. Kanskje med begrunnelse for hvorfor menigheten ønsker disse strategiske tiltakene/prioriteringene?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9DA38-AE2E-45AB-8038-71786BBE1577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4F6A80A-880B-4D7D-AB11-B92F5E56791F}">
      <dgm:prSet phldrT="[Teks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juli, august, september</a:t>
          </a:r>
          <a:r>
            <a:rPr lang="nb-NO" sz="1200" b="1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nb-NO" sz="12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</a:rPr>
            <a:t>treenighetstiden</a:t>
          </a:r>
          <a:b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Styrke innhold om rekruttering, dåp, konfirmasjon og vigsel.</a:t>
          </a:r>
        </a:p>
        <a:p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Smakebiter på nett og </a:t>
          </a:r>
          <a:r>
            <a:rPr lang="nb-NO" sz="1200" b="0" dirty="0" err="1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SoMe</a:t>
          </a: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 fra gudstjenester.</a:t>
          </a:r>
          <a:b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</a:br>
          <a:endParaRPr lang="nb-NO" sz="12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30767F7-1091-4AB2-89E4-1B451D1FA746}" type="parTrans" cxnId="{A5C07A60-0C4A-472D-969D-B2E6A9FD30D2}">
      <dgm:prSet/>
      <dgm:spPr/>
      <dgm:t>
        <a:bodyPr/>
        <a:lstStyle/>
        <a:p>
          <a:endParaRPr lang="nb-NO"/>
        </a:p>
      </dgm:t>
    </dgm:pt>
    <dgm:pt modelId="{AE1DB2C7-FF4E-4442-8E8D-39638A9D42E6}" type="sibTrans" cxnId="{A5C07A60-0C4A-472D-969D-B2E6A9FD30D2}">
      <dgm:prSet/>
      <dgm:spPr/>
      <dgm:t>
        <a:bodyPr/>
        <a:lstStyle/>
        <a:p>
          <a:endParaRPr lang="nb-NO"/>
        </a:p>
      </dgm:t>
    </dgm:pt>
    <dgm:pt modelId="{84BA7975-6E65-419D-A9B8-7D4F16FB5BF7}">
      <dgm:prSet phldrT="[Tekst]" custT="1"/>
      <dgm:spPr>
        <a:solidFill>
          <a:schemeClr val="bg1"/>
        </a:solidFill>
        <a:ln w="3175"/>
      </dgm:spPr>
      <dgm:t>
        <a:bodyPr/>
        <a:lstStyle/>
        <a:p>
          <a:r>
            <a:rPr lang="nb-NO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april, mai, juni</a:t>
          </a:r>
          <a:r>
            <a:rPr lang="nb-NO" sz="1200" b="1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nb-NO" sz="12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</a:rPr>
            <a:t>fastetiden, påsketiden, pinse, treenighetstiden</a:t>
          </a:r>
          <a:b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synliggjøre påskeevangeliet og pinse. Smakebiter på nett og </a:t>
          </a:r>
          <a:r>
            <a:rPr lang="nb-NO" sz="1200" b="0" dirty="0" err="1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SoMe</a:t>
          </a: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 fra gudstjenester.</a:t>
          </a:r>
          <a:b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</a:b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Styrke innhold om rekruttering, dåp, konfirmasjon og vigsel.</a:t>
          </a:r>
          <a:endParaRPr lang="nb-NO" sz="12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6CA1362-1A22-4EC1-8818-35A5C104BFB4}" type="parTrans" cxnId="{FE7F01DC-C86B-4118-8E00-A06105AC5A36}">
      <dgm:prSet/>
      <dgm:spPr/>
      <dgm:t>
        <a:bodyPr/>
        <a:lstStyle/>
        <a:p>
          <a:endParaRPr lang="nb-NO"/>
        </a:p>
      </dgm:t>
    </dgm:pt>
    <dgm:pt modelId="{A667094E-B295-44F1-BBF4-420152AAC632}" type="sibTrans" cxnId="{FE7F01DC-C86B-4118-8E00-A06105AC5A36}">
      <dgm:prSet/>
      <dgm:spPr/>
      <dgm:t>
        <a:bodyPr/>
        <a:lstStyle/>
        <a:p>
          <a:endParaRPr lang="nb-NO"/>
        </a:p>
      </dgm:t>
    </dgm:pt>
    <dgm:pt modelId="{88AF081F-6EFD-4FFE-880C-BB01B887E2F7}">
      <dgm:prSet phldrT="[Teks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oktober, november, desember</a:t>
          </a:r>
        </a:p>
        <a:p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</a:rPr>
            <a:t>treenighetstiden, adventstiden, jul</a:t>
          </a:r>
          <a:b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lage innhold f.eks. om gravferdens betydning som kirkelig handling, knytte opp mot </a:t>
          </a:r>
          <a:r>
            <a:rPr lang="nb-NO" sz="1200" b="0" dirty="0" err="1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allehelgen</a:t>
          </a:r>
          <a:r>
            <a:rPr lang="nb-NO" sz="1200" b="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 og «førstehjelp ved sorg». Hva betyr det å være kristen i advent og juletiden? Dette kan være utgangspunkt for å linke til «Hva skjer?» </a:t>
          </a:r>
          <a:endParaRPr lang="nb-NO" sz="12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E2DC8F4-940B-44D4-A7DB-B7669A762673}" type="parTrans" cxnId="{71E8031D-B262-4F82-A871-868CBEA035B8}">
      <dgm:prSet/>
      <dgm:spPr/>
      <dgm:t>
        <a:bodyPr/>
        <a:lstStyle/>
        <a:p>
          <a:endParaRPr lang="nb-NO"/>
        </a:p>
      </dgm:t>
    </dgm:pt>
    <dgm:pt modelId="{AB3B0C56-ED41-429A-8AEE-C053ACC27C63}" type="sibTrans" cxnId="{71E8031D-B262-4F82-A871-868CBEA035B8}">
      <dgm:prSet/>
      <dgm:spPr/>
      <dgm:t>
        <a:bodyPr/>
        <a:lstStyle/>
        <a:p>
          <a:endParaRPr lang="nb-NO"/>
        </a:p>
      </dgm:t>
    </dgm:pt>
    <dgm:pt modelId="{E24CD605-3F62-4A85-9E77-F54BAF46C8D8}">
      <dgm:prSet phldrT="[Teks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januar, februar, mars</a:t>
          </a:r>
          <a: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</a:rPr>
            <a:t>åpenbaringstiden</a:t>
          </a:r>
          <a:b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</a:rPr>
            <a:t>fastetiden</a:t>
          </a:r>
          <a:b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Egenprodusert stoff om fastetiden, dele. Kan bruke reportasje fra 2018.</a:t>
          </a:r>
        </a:p>
        <a:p>
          <a:r>
            <a:rPr lang="nb-NO" sz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Styrke innhold om rekruttering, dåp og konfirmasjon.</a:t>
          </a:r>
          <a:endParaRPr lang="nb-NO" sz="12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577178-1DFB-4D98-8013-A93C1B7AA6C3}" type="parTrans" cxnId="{FBE9985A-5E9B-4C84-B73C-75CBB7A74A90}">
      <dgm:prSet/>
      <dgm:spPr/>
      <dgm:t>
        <a:bodyPr/>
        <a:lstStyle/>
        <a:p>
          <a:endParaRPr lang="nb-NO"/>
        </a:p>
      </dgm:t>
    </dgm:pt>
    <dgm:pt modelId="{872CE37B-ABEC-4A63-9FFF-2BA57EE27347}" type="sibTrans" cxnId="{FBE9985A-5E9B-4C84-B73C-75CBB7A74A90}">
      <dgm:prSet/>
      <dgm:spPr/>
      <dgm:t>
        <a:bodyPr/>
        <a:lstStyle/>
        <a:p>
          <a:endParaRPr lang="nb-NO"/>
        </a:p>
      </dgm:t>
    </dgm:pt>
    <dgm:pt modelId="{A752B398-D6EB-45B2-932F-E4B25E0EB5E5}" type="pres">
      <dgm:prSet presAssocID="{A8E9DA38-AE2E-45AB-8038-71786BBE157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126C1390-9537-4A5D-AC7A-9C7B60D88725}" type="pres">
      <dgm:prSet presAssocID="{A8E9DA38-AE2E-45AB-8038-71786BBE1577}" presName="diamond" presStyleLbl="bgShp" presStyleIdx="0" presStyleCnt="1"/>
      <dgm:spPr>
        <a:solidFill>
          <a:srgbClr val="F3D313"/>
        </a:solidFill>
      </dgm:spPr>
    </dgm:pt>
    <dgm:pt modelId="{B6618E8B-580B-464D-844D-9417A4B953AD}" type="pres">
      <dgm:prSet presAssocID="{A8E9DA38-AE2E-45AB-8038-71786BBE1577}" presName="quad1" presStyleLbl="node1" presStyleIdx="0" presStyleCnt="4" custScaleX="97379" custScaleY="970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363C51B-1203-4A87-82CB-11EFF53BB806}" type="pres">
      <dgm:prSet presAssocID="{A8E9DA38-AE2E-45AB-8038-71786BBE1577}" presName="quad2" presStyleLbl="node1" presStyleIdx="1" presStyleCnt="4" custScaleX="103037" custScaleY="961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215F57F-E80A-4B98-A749-7A0F88B473EF}" type="pres">
      <dgm:prSet presAssocID="{A8E9DA38-AE2E-45AB-8038-71786BBE1577}" presName="quad3" presStyleLbl="node1" presStyleIdx="2" presStyleCnt="4" custScaleX="101999" custScaleY="979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8E5ACA1-4A0F-420D-9ABF-B2B31FEEA3F0}" type="pres">
      <dgm:prSet presAssocID="{A8E9DA38-AE2E-45AB-8038-71786BBE1577}" presName="quad4" presStyleLbl="node1" presStyleIdx="3" presStyleCnt="4" custScaleX="102113" custScaleY="969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EF8074C7-C37A-4578-97E3-BA9721BBD07A}" type="presOf" srcId="{88AF081F-6EFD-4FFE-880C-BB01B887E2F7}" destId="{C215F57F-E80A-4B98-A749-7A0F88B473EF}" srcOrd="0" destOrd="0" presId="urn:microsoft.com/office/officeart/2005/8/layout/matrix3"/>
    <dgm:cxn modelId="{FE7F01DC-C86B-4118-8E00-A06105AC5A36}" srcId="{A8E9DA38-AE2E-45AB-8038-71786BBE1577}" destId="{84BA7975-6E65-419D-A9B8-7D4F16FB5BF7}" srcOrd="1" destOrd="0" parTransId="{96CA1362-1A22-4EC1-8818-35A5C104BFB4}" sibTransId="{A667094E-B295-44F1-BBF4-420152AAC632}"/>
    <dgm:cxn modelId="{0193CF85-BFF6-4184-A5E2-2E2956CC2EF8}" type="presOf" srcId="{A8E9DA38-AE2E-45AB-8038-71786BBE1577}" destId="{A752B398-D6EB-45B2-932F-E4B25E0EB5E5}" srcOrd="0" destOrd="0" presId="urn:microsoft.com/office/officeart/2005/8/layout/matrix3"/>
    <dgm:cxn modelId="{754CC36E-02EA-4CCF-ADB4-ECBDF0F22CB8}" type="presOf" srcId="{D4F6A80A-880B-4D7D-AB11-B92F5E56791F}" destId="{B6618E8B-580B-464D-844D-9417A4B953AD}" srcOrd="0" destOrd="0" presId="urn:microsoft.com/office/officeart/2005/8/layout/matrix3"/>
    <dgm:cxn modelId="{71E8031D-B262-4F82-A871-868CBEA035B8}" srcId="{A8E9DA38-AE2E-45AB-8038-71786BBE1577}" destId="{88AF081F-6EFD-4FFE-880C-BB01B887E2F7}" srcOrd="2" destOrd="0" parTransId="{0E2DC8F4-940B-44D4-A7DB-B7669A762673}" sibTransId="{AB3B0C56-ED41-429A-8AEE-C053ACC27C63}"/>
    <dgm:cxn modelId="{A5C07A60-0C4A-472D-969D-B2E6A9FD30D2}" srcId="{A8E9DA38-AE2E-45AB-8038-71786BBE1577}" destId="{D4F6A80A-880B-4D7D-AB11-B92F5E56791F}" srcOrd="0" destOrd="0" parTransId="{A30767F7-1091-4AB2-89E4-1B451D1FA746}" sibTransId="{AE1DB2C7-FF4E-4442-8E8D-39638A9D42E6}"/>
    <dgm:cxn modelId="{FBE9985A-5E9B-4C84-B73C-75CBB7A74A90}" srcId="{A8E9DA38-AE2E-45AB-8038-71786BBE1577}" destId="{E24CD605-3F62-4A85-9E77-F54BAF46C8D8}" srcOrd="3" destOrd="0" parTransId="{64577178-1DFB-4D98-8013-A93C1B7AA6C3}" sibTransId="{872CE37B-ABEC-4A63-9FFF-2BA57EE27347}"/>
    <dgm:cxn modelId="{CBBE8A70-0365-41C8-8D01-AD4D3FD275CA}" type="presOf" srcId="{E24CD605-3F62-4A85-9E77-F54BAF46C8D8}" destId="{18E5ACA1-4A0F-420D-9ABF-B2B31FEEA3F0}" srcOrd="0" destOrd="0" presId="urn:microsoft.com/office/officeart/2005/8/layout/matrix3"/>
    <dgm:cxn modelId="{69311F86-99D7-4810-8C32-42BCCAB3716E}" type="presOf" srcId="{84BA7975-6E65-419D-A9B8-7D4F16FB5BF7}" destId="{8363C51B-1203-4A87-82CB-11EFF53BB806}" srcOrd="0" destOrd="0" presId="urn:microsoft.com/office/officeart/2005/8/layout/matrix3"/>
    <dgm:cxn modelId="{2E3F8D58-7D54-4CBF-AB1D-81BDEBFB41D3}" type="presParOf" srcId="{A752B398-D6EB-45B2-932F-E4B25E0EB5E5}" destId="{126C1390-9537-4A5D-AC7A-9C7B60D88725}" srcOrd="0" destOrd="0" presId="urn:microsoft.com/office/officeart/2005/8/layout/matrix3"/>
    <dgm:cxn modelId="{777E6FF1-7077-43FD-88FF-2A550995683A}" type="presParOf" srcId="{A752B398-D6EB-45B2-932F-E4B25E0EB5E5}" destId="{B6618E8B-580B-464D-844D-9417A4B953AD}" srcOrd="1" destOrd="0" presId="urn:microsoft.com/office/officeart/2005/8/layout/matrix3"/>
    <dgm:cxn modelId="{411935B4-1AED-4939-AF51-B692ECCB0F44}" type="presParOf" srcId="{A752B398-D6EB-45B2-932F-E4B25E0EB5E5}" destId="{8363C51B-1203-4A87-82CB-11EFF53BB806}" srcOrd="2" destOrd="0" presId="urn:microsoft.com/office/officeart/2005/8/layout/matrix3"/>
    <dgm:cxn modelId="{5A2C5C48-DA86-4DCE-B884-2C1D928625C6}" type="presParOf" srcId="{A752B398-D6EB-45B2-932F-E4B25E0EB5E5}" destId="{C215F57F-E80A-4B98-A749-7A0F88B473EF}" srcOrd="3" destOrd="0" presId="urn:microsoft.com/office/officeart/2005/8/layout/matrix3"/>
    <dgm:cxn modelId="{8E13455F-AA40-4E13-A23D-B77C3DE77285}" type="presParOf" srcId="{A752B398-D6EB-45B2-932F-E4B25E0EB5E5}" destId="{18E5ACA1-4A0F-420D-9ABF-B2B31FEEA3F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C1390-9537-4A5D-AC7A-9C7B60D88725}">
      <dsp:nvSpPr>
        <dsp:cNvPr id="0" name=""/>
        <dsp:cNvSpPr/>
      </dsp:nvSpPr>
      <dsp:spPr>
        <a:xfrm>
          <a:off x="1522826" y="0"/>
          <a:ext cx="6188928" cy="6188928"/>
        </a:xfrm>
        <a:prstGeom prst="diamond">
          <a:avLst/>
        </a:prstGeom>
        <a:solidFill>
          <a:srgbClr val="F3D31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18E8B-580B-464D-844D-9417A4B953AD}">
      <dsp:nvSpPr>
        <dsp:cNvPr id="0" name=""/>
        <dsp:cNvSpPr/>
      </dsp:nvSpPr>
      <dsp:spPr>
        <a:xfrm>
          <a:off x="2110774" y="587948"/>
          <a:ext cx="2350419" cy="2342864"/>
        </a:xfrm>
        <a:prstGeom prst="roundRect">
          <a:avLst/>
        </a:prstGeom>
        <a:solidFill>
          <a:schemeClr val="bg1"/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juli, august, september</a:t>
          </a:r>
          <a:r>
            <a:rPr lang="nb-NO" sz="12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nb-NO" sz="12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treenighetstiden</a:t>
          </a:r>
          <a:b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Styrke innhold om rekruttering, dåp, konfirmasjon og vigsel.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Smakebiter på nett og </a:t>
          </a:r>
          <a:r>
            <a:rPr lang="nb-NO" sz="1200" b="0" kern="1200" dirty="0" err="1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SoMe</a:t>
          </a: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 fra gudstjenester.</a:t>
          </a:r>
          <a:b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</a:br>
          <a:endParaRPr lang="nb-NO" sz="12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225143" y="702317"/>
        <a:ext cx="2121681" cy="2114126"/>
      </dsp:txXfrm>
    </dsp:sp>
    <dsp:sp modelId="{8363C51B-1203-4A87-82CB-11EFF53BB806}">
      <dsp:nvSpPr>
        <dsp:cNvPr id="0" name=""/>
        <dsp:cNvSpPr/>
      </dsp:nvSpPr>
      <dsp:spPr>
        <a:xfrm>
          <a:off x="4673472" y="587948"/>
          <a:ext cx="2486985" cy="2320562"/>
        </a:xfrm>
        <a:prstGeom prst="roundRect">
          <a:avLst/>
        </a:prstGeom>
        <a:solidFill>
          <a:schemeClr val="bg1"/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april, mai, juni</a:t>
          </a:r>
          <a:r>
            <a:rPr lang="nb-NO" sz="12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nb-NO" sz="12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fastetiden, påsketiden, pinse, treenighetstiden</a:t>
          </a:r>
          <a:b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synliggjøre påskeevangeliet og pinse. Smakebiter på nett og </a:t>
          </a:r>
          <a:r>
            <a:rPr lang="nb-NO" sz="1200" b="0" kern="1200" dirty="0" err="1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SoMe</a:t>
          </a: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 fra gudstjenester.</a:t>
          </a:r>
          <a:b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</a:b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Styrke innhold om rekruttering, dåp, konfirmasjon og vigsel.</a:t>
          </a:r>
          <a:endParaRPr lang="nb-NO" sz="12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4786752" y="701228"/>
        <a:ext cx="2260425" cy="2094002"/>
      </dsp:txXfrm>
    </dsp:sp>
    <dsp:sp modelId="{C215F57F-E80A-4B98-A749-7A0F88B473EF}">
      <dsp:nvSpPr>
        <dsp:cNvPr id="0" name=""/>
        <dsp:cNvSpPr/>
      </dsp:nvSpPr>
      <dsp:spPr>
        <a:xfrm>
          <a:off x="2086649" y="3187297"/>
          <a:ext cx="2461931" cy="2365166"/>
        </a:xfrm>
        <a:prstGeom prst="roundRect">
          <a:avLst/>
        </a:prstGeom>
        <a:solidFill>
          <a:schemeClr val="bg1"/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oktober, november, desember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treenighetstiden, adventstiden, jul</a:t>
          </a:r>
          <a:b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lage innhold f.eks. om gravferdens betydning som kirkelig handling, knytte opp mot </a:t>
          </a:r>
          <a:r>
            <a:rPr lang="nb-NO" sz="1200" b="0" kern="1200" dirty="0" err="1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allehelgen</a:t>
          </a:r>
          <a:r>
            <a:rPr lang="nb-NO" sz="1200" b="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 og «førstehjelp ved sorg». Hva betyr det å være kristen i advent og juletiden? Dette kan være utgangspunkt for å linke til «Hva skjer?» </a:t>
          </a:r>
          <a:endParaRPr lang="nb-NO" sz="12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202107" y="3302755"/>
        <a:ext cx="2231015" cy="2134250"/>
      </dsp:txXfrm>
    </dsp:sp>
    <dsp:sp modelId="{18E5ACA1-4A0F-420D-9ABF-B2B31FEEA3F0}">
      <dsp:nvSpPr>
        <dsp:cNvPr id="0" name=""/>
        <dsp:cNvSpPr/>
      </dsp:nvSpPr>
      <dsp:spPr>
        <a:xfrm>
          <a:off x="4684623" y="3187297"/>
          <a:ext cx="2464683" cy="2340643"/>
        </a:xfrm>
        <a:prstGeom prst="roundRect">
          <a:avLst/>
        </a:prstGeom>
        <a:solidFill>
          <a:schemeClr val="bg1"/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januar, februar, mars</a:t>
          </a:r>
          <a: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</a:rPr>
            <a:t>åpenbaringstiden</a:t>
          </a:r>
          <a:b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</a:rPr>
            <a:t>fastetiden</a:t>
          </a:r>
          <a:b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Egenprodusert stoff om fastetiden, dele. Kan bruke reportasje fra 2018.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rPr>
            <a:t>Styrke innhold om rekruttering, dåp og konfirmasjon.</a:t>
          </a:r>
          <a:endParaRPr lang="nb-NO" sz="12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4798884" y="3301558"/>
        <a:ext cx="2236161" cy="2112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 smtClean="0"/>
              <a:t>Mindre helvete på jord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C0EE5-BE29-430D-BFC6-4AC8D186EB4C}" type="datetimeFigureOut">
              <a:rPr lang="nb-NO" smtClean="0"/>
              <a:t>19.07.2019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22129-F8C1-493A-8577-290B8FEFCD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58344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 smtClean="0"/>
              <a:t>Mindre helvete på jord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66E14-177D-40F9-80BE-08D131D8D05D}" type="datetimeFigureOut">
              <a:rPr lang="nb-NO" smtClean="0"/>
              <a:t>19.07.2019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33C19-08EB-40A0-BADF-776392C28D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02979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33C19-08EB-40A0-BADF-776392C28DFB}" type="slidenum">
              <a:rPr lang="nb-NO" smtClean="0"/>
              <a:t>1</a:t>
            </a:fld>
            <a:endParaRPr lang="nb-NO"/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b-NO" smtClean="0"/>
              <a:t>Mindre helvete på jord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92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3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5" y="762003"/>
            <a:ext cx="292531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B37-21A0-4C6E-B67A-CB848B9E5EE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BF45-4AE3-4365-BBC4-1478E77D0EB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BA9CA-EF61-4A10-909A-7582E2FB4685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A1F8-3601-4112-B766-5C419028AABD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565C-3111-439E-833B-EAAB4F91D9CF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9B0-05A9-41D5-955C-215AF041550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90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F936-EB8F-4C9A-B48B-73389068C130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2610-DE01-43E6-95AB-F3585CE0D58B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7ADC-2031-46FB-9F15-91778F6DDB7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9868E-2D57-44A0-BFB8-8E6C0DC6B511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6" y="767419"/>
            <a:ext cx="8115231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9F4-89C7-4963-A32D-419210168D6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3" y="6356354"/>
            <a:ext cx="5911517" cy="365125"/>
          </a:xfrm>
        </p:spPr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758952"/>
            <a:ext cx="3443591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20" y="1123841"/>
            <a:ext cx="294748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C9B135-00FE-4E0C-A826-EBB8F2EB7698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4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8" y="6356354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83" indent="-182875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71" indent="-182875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60" indent="-182875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349" indent="-182875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3771" y="2964399"/>
            <a:ext cx="8035645" cy="2886891"/>
          </a:xfrm>
        </p:spPr>
        <p:txBody>
          <a:bodyPr>
            <a:normAutofit fontScale="90000"/>
          </a:bodyPr>
          <a:lstStyle/>
          <a:p>
            <a:pPr algn="ctr"/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 smtClean="0"/>
              <a:t/>
            </a:r>
            <a:br>
              <a:rPr lang="nb-NO" sz="5400" dirty="0" smtClean="0"/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Kommunikasjonsstrategi </a:t>
            </a:r>
            <a:r>
              <a:rPr lang="nb-NO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nb-NO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Sentrum og St. Hanshaugen</a:t>
            </a:r>
            <a:br>
              <a:rPr lang="nb-NO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5400" dirty="0"/>
              <a:t/>
            </a:r>
            <a:br>
              <a:rPr lang="nb-NO" sz="5400" dirty="0"/>
            </a:br>
            <a:r>
              <a:rPr lang="nb-NO" sz="5400" dirty="0" smtClean="0"/>
              <a:t>						</a:t>
            </a:r>
            <a:endParaRPr lang="nb-NO" sz="31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0" y="5851290"/>
            <a:ext cx="6776888" cy="279545"/>
          </a:xfrm>
        </p:spPr>
        <p:txBody>
          <a:bodyPr>
            <a:normAutofit fontScale="77500" lnSpcReduction="20000"/>
          </a:bodyPr>
          <a:lstStyle/>
          <a:p>
            <a:r>
              <a:rPr lang="nb-NO" dirty="0" smtClean="0"/>
              <a:t>Ida Gilbert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BFF5-FEE7-4392-8682-0EB22A0A0614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Sentrum og St. Hanshaugen </a:t>
            </a:r>
            <a:r>
              <a:rPr lang="en-US" dirty="0" err="1" smtClean="0"/>
              <a:t>sokn</a:t>
            </a:r>
            <a:endParaRPr lang="en-US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035"/>
            <a:ext cx="9183189" cy="17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360448"/>
            <a:ext cx="3200403" cy="3728475"/>
          </a:xfrm>
        </p:spPr>
        <p:txBody>
          <a:bodyPr/>
          <a:lstStyle/>
          <a:p>
            <a:r>
              <a:rPr lang="nb-NO" dirty="0" smtClean="0"/>
              <a:t>Oppslutning om våre </a:t>
            </a:r>
            <a:r>
              <a:rPr lang="nb-NO" dirty="0" err="1" smtClean="0"/>
              <a:t>eventer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600" dirty="0" smtClean="0"/>
              <a:t>Vi legger en plan for kommunikasjon per semester</a:t>
            </a:r>
            <a:endParaRPr lang="nb-NO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78" y="769434"/>
            <a:ext cx="5335152" cy="5335152"/>
          </a:xfrm>
        </p:spPr>
      </p:pic>
      <p:pic>
        <p:nvPicPr>
          <p:cNvPr id="12" name="Plassholder for innhold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449" y="3780337"/>
            <a:ext cx="3099000" cy="2324249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9B0-05A9-41D5-955C-215AF041550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7" name="TekstSylinder 6"/>
          <p:cNvSpPr txBox="1"/>
          <p:nvPr/>
        </p:nvSpPr>
        <p:spPr>
          <a:xfrm>
            <a:off x="2237874" y="5088923"/>
            <a:ext cx="1327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Foto: Ida Gilbert,  Kirkekaffe etter økumenisk vesper, </a:t>
            </a:r>
            <a:r>
              <a:rPr lang="nb-NO" sz="1000" dirty="0" err="1" smtClean="0"/>
              <a:t>Kirkestenteret</a:t>
            </a:r>
            <a:r>
              <a:rPr lang="nb-NO" sz="1000" dirty="0" smtClean="0"/>
              <a:t> Akersbakken mai 2018</a:t>
            </a:r>
            <a:endParaRPr lang="nb-NO" sz="1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449" y="769434"/>
            <a:ext cx="3099000" cy="20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Målgrupper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2800" dirty="0" smtClean="0"/>
          </a:p>
          <a:p>
            <a:r>
              <a:rPr lang="nb-NO" sz="2800" dirty="0" smtClean="0"/>
              <a:t>Hvem </a:t>
            </a:r>
            <a:r>
              <a:rPr lang="nb-NO" sz="2800" b="1" dirty="0"/>
              <a:t>må</a:t>
            </a:r>
            <a:r>
              <a:rPr lang="nb-NO" sz="2800" dirty="0"/>
              <a:t> vi kommunisere med (internt og eksternt</a:t>
            </a:r>
            <a:r>
              <a:rPr lang="nb-NO" sz="2800" dirty="0" smtClean="0"/>
              <a:t>)?</a:t>
            </a:r>
          </a:p>
          <a:p>
            <a:r>
              <a:rPr lang="nb-NO" sz="2800" dirty="0" smtClean="0"/>
              <a:t>Hvem </a:t>
            </a:r>
            <a:r>
              <a:rPr lang="nb-NO" sz="2800" b="1" dirty="0"/>
              <a:t>bør</a:t>
            </a:r>
            <a:r>
              <a:rPr lang="nb-NO" sz="2800" dirty="0"/>
              <a:t> vi kommunisere </a:t>
            </a:r>
            <a:r>
              <a:rPr lang="nb-NO" sz="2800" dirty="0" smtClean="0"/>
              <a:t>med?</a:t>
            </a:r>
          </a:p>
          <a:p>
            <a:r>
              <a:rPr lang="nb-NO" sz="2800" dirty="0" smtClean="0"/>
              <a:t>Hvem </a:t>
            </a:r>
            <a:r>
              <a:rPr lang="nb-NO" sz="2800" b="1" dirty="0"/>
              <a:t>kan</a:t>
            </a:r>
            <a:r>
              <a:rPr lang="nb-NO" sz="2800" dirty="0"/>
              <a:t> vi kommunisere med hvis vi har ressurser til det?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E1CA-FEE1-4707-9D51-02A6C203D0F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108769"/>
          </a:xfrm>
        </p:spPr>
        <p:txBody>
          <a:bodyPr>
            <a:normAutofit/>
          </a:bodyPr>
          <a:lstStyle/>
          <a:p>
            <a:r>
              <a:rPr lang="nb-NO" sz="4000" dirty="0" err="1" smtClean="0"/>
              <a:t>MÅlgrupper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56032" y="3520440"/>
            <a:ext cx="3854528" cy="1817864"/>
          </a:xfrm>
        </p:spPr>
        <p:txBody>
          <a:bodyPr>
            <a:normAutofit/>
          </a:bodyPr>
          <a:lstStyle/>
          <a:p>
            <a:r>
              <a:rPr lang="nb-NO" sz="1800" dirty="0"/>
              <a:t>U</a:t>
            </a:r>
            <a:r>
              <a:rPr lang="nb-NO" sz="1800" dirty="0" smtClean="0"/>
              <a:t>tgangspunkt</a:t>
            </a:r>
            <a:endParaRPr lang="nb-NO" sz="1800" dirty="0"/>
          </a:p>
        </p:txBody>
      </p:sp>
      <p:grpSp>
        <p:nvGrpSpPr>
          <p:cNvPr id="5" name="Gruppe 4"/>
          <p:cNvGrpSpPr/>
          <p:nvPr/>
        </p:nvGrpSpPr>
        <p:grpSpPr>
          <a:xfrm>
            <a:off x="3867912" y="868680"/>
            <a:ext cx="7315200" cy="5120640"/>
            <a:chOff x="1704981" y="2512060"/>
            <a:chExt cx="8662589" cy="938155"/>
          </a:xfrm>
        </p:grpSpPr>
        <p:sp>
          <p:nvSpPr>
            <p:cNvPr id="6" name="Rektangel 5"/>
            <p:cNvSpPr/>
            <p:nvPr/>
          </p:nvSpPr>
          <p:spPr>
            <a:xfrm>
              <a:off x="4741635" y="2512060"/>
              <a:ext cx="2819092" cy="938155"/>
            </a:xfrm>
            <a:prstGeom prst="rect">
              <a:avLst/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ruta 7"/>
            <p:cNvSpPr txBox="1"/>
            <p:nvPr/>
          </p:nvSpPr>
          <p:spPr>
            <a:xfrm>
              <a:off x="4967140" y="2948667"/>
              <a:ext cx="2353219" cy="8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b="1" dirty="0" smtClean="0">
                  <a:latin typeface="+mj-lt"/>
                </a:rPr>
                <a:t>Vet ikke</a:t>
              </a:r>
              <a:endParaRPr lang="sv-SE" sz="2400" b="1" dirty="0">
                <a:latin typeface="+mj-lt"/>
              </a:endParaRPr>
            </a:p>
          </p:txBody>
        </p:sp>
        <p:sp>
          <p:nvSpPr>
            <p:cNvPr id="8" name="Rektangel 7"/>
            <p:cNvSpPr/>
            <p:nvPr/>
          </p:nvSpPr>
          <p:spPr>
            <a:xfrm>
              <a:off x="7560726" y="2512060"/>
              <a:ext cx="2806844" cy="938155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400" b="1" dirty="0" smtClean="0">
                  <a:latin typeface="+mj-lt"/>
                </a:rPr>
                <a:t>Avstand</a:t>
              </a:r>
              <a:endParaRPr lang="sv-SE" sz="2400" b="1" dirty="0">
                <a:latin typeface="+mj-lt"/>
              </a:endParaRPr>
            </a:p>
          </p:txBody>
        </p:sp>
        <p:sp>
          <p:nvSpPr>
            <p:cNvPr id="9" name="Rektangel 8"/>
            <p:cNvSpPr/>
            <p:nvPr/>
          </p:nvSpPr>
          <p:spPr>
            <a:xfrm>
              <a:off x="1704981" y="2516313"/>
              <a:ext cx="3021321" cy="933902"/>
            </a:xfrm>
            <a:prstGeom prst="rect">
              <a:avLst/>
            </a:prstGeom>
            <a:solidFill>
              <a:srgbClr val="00B05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400" b="1" dirty="0" smtClean="0">
                  <a:latin typeface="+mj-lt"/>
                </a:rPr>
                <a:t>Troende</a:t>
              </a:r>
              <a:endParaRPr lang="sv-SE" sz="2400" b="1" dirty="0">
                <a:latin typeface="+mj-lt"/>
              </a:endParaRPr>
            </a:p>
          </p:txBody>
        </p:sp>
      </p:grp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1882-40E5-4238-AC1E-2662C9AF8D28}" type="datetime1">
              <a:rPr lang="nb-NO" smtClean="0"/>
              <a:t>19.07.2019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29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123841"/>
            <a:ext cx="3404937" cy="4601183"/>
          </a:xfrm>
        </p:spPr>
        <p:txBody>
          <a:bodyPr/>
          <a:lstStyle/>
          <a:p>
            <a:r>
              <a:rPr lang="nb-NO" dirty="0" smtClean="0"/>
              <a:t>Gruppe</a:t>
            </a:r>
            <a:br>
              <a:rPr lang="nb-NO" dirty="0" smtClean="0"/>
            </a:br>
            <a:r>
              <a:rPr lang="nb-NO" dirty="0" smtClean="0"/>
              <a:t>- definisjoner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13220" y="1564105"/>
            <a:ext cx="7507706" cy="4477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>
                <a:solidFill>
                  <a:srgbClr val="00B050"/>
                </a:solidFill>
                <a:latin typeface="Calibri" panose="020F0502020204030204" pitchFamily="34" charset="0"/>
              </a:rPr>
              <a:t>«Grønn gruppe» </a:t>
            </a:r>
          </a:p>
          <a:p>
            <a:pPr lvl="1"/>
            <a:r>
              <a:rPr lang="nb-NO" sz="1800" dirty="0" smtClean="0">
                <a:latin typeface="Calibri" panose="020F0502020204030204" pitchFamily="34" charset="0"/>
              </a:rPr>
              <a:t>Troende, aktive</a:t>
            </a:r>
          </a:p>
          <a:p>
            <a:pPr marL="0" indent="0">
              <a:buNone/>
            </a:pPr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«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Gul gruppe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» </a:t>
            </a:r>
          </a:p>
          <a:p>
            <a:pPr lvl="1"/>
            <a:r>
              <a:rPr lang="nb-NO" sz="1800" dirty="0" smtClean="0">
                <a:latin typeface="Calibri" panose="020F0502020204030204" pitchFamily="34" charset="0"/>
              </a:rPr>
              <a:t>Størst – må prioritere. Kommunikasjonskonsulentens hovedgruppe </a:t>
            </a:r>
            <a:r>
              <a:rPr lang="nb-NO" dirty="0" smtClean="0"/>
              <a:t>Utgjør </a:t>
            </a:r>
            <a:r>
              <a:rPr lang="nb-NO" dirty="0"/>
              <a:t>over halvparten av medlemsmassen.</a:t>
            </a:r>
            <a:endParaRPr lang="nb-NO" sz="1800" dirty="0" smtClean="0">
              <a:latin typeface="Calibri" panose="020F0502020204030204" pitchFamily="34" charset="0"/>
            </a:endParaRPr>
          </a:p>
          <a:p>
            <a:pPr lvl="1"/>
            <a:r>
              <a:rPr lang="nb-NO" sz="1800" dirty="0" smtClean="0">
                <a:latin typeface="Calibri" panose="020F0502020204030204" pitchFamily="34" charset="0"/>
              </a:rPr>
              <a:t> </a:t>
            </a:r>
            <a:r>
              <a:rPr lang="nb-NO" sz="1800" dirty="0" err="1">
                <a:latin typeface="Calibri" panose="020F0502020204030204" pitchFamily="34" charset="0"/>
              </a:rPr>
              <a:t>Følgere</a:t>
            </a:r>
            <a:r>
              <a:rPr lang="nb-NO" sz="1800" dirty="0">
                <a:latin typeface="Calibri" panose="020F0502020204030204" pitchFamily="34" charset="0"/>
              </a:rPr>
              <a:t> som er medlem av Den norske kirke, som ikke planlegger å melde seg ut, som ikke går fast i en menighet, som er opptatt av kirkens kulturarv/tradisjoner og som er nysgjerrig/åpen </a:t>
            </a:r>
            <a:r>
              <a:rPr lang="nb-NO" sz="1800" dirty="0" err="1">
                <a:latin typeface="Calibri" panose="020F0502020204030204" pitchFamily="34" charset="0"/>
              </a:rPr>
              <a:t>mtp</a:t>
            </a:r>
            <a:r>
              <a:rPr lang="nb-NO" sz="1800" dirty="0">
                <a:latin typeface="Calibri" panose="020F0502020204030204" pitchFamily="34" charset="0"/>
              </a:rPr>
              <a:t>. kristen tro</a:t>
            </a:r>
            <a:r>
              <a:rPr lang="nb-NO" sz="1800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FF0000"/>
                </a:solidFill>
                <a:latin typeface="Calibri" panose="020F0502020204030204" pitchFamily="34" charset="0"/>
              </a:rPr>
              <a:t>«Rød gruppe»</a:t>
            </a:r>
          </a:p>
          <a:p>
            <a:pPr lvl="1"/>
            <a:r>
              <a:rPr lang="nb-NO" sz="1800" dirty="0" smtClean="0">
                <a:latin typeface="Calibri" panose="020F0502020204030204" pitchFamily="34" charset="0"/>
              </a:rPr>
              <a:t>De som ikke tror, </a:t>
            </a:r>
            <a:r>
              <a:rPr lang="nb-NO" dirty="0" smtClean="0">
                <a:latin typeface="Calibri" panose="020F0502020204030204" pitchFamily="34" charset="0"/>
              </a:rPr>
              <a:t>men som stort sett går i kirken i begravelser. Men disse kan også være åpne for å døpe barna sine.</a:t>
            </a:r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030-2C60-4019-8D16-F9506E40B0B0}" type="datetime1">
              <a:rPr lang="nb-NO" smtClean="0"/>
              <a:t>19.07.2019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4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Gul-rød gruppe?</a:t>
            </a:r>
            <a:endParaRPr lang="nb-NO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7375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56032" y="3520440"/>
            <a:ext cx="2834640" cy="2295144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Babykonsert i Gamle Aker kirke</a:t>
            </a:r>
            <a:endParaRPr lang="nb-NO" dirty="0"/>
          </a:p>
          <a:p>
            <a:r>
              <a:rPr lang="nb-NO" dirty="0" smtClean="0"/>
              <a:t>	(Foto: Ida Gilbert/SSH)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9F4-89C7-4963-A32D-419210168D6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6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124" y="1123841"/>
            <a:ext cx="3184635" cy="4601183"/>
          </a:xfrm>
        </p:spPr>
        <p:txBody>
          <a:bodyPr>
            <a:normAutofit/>
          </a:bodyPr>
          <a:lstStyle/>
          <a:p>
            <a:pPr algn="ctr"/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Kanalvalg </a:t>
            </a:r>
            <a:r>
              <a:rPr lang="nb-NO" sz="3200" b="1" dirty="0"/>
              <a:t/>
            </a:r>
            <a:br>
              <a:rPr lang="nb-NO" sz="3200" b="1" dirty="0"/>
            </a:b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69268" y="268014"/>
            <a:ext cx="7315200" cy="6088340"/>
          </a:xfrm>
        </p:spPr>
        <p:txBody>
          <a:bodyPr>
            <a:normAutofit lnSpcReduction="10000"/>
          </a:bodyPr>
          <a:lstStyle/>
          <a:p>
            <a:endParaRPr lang="nb-NO" sz="2800" dirty="0" smtClean="0"/>
          </a:p>
          <a:p>
            <a:pPr marL="0" indent="0">
              <a:buNone/>
            </a:pPr>
            <a:r>
              <a:rPr lang="nb-NO" sz="2800" dirty="0" smtClean="0"/>
              <a:t>Eksterne </a:t>
            </a:r>
            <a:r>
              <a:rPr lang="nb-NO" sz="2800" dirty="0" smtClean="0"/>
              <a:t>kanaler</a:t>
            </a:r>
            <a:endParaRPr lang="nb-NO" sz="2800" dirty="0"/>
          </a:p>
          <a:p>
            <a:pPr lvl="1"/>
            <a:r>
              <a:rPr lang="nb-NO" sz="2600" dirty="0" smtClean="0"/>
              <a:t>Sosiale medier</a:t>
            </a:r>
          </a:p>
          <a:p>
            <a:pPr lvl="1"/>
            <a:r>
              <a:rPr lang="nb-NO" sz="2600" dirty="0" smtClean="0"/>
              <a:t>Webside</a:t>
            </a:r>
          </a:p>
          <a:p>
            <a:pPr lvl="1"/>
            <a:r>
              <a:rPr lang="nb-NO" sz="2600" dirty="0" smtClean="0"/>
              <a:t>Plakater</a:t>
            </a:r>
          </a:p>
          <a:p>
            <a:pPr lvl="1"/>
            <a:r>
              <a:rPr lang="nb-NO" sz="2600" dirty="0" smtClean="0"/>
              <a:t>Kunngjøringer</a:t>
            </a:r>
          </a:p>
          <a:p>
            <a:pPr lvl="1"/>
            <a:r>
              <a:rPr lang="nb-NO" sz="2600" dirty="0" err="1" smtClean="0"/>
              <a:t>Gudstjenesteliste</a:t>
            </a:r>
            <a:endParaRPr lang="nb-NO" sz="2600" dirty="0"/>
          </a:p>
          <a:p>
            <a:pPr lvl="1"/>
            <a:r>
              <a:rPr lang="nb-NO" sz="2600" dirty="0" smtClean="0"/>
              <a:t>Annonsering</a:t>
            </a:r>
          </a:p>
          <a:p>
            <a:pPr lvl="1"/>
            <a:r>
              <a:rPr lang="nb-NO" sz="2600" dirty="0" smtClean="0"/>
              <a:t>Menighetsblad</a:t>
            </a:r>
            <a:endParaRPr lang="nb-NO" sz="2800" dirty="0" smtClean="0"/>
          </a:p>
          <a:p>
            <a:pPr marL="0" indent="0">
              <a:buNone/>
            </a:pPr>
            <a:r>
              <a:rPr lang="nb-NO" sz="2800" dirty="0"/>
              <a:t>Interne kanaler:</a:t>
            </a:r>
          </a:p>
          <a:p>
            <a:pPr lvl="1"/>
            <a:r>
              <a:rPr lang="nb-NO" sz="2600" dirty="0"/>
              <a:t>Mail</a:t>
            </a:r>
          </a:p>
          <a:p>
            <a:pPr lvl="1"/>
            <a:r>
              <a:rPr lang="nb-NO" sz="2600" dirty="0"/>
              <a:t>Stabsmøte</a:t>
            </a:r>
          </a:p>
          <a:p>
            <a:pPr lvl="1"/>
            <a:r>
              <a:rPr lang="nb-NO" sz="2600" dirty="0"/>
              <a:t>Kirkebakken</a:t>
            </a:r>
            <a:endParaRPr lang="nb-NO" sz="2600" dirty="0">
              <a:solidFill>
                <a:srgbClr val="FF0000"/>
              </a:solidFill>
            </a:endParaRPr>
          </a:p>
          <a:p>
            <a:pPr lvl="1"/>
            <a:r>
              <a:rPr lang="nb-NO" sz="2600" dirty="0"/>
              <a:t>Intranett </a:t>
            </a:r>
            <a:endParaRPr lang="nb-NO" sz="2800" dirty="0"/>
          </a:p>
          <a:p>
            <a:pPr marL="502908" lvl="1" indent="0">
              <a:buNone/>
            </a:pPr>
            <a:endParaRPr lang="nb-NO" sz="2600" dirty="0">
              <a:solidFill>
                <a:srgbClr val="FF0000"/>
              </a:solidFill>
            </a:endParaRPr>
          </a:p>
          <a:p>
            <a:endParaRPr lang="nb-NO" sz="2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A6FB-7AC6-40F0-8573-985390DDE656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656988"/>
          </a:xfrm>
        </p:spPr>
        <p:txBody>
          <a:bodyPr>
            <a:normAutofit/>
          </a:bodyPr>
          <a:lstStyle/>
          <a:p>
            <a:r>
              <a:rPr lang="nb-NO" dirty="0" smtClean="0"/>
              <a:t>Klassisk grønn gruppe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600" dirty="0" smtClean="0"/>
              <a:t>Aktive i menigheten samlet på </a:t>
            </a:r>
            <a:r>
              <a:rPr lang="nb-NO" sz="1600" dirty="0" err="1" smtClean="0"/>
              <a:t>Veitvedt</a:t>
            </a:r>
            <a:r>
              <a:rPr lang="nb-NO" sz="1600" dirty="0" smtClean="0"/>
              <a:t> feriekoloni 2018.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9F4-89C7-4963-A32D-419210168D6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/>
      </p:pic>
      <p:sp>
        <p:nvSpPr>
          <p:cNvPr id="8" name="TekstSylinder 7"/>
          <p:cNvSpPr txBox="1"/>
          <p:nvPr/>
        </p:nvSpPr>
        <p:spPr>
          <a:xfrm>
            <a:off x="1816768" y="5378116"/>
            <a:ext cx="156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Foto: Ida Gilbert, </a:t>
            </a:r>
            <a:r>
              <a:rPr lang="nb-NO" sz="1000" dirty="0" err="1" smtClean="0"/>
              <a:t>Veitvedt</a:t>
            </a:r>
            <a:r>
              <a:rPr lang="nb-NO" sz="1000" dirty="0" smtClean="0"/>
              <a:t> feriekoloni 2018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206646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7ADC-2031-46FB-9F15-91778F6DDB7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75703"/>
              </p:ext>
            </p:extLst>
          </p:nvPr>
        </p:nvGraphicFramePr>
        <p:xfrm>
          <a:off x="248204" y="1557920"/>
          <a:ext cx="11182350" cy="4791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278"/>
                <a:gridCol w="3505268"/>
                <a:gridCol w="5332804"/>
              </a:tblGrid>
              <a:tr h="45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+mj-lt"/>
                        </a:rPr>
                        <a:t>KANAL</a:t>
                      </a: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PRIMÆRMÅLGRUPPE - prioritert</a:t>
                      </a:r>
                      <a:endParaRPr lang="nb-NO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DETALJER/SPM</a:t>
                      </a: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5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</a:rPr>
                        <a:t>Kirken.no/</a:t>
                      </a:r>
                      <a:r>
                        <a:rPr lang="nb-NO" sz="1100" dirty="0" err="1" smtClean="0">
                          <a:effectLst/>
                          <a:latin typeface="+mj-lt"/>
                        </a:rPr>
                        <a:t>ssh</a:t>
                      </a:r>
                      <a:endParaRPr lang="nb-NO" sz="1100" dirty="0" smtClean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</a:rPr>
                        <a:t>Gul</a:t>
                      </a:r>
                      <a:r>
                        <a:rPr lang="nb-NO" sz="1100" baseline="0" dirty="0" smtClean="0">
                          <a:effectLst/>
                          <a:latin typeface="+mj-lt"/>
                        </a:rPr>
                        <a:t> gruppe -</a:t>
                      </a:r>
                      <a:r>
                        <a:rPr lang="nb-NO" sz="11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nb-NO" sz="1100" dirty="0">
                          <a:effectLst/>
                          <a:latin typeface="+mj-lt"/>
                        </a:rPr>
                        <a:t>brukere av kirkens tjenester. Media</a:t>
                      </a:r>
                      <a:endParaRPr lang="nb-NO" sz="1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b-NO" sz="1100" dirty="0" smtClean="0">
                          <a:latin typeface="+mj-lt"/>
                        </a:rPr>
                        <a:t>Nyheter, taler, innlegg.</a:t>
                      </a:r>
                      <a:r>
                        <a:rPr lang="nb-NO" sz="1100" baseline="0" dirty="0" smtClean="0">
                          <a:latin typeface="+mj-lt"/>
                        </a:rPr>
                        <a:t> </a:t>
                      </a:r>
                      <a:r>
                        <a:rPr lang="nb-NO" sz="1100" dirty="0" smtClean="0">
                          <a:latin typeface="+mj-lt"/>
                        </a:rPr>
                        <a:t>To nyhetsartikler per uke</a:t>
                      </a:r>
                    </a:p>
                    <a:p>
                      <a:r>
                        <a:rPr lang="nb-NO" sz="1100" dirty="0" smtClean="0">
                          <a:latin typeface="+mj-lt"/>
                        </a:rPr>
                        <a:t>Oppdatere statisk info løpende. Lett å finne frem til tjenester, samt informasjonen de leter etter.</a:t>
                      </a:r>
                      <a:endParaRPr lang="nb-NO" sz="110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1111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err="1">
                          <a:effectLst/>
                          <a:latin typeface="+mj-lt"/>
                        </a:rPr>
                        <a:t>Facebook</a:t>
                      </a:r>
                      <a:r>
                        <a:rPr lang="nb-NO" sz="1100" dirty="0">
                          <a:effectLst/>
                          <a:latin typeface="+mj-lt"/>
                        </a:rPr>
                        <a:t> </a:t>
                      </a:r>
                      <a:r>
                        <a:rPr lang="nb-NO" sz="1100" dirty="0" err="1">
                          <a:effectLst/>
                          <a:latin typeface="+mj-lt"/>
                        </a:rPr>
                        <a:t>hovedkonto</a:t>
                      </a:r>
                      <a:r>
                        <a:rPr lang="nb-NO" sz="1100" dirty="0" smtClean="0">
                          <a:effectLst/>
                          <a:latin typeface="+mj-lt"/>
                        </a:rPr>
                        <a:t>*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dirty="0">
                          <a:effectLst/>
                          <a:latin typeface="+mj-lt"/>
                        </a:rPr>
                        <a:t>Mennesker som er interessert i </a:t>
                      </a:r>
                      <a:r>
                        <a:rPr lang="nb-NO" sz="1100" dirty="0" smtClean="0">
                          <a:effectLst/>
                          <a:latin typeface="+mj-lt"/>
                        </a:rPr>
                        <a:t>tro og tvil – gul gruppe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1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Kvinner over 60 - grønngule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1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Småbarnsforeldre – gule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1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Konfirmantforeldre</a:t>
                      </a:r>
                      <a:r>
                        <a:rPr lang="nb-NO" sz="11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 grønngule</a:t>
                      </a:r>
                      <a:endParaRPr lang="nb-NO" sz="11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b-NO" sz="1100" dirty="0" smtClean="0">
                        <a:latin typeface="+mj-lt"/>
                      </a:endParaRPr>
                    </a:p>
                    <a:p>
                      <a:r>
                        <a:rPr lang="nb-NO" sz="1100" dirty="0" smtClean="0">
                          <a:latin typeface="+mj-lt"/>
                        </a:rPr>
                        <a:t>Tonalitet som er «gul»</a:t>
                      </a:r>
                    </a:p>
                    <a:p>
                      <a:r>
                        <a:rPr lang="nb-NO" sz="1100" dirty="0" smtClean="0">
                          <a:latin typeface="+mj-lt"/>
                        </a:rPr>
                        <a:t>Dåp og babysang</a:t>
                      </a:r>
                    </a:p>
                    <a:p>
                      <a:r>
                        <a:rPr lang="nb-NO" sz="1100" dirty="0" smtClean="0">
                          <a:latin typeface="+mj-lt"/>
                        </a:rPr>
                        <a:t>Konfirmanter</a:t>
                      </a:r>
                    </a:p>
                    <a:p>
                      <a:endParaRPr lang="nb-NO" sz="1100" dirty="0" smtClean="0">
                        <a:latin typeface="+mj-lt"/>
                      </a:endParaRPr>
                    </a:p>
                    <a:p>
                      <a:r>
                        <a:rPr lang="nb-NO" sz="1100" dirty="0" smtClean="0">
                          <a:latin typeface="+mj-lt"/>
                        </a:rPr>
                        <a:t>Oppdatere </a:t>
                      </a:r>
                      <a:r>
                        <a:rPr lang="nb-NO" sz="1100" dirty="0" err="1" smtClean="0">
                          <a:latin typeface="+mj-lt"/>
                        </a:rPr>
                        <a:t>Facebook</a:t>
                      </a:r>
                      <a:r>
                        <a:rPr lang="nb-NO" sz="1100" dirty="0" smtClean="0">
                          <a:latin typeface="+mj-lt"/>
                        </a:rPr>
                        <a:t> ukentlig. Her skal vi vise livet i menighet.</a:t>
                      </a:r>
                      <a:endParaRPr lang="nb-NO" sz="110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496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err="1" smtClean="0">
                          <a:effectLst/>
                          <a:latin typeface="+mj-lt"/>
                        </a:rPr>
                        <a:t>Instagram</a:t>
                      </a:r>
                      <a:endParaRPr lang="nb-NO" sz="1100" dirty="0" smtClean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dirty="0">
                          <a:effectLst/>
                          <a:latin typeface="+mj-lt"/>
                        </a:rPr>
                        <a:t>Unge </a:t>
                      </a:r>
                      <a:r>
                        <a:rPr lang="nb-NO" sz="1100" dirty="0" smtClean="0">
                          <a:effectLst/>
                          <a:latin typeface="+mj-lt"/>
                        </a:rPr>
                        <a:t>15-25</a:t>
                      </a:r>
                      <a:endParaRPr lang="nb-NO" sz="1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b-NO" sz="1100" dirty="0" err="1" smtClean="0">
                          <a:latin typeface="+mj-lt"/>
                        </a:rPr>
                        <a:t>Instagramhistorier</a:t>
                      </a:r>
                      <a:r>
                        <a:rPr lang="nb-NO" sz="1100" dirty="0" smtClean="0">
                          <a:latin typeface="+mj-lt"/>
                        </a:rPr>
                        <a:t>: Legge ut fra</a:t>
                      </a:r>
                      <a:r>
                        <a:rPr lang="nb-NO" sz="1100" baseline="0" dirty="0" smtClean="0">
                          <a:latin typeface="+mj-lt"/>
                        </a:rPr>
                        <a:t> arrangementer</a:t>
                      </a:r>
                    </a:p>
                    <a:p>
                      <a:r>
                        <a:rPr lang="nb-NO" sz="1100" baseline="0" dirty="0" smtClean="0">
                          <a:latin typeface="+mj-lt"/>
                        </a:rPr>
                        <a:t>Hvor ofte? En gang per uke, er målet i år.</a:t>
                      </a:r>
                    </a:p>
                  </a:txBody>
                  <a:tcPr marL="68580" marR="68580" marT="0" marB="0"/>
                </a:tc>
              </a:tr>
              <a:tr h="644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</a:rPr>
                        <a:t>E-post</a:t>
                      </a: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</a:rPr>
                        <a:t>Ansatte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smtClean="0">
                          <a:effectLst/>
                          <a:latin typeface="+mj-lt"/>
                        </a:rPr>
                        <a:t>Menighetsrådet</a:t>
                      </a:r>
                      <a:endParaRPr lang="nb-NO" sz="1100" kern="1200" baseline="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</a:rPr>
                        <a:t>Aktive frivillige</a:t>
                      </a:r>
                      <a:r>
                        <a:rPr lang="nb-NO" sz="1100" baseline="0" dirty="0" smtClean="0"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100" kern="1200" baseline="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nb-NO" sz="110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519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Plakater</a:t>
                      </a: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baseline="0" dirty="0" smtClean="0">
                          <a:effectLst/>
                          <a:latin typeface="+mj-lt"/>
                        </a:rPr>
                        <a:t>Alle tre gruppene</a:t>
                      </a:r>
                      <a:endParaRPr lang="nb-NO" sz="1100" baseline="0" dirty="0" smtClean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b-NO" sz="110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903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Brev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1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Gudstjenestelista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1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</a:t>
                      </a:r>
                      <a:r>
                        <a:rPr lang="nb-NO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nb-NO" sz="1100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 menighetsportal</a:t>
                      </a:r>
                      <a:endParaRPr lang="nb-NO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baseline="0" dirty="0" smtClean="0">
                          <a:effectLst/>
                          <a:latin typeface="+mj-lt"/>
                        </a:rPr>
                        <a:t>Konfirmanter/trosopplæring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b-NO" sz="1100" baseline="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baseline="0" dirty="0" smtClean="0">
                          <a:effectLst/>
                          <a:latin typeface="+mj-lt"/>
                        </a:rPr>
                        <a:t>Grønn gruppe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b-NO" sz="1100" baseline="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b-NO" sz="1100" baseline="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baseline="0" dirty="0" smtClean="0">
                          <a:effectLst/>
                          <a:latin typeface="+mj-lt"/>
                        </a:rPr>
                        <a:t>Grønn gruppe</a:t>
                      </a:r>
                      <a:endParaRPr lang="nb-NO" sz="1100" baseline="0" dirty="0" smtClean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b-NO" sz="1100" dirty="0" smtClean="0">
                        <a:latin typeface="+mj-lt"/>
                      </a:endParaRPr>
                    </a:p>
                    <a:p>
                      <a:endParaRPr lang="nb-NO" sz="1100" dirty="0" smtClean="0">
                        <a:latin typeface="+mj-lt"/>
                      </a:endParaRPr>
                    </a:p>
                    <a:p>
                      <a:endParaRPr lang="nb-NO" sz="1100" dirty="0" smtClean="0">
                        <a:latin typeface="+mj-lt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Oppdateres manuelt hver tirsdag. Oppdateres  i Vårt land, Aftenposten.</a:t>
                      </a:r>
                    </a:p>
                    <a:p>
                      <a:r>
                        <a:rPr lang="nb-NO" sz="1100" dirty="0" smtClean="0">
                          <a:latin typeface="+mj-lt"/>
                        </a:rPr>
                        <a:t>Informasjonen</a:t>
                      </a:r>
                      <a:r>
                        <a:rPr lang="nb-NO" sz="1100" baseline="0" dirty="0" smtClean="0">
                          <a:latin typeface="+mj-lt"/>
                        </a:rPr>
                        <a:t> skal ligge klart i kardinal 14 dager i forkant av publiseringsdato.</a:t>
                      </a:r>
                    </a:p>
                    <a:p>
                      <a:r>
                        <a:rPr lang="nb-NO" sz="1100" baseline="0" dirty="0" smtClean="0">
                          <a:latin typeface="+mj-lt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Oppdateres direkte fra kardinal via kalender</a:t>
                      </a:r>
                      <a:endParaRPr lang="nb-NO" sz="11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5" name="Gruppe 4"/>
          <p:cNvGrpSpPr/>
          <p:nvPr/>
        </p:nvGrpSpPr>
        <p:grpSpPr>
          <a:xfrm>
            <a:off x="8880389" y="412623"/>
            <a:ext cx="2257166" cy="394684"/>
            <a:chOff x="1689652" y="2512060"/>
            <a:chExt cx="8677918" cy="938155"/>
          </a:xfrm>
        </p:grpSpPr>
        <p:sp>
          <p:nvSpPr>
            <p:cNvPr id="6" name="Rektangel 5"/>
            <p:cNvSpPr/>
            <p:nvPr/>
          </p:nvSpPr>
          <p:spPr>
            <a:xfrm>
              <a:off x="4511826" y="2512060"/>
              <a:ext cx="3048900" cy="933902"/>
            </a:xfrm>
            <a:prstGeom prst="rect">
              <a:avLst/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ruta 7"/>
            <p:cNvSpPr txBox="1"/>
            <p:nvPr/>
          </p:nvSpPr>
          <p:spPr>
            <a:xfrm>
              <a:off x="4865010" y="2811293"/>
              <a:ext cx="2357225" cy="54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dirty="0" smtClean="0">
                  <a:latin typeface="+mj-lt"/>
                </a:rPr>
                <a:t>Vet ikke</a:t>
              </a:r>
              <a:endParaRPr lang="sv-SE" sz="3600" dirty="0">
                <a:latin typeface="+mj-lt"/>
              </a:endParaRPr>
            </a:p>
          </p:txBody>
        </p:sp>
        <p:sp>
          <p:nvSpPr>
            <p:cNvPr id="8" name="Rektangel 7"/>
            <p:cNvSpPr/>
            <p:nvPr/>
          </p:nvSpPr>
          <p:spPr>
            <a:xfrm>
              <a:off x="7560726" y="2512060"/>
              <a:ext cx="2806844" cy="938155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 smtClean="0">
                  <a:latin typeface="+mj-lt"/>
                </a:rPr>
                <a:t>Avstand</a:t>
              </a:r>
              <a:endParaRPr lang="sv-SE" sz="900" dirty="0">
                <a:latin typeface="+mj-lt"/>
              </a:endParaRPr>
            </a:p>
          </p:txBody>
        </p:sp>
        <p:sp>
          <p:nvSpPr>
            <p:cNvPr id="9" name="Rektangel 8"/>
            <p:cNvSpPr/>
            <p:nvPr/>
          </p:nvSpPr>
          <p:spPr>
            <a:xfrm>
              <a:off x="1689652" y="2516313"/>
              <a:ext cx="2822173" cy="933902"/>
            </a:xfrm>
            <a:prstGeom prst="rect">
              <a:avLst/>
            </a:prstGeom>
            <a:solidFill>
              <a:srgbClr val="00B05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>
                  <a:latin typeface="+mj-lt"/>
                </a:rPr>
                <a:t>Troende</a:t>
              </a:r>
            </a:p>
          </p:txBody>
        </p:sp>
      </p:grpSp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63566"/>
              </p:ext>
            </p:extLst>
          </p:nvPr>
        </p:nvGraphicFramePr>
        <p:xfrm>
          <a:off x="248204" y="810879"/>
          <a:ext cx="553898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8985"/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400" dirty="0" smtClean="0"/>
                        <a:t>MÅLGRUPPER</a:t>
                      </a:r>
                      <a:endParaRPr lang="nb-NO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373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dirty="0" smtClean="0"/>
              <a:t>Ansvar og organisering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/>
              <a:t>H</a:t>
            </a:r>
            <a:r>
              <a:rPr lang="nb-NO" sz="2800" dirty="0" smtClean="0"/>
              <a:t>vem </a:t>
            </a:r>
            <a:r>
              <a:rPr lang="nb-NO" sz="2800" dirty="0"/>
              <a:t>har ansvar for hva, på hvilke nivåer, i hvilke målgrupper eller fagfelt, ledelse osv.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908B-B123-47B8-9C19-0D58791211D2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123841"/>
            <a:ext cx="3436883" cy="4601183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/>
              <a:t>Ansvarsfordeling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Menigheten </a:t>
            </a:r>
            <a:r>
              <a:rPr lang="nb-NO" sz="2400" dirty="0"/>
              <a:t>vil prioritere informasjon og kommunikasjon som strategisk virkemiddel i identitetsbyggingen, omdømmebygging og videreutviklingen av egen organisasjon</a:t>
            </a:r>
            <a:r>
              <a:rPr lang="nb-NO" sz="2400" dirty="0" smtClean="0"/>
              <a:t>. Dette for å nå ut med det vi vil formidle – også utenfor .</a:t>
            </a:r>
            <a:endParaRPr lang="nb-NO" sz="2400" dirty="0"/>
          </a:p>
          <a:p>
            <a:r>
              <a:rPr lang="nb-NO" sz="2400" dirty="0" smtClean="0"/>
              <a:t>Kommunikasjonen </a:t>
            </a:r>
            <a:r>
              <a:rPr lang="nb-NO" sz="2400" dirty="0"/>
              <a:t>mellom fagfelt og de ansvarlige for målgrupper i organisasjonen skal gjennomgås med tanke på å bedre informasjonsflyten</a:t>
            </a:r>
            <a:r>
              <a:rPr lang="nb-NO" sz="2400" dirty="0" smtClean="0"/>
              <a:t>.</a:t>
            </a:r>
          </a:p>
          <a:p>
            <a:endParaRPr lang="nb-NO" sz="2400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C3ECA-CA11-4735-8720-407C95F74800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6032" y="993228"/>
            <a:ext cx="3669582" cy="1715248"/>
          </a:xfrm>
        </p:spPr>
        <p:txBody>
          <a:bodyPr/>
          <a:lstStyle/>
          <a:p>
            <a:pPr algn="ctr"/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Hvem er vi? </a:t>
            </a:r>
            <a:b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er vår visjon?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14" r="-26114"/>
          <a:stretch/>
        </p:blipFill>
        <p:spPr>
          <a:solidFill>
            <a:schemeClr val="accent1"/>
          </a:solidFill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56031" y="3067290"/>
            <a:ext cx="4536685" cy="3289063"/>
          </a:xfrm>
        </p:spPr>
        <p:txBody>
          <a:bodyPr>
            <a:normAutofit/>
          </a:bodyPr>
          <a:lstStyle/>
          <a:p>
            <a:r>
              <a:rPr lang="nb-NO" sz="2000" dirty="0" smtClean="0"/>
              <a:t>Sentrum </a:t>
            </a:r>
            <a:r>
              <a:rPr lang="nb-NO" sz="2000" dirty="0"/>
              <a:t>og St. Hanshaugen sokn er et storsokn bestående av Trefoldighetskirken, Gamle Aker kirke og Lovisenberg kirke. </a:t>
            </a:r>
            <a:endParaRPr lang="nb-NO" sz="2000" dirty="0" smtClean="0"/>
          </a:p>
          <a:p>
            <a:r>
              <a:rPr lang="nb-NO" sz="2000" dirty="0" smtClean="0"/>
              <a:t>I samarbeid med menighetsrådet har vi både </a:t>
            </a:r>
            <a:r>
              <a:rPr lang="nb-NO" sz="2000" dirty="0"/>
              <a:t>arbeidsgiverfunksjoner og oppgaver som forvaltningsenhet og servicekontor.</a:t>
            </a:r>
          </a:p>
          <a:p>
            <a:endParaRPr lang="nb-NO" sz="1800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316E-F02B-4E2A-8411-A7C86DA5CBF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Sentrum og St. Hanshaugen </a:t>
            </a:r>
            <a:r>
              <a:rPr lang="en-US" dirty="0" err="1" smtClean="0"/>
              <a:t>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724828"/>
            <a:ext cx="3434576" cy="5631525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Teologisk</a:t>
            </a:r>
            <a:r>
              <a:rPr lang="nb-N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Verdimessig</a:t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Økonomi og administrasjon</a:t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Diakoni</a:t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Trosopplæring </a:t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åp</a:t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Kirkemusikk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579222" y="630621"/>
            <a:ext cx="6920611" cy="5628871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Soknepresten</a:t>
            </a:r>
            <a:r>
              <a:rPr lang="nb-NO" sz="1800" dirty="0" smtClean="0"/>
              <a:t> er hovedansvarlig for kommunikasjonen om det teologiske og verdimessige, samt for offentlige uttalelser om ledelse av prestetjenesten og om saker som vedrører tilsynet med menighetslivet.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Daglig leder </a:t>
            </a:r>
            <a:r>
              <a:rPr lang="nb-NO" sz="1800" dirty="0" smtClean="0"/>
              <a:t>er hovedansvarlig for kommunikasjon om organisasjonen, samt for informasjon om det økonomiske og administrative.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Lederen av menighetsrådet </a:t>
            </a:r>
            <a:r>
              <a:rPr lang="nb-NO" sz="1800" dirty="0" smtClean="0"/>
              <a:t>uttaler seg om beslutninger tatt av menighetsrådet.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Kantorer</a:t>
            </a:r>
            <a:r>
              <a:rPr lang="nb-NO" sz="1800" dirty="0" smtClean="0"/>
              <a:t> har ansvar for å informere om musikklivet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Den ansvarlige for hver seksjon </a:t>
            </a:r>
            <a:r>
              <a:rPr lang="nb-NO" sz="1800" dirty="0" smtClean="0"/>
              <a:t>har ansvar for saksopplysninger og vurderinger innenfor sitt fagområde, og kan be andre i avdelingen om å uttale seg/informere om dette.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Prester</a:t>
            </a:r>
            <a:r>
              <a:rPr lang="nb-NO" sz="1800" dirty="0" smtClean="0"/>
              <a:t> har informasjonsplikt etter offentlighetsloven og rett til å uttale seg om aktuelle spørsmål.  De er samtidig forpliktet på ordinasjonsløfte, tjenesteordninger og personvernbestemmelser.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b="1" dirty="0" smtClean="0"/>
              <a:t>Kommunikasjonskonsulenten</a:t>
            </a:r>
            <a:r>
              <a:rPr lang="nb-NO" sz="1800" dirty="0" smtClean="0"/>
              <a:t> skal legge til rette for god informasjon tilrettelagt. Bistå med råd i tilfelle presse. Hjelpe med tekst. </a:t>
            </a:r>
          </a:p>
          <a:p>
            <a:endParaRPr lang="nb-NO" sz="180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 flipH="1">
            <a:off x="12328634" y="236483"/>
            <a:ext cx="78828" cy="6484996"/>
          </a:xfrm>
        </p:spPr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9B0-05A9-41D5-955C-215AF041550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123841"/>
            <a:ext cx="3392905" cy="4601183"/>
          </a:xfrm>
        </p:spPr>
        <p:txBody>
          <a:bodyPr/>
          <a:lstStyle/>
          <a:p>
            <a:pPr algn="ctr"/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Forts. ansvarsfordeling</a:t>
            </a:r>
            <a:b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94537" y="567559"/>
            <a:ext cx="8182303" cy="5788795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nb-NO" sz="180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 smtClean="0"/>
              <a:t>Kommunikasjonskonsulenten </a:t>
            </a:r>
            <a:r>
              <a:rPr lang="nb-NO" sz="1800" dirty="0"/>
              <a:t>er ansvarlig for å få ut relevant informasjon, blant dette ansvarlig for å oppdatere </a:t>
            </a:r>
            <a:r>
              <a:rPr lang="nb-NO" sz="1800" b="1" dirty="0"/>
              <a:t>gudstjenestelister</a:t>
            </a:r>
            <a:r>
              <a:rPr lang="nb-NO" sz="1800" dirty="0"/>
              <a:t> hos Vårt land.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/>
              <a:t>Daglig leder er ansvarlig redaktør for </a:t>
            </a:r>
            <a:r>
              <a:rPr lang="nb-NO" sz="1800" b="1" dirty="0"/>
              <a:t>nettsidene</a:t>
            </a:r>
            <a:r>
              <a:rPr lang="nb-NO" sz="1800" dirty="0"/>
              <a:t>. </a:t>
            </a:r>
            <a:endParaRPr lang="nb-NO" sz="18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 smtClean="0"/>
              <a:t>Prester og kantorer har ansvar for riktig informasjon i </a:t>
            </a:r>
            <a:r>
              <a:rPr lang="nb-NO" sz="1800" b="1" dirty="0" smtClean="0"/>
              <a:t>Kardinal</a:t>
            </a:r>
            <a:endParaRPr lang="nb-NO" sz="18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/>
              <a:t>Kommunikasjonskonsulenten har det daglige redaktøransvaret for nettsidene og det daglige driftsansvaret for soknets </a:t>
            </a:r>
            <a:r>
              <a:rPr lang="nb-NO" sz="1800" b="1" dirty="0" err="1" smtClean="0"/>
              <a:t>Facebook</a:t>
            </a:r>
            <a:r>
              <a:rPr lang="nb-NO" sz="1800" dirty="0" smtClean="0"/>
              <a:t>-side, og soknets </a:t>
            </a:r>
            <a:r>
              <a:rPr lang="nb-NO" sz="1800" b="1" dirty="0" err="1" smtClean="0"/>
              <a:t>Instagram</a:t>
            </a:r>
            <a:r>
              <a:rPr lang="nb-NO" sz="1800" dirty="0" smtClean="0"/>
              <a:t>-konto </a:t>
            </a:r>
            <a:endParaRPr lang="nb-NO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/>
              <a:t>Ansatte og menighetsrådsmedlemmer kan bidra med innspill og vurdering av det som publiseres på internett og i </a:t>
            </a:r>
            <a:r>
              <a:rPr lang="nb-NO" sz="1800" b="1" dirty="0"/>
              <a:t>sosiale medier</a:t>
            </a:r>
            <a:r>
              <a:rPr lang="nb-NO" sz="1800" dirty="0"/>
              <a:t>.</a:t>
            </a:r>
          </a:p>
          <a:p>
            <a:endParaRPr lang="nb-NO" sz="1800" dirty="0"/>
          </a:p>
          <a:p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A1F8-3601-4112-B766-5C419028AABD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123841"/>
            <a:ext cx="3453063" cy="4601183"/>
          </a:xfrm>
        </p:spPr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Forts. ansvarsfordeling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69268" y="724829"/>
            <a:ext cx="7315200" cy="5259919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/>
              <a:t>Per nå har ansatte publiseringsrettigheter på nettsiden. Nettredaktør(ene), jf. Daglig leder er hovedredaktør. Kommunikasjonskonsulent moderator.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/>
              <a:t>På sosiale medier har alle rett til å publisere hendelser, samt invitere og videreformidle. Det er ønskelig at kommunikasjonskonsulenten ser gjennom først.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/>
              <a:t>Kommunikasjonskonsulent har et helthetlig informasjonsansvar som en del av sin stillingsbeskrivelse og tittel, og skal støtte opp om informasjonsbehovet. (Dette krever ekstra prioritering pga. begrenset </a:t>
            </a:r>
            <a:r>
              <a:rPr lang="nb-NO" sz="1800" dirty="0" smtClean="0"/>
              <a:t>stillingsprosent, fokus mot gul gruppe.)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 smtClean="0"/>
              <a:t>Menigheten </a:t>
            </a:r>
            <a:r>
              <a:rPr lang="nb-NO" sz="1800" dirty="0"/>
              <a:t>vil prioritere internett ved hjemmeside og </a:t>
            </a:r>
            <a:r>
              <a:rPr lang="nb-NO" sz="1800" dirty="0" err="1"/>
              <a:t>Facebook</a:t>
            </a:r>
            <a:r>
              <a:rPr lang="nb-NO" sz="1800" dirty="0"/>
              <a:t> som kanaler for kommunikasjon med egne </a:t>
            </a:r>
            <a:r>
              <a:rPr lang="nb-NO" sz="1800" dirty="0" smtClean="0"/>
              <a:t>målgrupper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 dirty="0" smtClean="0"/>
              <a:t>Bruk </a:t>
            </a:r>
            <a:r>
              <a:rPr lang="nb-NO" sz="1800" dirty="0"/>
              <a:t>av plakater er ønskelig </a:t>
            </a:r>
            <a:r>
              <a:rPr lang="nb-NO" sz="1800" dirty="0" smtClean="0"/>
              <a:t>kommunikasjonskanal (kommunikasjonskonsulenten lager til de med høyest prioritet – jul, påske, FASTE </a:t>
            </a:r>
            <a:r>
              <a:rPr lang="nb-NO" sz="1800" dirty="0" err="1" smtClean="0"/>
              <a:t>eventer</a:t>
            </a:r>
            <a:r>
              <a:rPr lang="nb-NO" sz="1800" dirty="0"/>
              <a:t> </a:t>
            </a:r>
            <a:r>
              <a:rPr lang="nb-NO" sz="1800" dirty="0" smtClean="0"/>
              <a:t>over minst et halvt år. Se an tid til øvrig.)</a:t>
            </a:r>
            <a:endParaRPr lang="nb-NO" sz="1800" dirty="0"/>
          </a:p>
          <a:p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A1F8-3601-4112-B766-5C419028AABD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123838"/>
            <a:ext cx="3515709" cy="4601183"/>
          </a:xfrm>
        </p:spPr>
        <p:txBody>
          <a:bodyPr>
            <a:normAutofit/>
          </a:bodyPr>
          <a:lstStyle/>
          <a:p>
            <a:pPr algn="ctr"/>
            <a:r>
              <a:rPr lang="nb-NO" sz="3200" dirty="0"/>
              <a:t>IMPLEMENTERING </a:t>
            </a:r>
            <a:br>
              <a:rPr lang="nb-NO" sz="3200" dirty="0"/>
            </a:br>
            <a:r>
              <a:rPr lang="nb-NO" sz="3200" dirty="0" smtClean="0"/>
              <a:t>- fra </a:t>
            </a:r>
            <a:r>
              <a:rPr lang="nb-NO" sz="3200" dirty="0"/>
              <a:t>plan til iverksetting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dirty="0" smtClean="0"/>
              <a:t>Vi vil utarbeide </a:t>
            </a:r>
            <a:r>
              <a:rPr lang="nb-NO" sz="1800" dirty="0"/>
              <a:t>en implementeringsplan der </a:t>
            </a:r>
            <a:r>
              <a:rPr lang="nb-NO" sz="1800" dirty="0" smtClean="0"/>
              <a:t>tiltakspunktene samles </a:t>
            </a:r>
            <a:r>
              <a:rPr lang="nb-NO" sz="1800" dirty="0"/>
              <a:t>i en </a:t>
            </a:r>
            <a:r>
              <a:rPr lang="nb-NO" sz="1800" b="1" dirty="0">
                <a:solidFill>
                  <a:schemeClr val="tx1"/>
                </a:solidFill>
              </a:rPr>
              <a:t>handlingsplan</a:t>
            </a:r>
            <a:r>
              <a:rPr lang="nb-NO" sz="1800" dirty="0"/>
              <a:t> med </a:t>
            </a:r>
            <a:r>
              <a:rPr lang="nb-NO" sz="1800" dirty="0" smtClean="0"/>
              <a:t>tidsfrister</a:t>
            </a:r>
            <a:r>
              <a:rPr lang="nb-NO" sz="1800" dirty="0"/>
              <a:t> </a:t>
            </a:r>
            <a:r>
              <a:rPr lang="nb-NO" sz="1800" dirty="0" smtClean="0"/>
              <a:t>og ansvar.</a:t>
            </a:r>
          </a:p>
          <a:p>
            <a:r>
              <a:rPr lang="nb-NO" sz="1800" dirty="0" smtClean="0"/>
              <a:t>Dette </a:t>
            </a:r>
            <a:r>
              <a:rPr lang="nb-NO" sz="1800" b="1" dirty="0" smtClean="0"/>
              <a:t>må </a:t>
            </a:r>
            <a:r>
              <a:rPr lang="nb-NO" sz="1800" b="1" dirty="0"/>
              <a:t>innarbeides </a:t>
            </a:r>
            <a:r>
              <a:rPr lang="nb-NO" sz="1800" dirty="0"/>
              <a:t>i menighetens ordinære planer og gis tidsfrister og ansvar</a:t>
            </a:r>
            <a:r>
              <a:rPr lang="nb-NO" sz="1800" dirty="0" smtClean="0"/>
              <a:t>.</a:t>
            </a:r>
          </a:p>
          <a:p>
            <a:r>
              <a:rPr lang="nb-NO" sz="1800" dirty="0" smtClean="0"/>
              <a:t>Alle skal tenke kommunikasjon i sitt arbeid.</a:t>
            </a:r>
          </a:p>
          <a:p>
            <a:pPr marL="0" indent="0">
              <a:buNone/>
            </a:pPr>
            <a:r>
              <a:rPr lang="nb-NO" sz="1800" b="1" dirty="0" smtClean="0"/>
              <a:t>Utfordring</a:t>
            </a:r>
          </a:p>
          <a:p>
            <a:r>
              <a:rPr lang="nb-NO" sz="1800" dirty="0"/>
              <a:t>Når strategiprosessen er over og strategien er </a:t>
            </a:r>
            <a:r>
              <a:rPr lang="nb-NO" sz="1800" u="sng" dirty="0"/>
              <a:t>vedtatt</a:t>
            </a:r>
            <a:r>
              <a:rPr lang="nb-NO" sz="1800" dirty="0"/>
              <a:t> kommer den største </a:t>
            </a:r>
            <a:r>
              <a:rPr lang="nb-NO" sz="1800" dirty="0" smtClean="0"/>
              <a:t>utfordringen: Å </a:t>
            </a:r>
            <a:r>
              <a:rPr lang="nb-NO" sz="1800" dirty="0"/>
              <a:t>få den </a:t>
            </a:r>
            <a:r>
              <a:rPr lang="nb-NO" sz="1800" u="sng" dirty="0" smtClean="0"/>
              <a:t>gjennomført</a:t>
            </a:r>
            <a:r>
              <a:rPr lang="nb-NO" sz="1800" dirty="0" smtClean="0"/>
              <a:t>, derfor trenger vi en handlingsplan. </a:t>
            </a:r>
          </a:p>
          <a:p>
            <a:pPr lvl="1"/>
            <a:r>
              <a:rPr lang="nb-NO" sz="1600" dirty="0" smtClean="0"/>
              <a:t>Denne lager vi per semester, samarbeid mellom kommunikasjonskonsulenten og ansvarlige per arbeidsområde.</a:t>
            </a:r>
          </a:p>
          <a:p>
            <a:r>
              <a:rPr lang="nb-NO" sz="1800" dirty="0" smtClean="0"/>
              <a:t>En </a:t>
            </a:r>
            <a:r>
              <a:rPr lang="nb-NO" sz="1800" dirty="0"/>
              <a:t>vellykket implementering forutsetter at </a:t>
            </a:r>
            <a:r>
              <a:rPr lang="nb-NO" sz="1800" u="sng" dirty="0"/>
              <a:t>alle kjenner til strategien</a:t>
            </a:r>
            <a:r>
              <a:rPr lang="nb-NO" sz="1800" dirty="0"/>
              <a:t> og kjenner </a:t>
            </a:r>
            <a:r>
              <a:rPr lang="nb-NO" sz="1800" u="sng" dirty="0"/>
              <a:t>hvilket bidrag som er forventet fra dem</a:t>
            </a:r>
            <a:r>
              <a:rPr lang="nb-NO" sz="1800" dirty="0"/>
              <a:t> for at den skal gjennomføres. </a:t>
            </a:r>
          </a:p>
          <a:p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1080-3AD0-4A93-B8D8-682DC8A0F215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Nivå 2.</a:t>
            </a:r>
            <a:br>
              <a:rPr lang="nb-NO" dirty="0" smtClean="0"/>
            </a:b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PLAN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69267" y="864108"/>
            <a:ext cx="7825427" cy="5120640"/>
          </a:xfrm>
        </p:spPr>
        <p:txBody>
          <a:bodyPr>
            <a:normAutofit/>
          </a:bodyPr>
          <a:lstStyle/>
          <a:p>
            <a:r>
              <a:rPr lang="nb-NO" sz="4000" b="1" dirty="0" smtClean="0"/>
              <a:t>Mål: </a:t>
            </a:r>
          </a:p>
          <a:p>
            <a:pPr lvl="1"/>
            <a:r>
              <a:rPr lang="nb-NO" sz="4000" dirty="0" smtClean="0"/>
              <a:t>Forutsigbarhet</a:t>
            </a:r>
          </a:p>
          <a:p>
            <a:r>
              <a:rPr lang="nb-NO" sz="4000" b="1" dirty="0" smtClean="0"/>
              <a:t>Middel: </a:t>
            </a:r>
          </a:p>
          <a:p>
            <a:pPr lvl="1"/>
            <a:r>
              <a:rPr lang="nb-NO" sz="4000" dirty="0" err="1" smtClean="0"/>
              <a:t>Årshjul</a:t>
            </a:r>
            <a:r>
              <a:rPr lang="nb-NO" sz="4000" dirty="0" smtClean="0"/>
              <a:t> og kvartalsoversikt</a:t>
            </a:r>
            <a:endParaRPr lang="nb-NO" sz="4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A1F8-3601-4112-B766-5C419028AABD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2201" y="1302948"/>
            <a:ext cx="7315200" cy="1533473"/>
          </a:xfrm>
        </p:spPr>
        <p:txBody>
          <a:bodyPr/>
          <a:lstStyle/>
          <a:p>
            <a:r>
              <a:rPr lang="nb-NO" dirty="0" smtClean="0"/>
              <a:t>Målgrupper 2019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00015" y="3441032"/>
            <a:ext cx="7315200" cy="2143614"/>
          </a:xfrm>
        </p:spPr>
        <p:txBody>
          <a:bodyPr>
            <a:normAutofit/>
          </a:bodyPr>
          <a:lstStyle/>
          <a:p>
            <a:endParaRPr lang="nb-NO" dirty="0" smtClean="0">
              <a:solidFill>
                <a:srgbClr val="FF0000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B37-21A0-4C6E-B67A-CB848B9E5EE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1" y="3136476"/>
            <a:ext cx="87915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0640946"/>
              </p:ext>
            </p:extLst>
          </p:nvPr>
        </p:nvGraphicFramePr>
        <p:xfrm>
          <a:off x="2957419" y="487841"/>
          <a:ext cx="9234581" cy="618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6977750" y="3386195"/>
            <a:ext cx="143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«gul gruppe»</a:t>
            </a:r>
            <a:endParaRPr lang="nb-NO" sz="16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51702" y="1876891"/>
            <a:ext cx="2943922" cy="258532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Arbeidsområder som skal innplasseres i </a:t>
            </a:r>
            <a:r>
              <a:rPr lang="nb-NO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årshjul</a:t>
            </a: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  <a:endParaRPr lang="nb-NO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Frivillighet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Diakoni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Kirkelige handlinger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Trosopplæring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Dåp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>
              <a:latin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121847" y="685800"/>
            <a:ext cx="11406523" cy="12512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800" b="0" i="0" kern="1200" cap="all" spc="3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nb-NO" sz="2800" dirty="0" smtClean="0">
                <a:solidFill>
                  <a:schemeClr val="bg1"/>
                </a:solidFill>
              </a:rPr>
              <a:t>Kvartalsoversikt: </a:t>
            </a:r>
            <a:br>
              <a:rPr lang="nb-NO" sz="2800" dirty="0" smtClean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innhold i </a:t>
            </a:r>
            <a:r>
              <a:rPr lang="nb-NO" sz="2800" dirty="0" err="1" smtClean="0">
                <a:solidFill>
                  <a:schemeClr val="bg1"/>
                </a:solidFill>
              </a:rPr>
              <a:t>SoMe</a:t>
            </a:r>
            <a:r>
              <a:rPr lang="nb-NO" sz="2800" dirty="0" smtClean="0">
                <a:solidFill>
                  <a:schemeClr val="bg1"/>
                </a:solidFill>
              </a:rPr>
              <a:t> 2019</a:t>
            </a: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4128" y="-90464"/>
            <a:ext cx="6675947" cy="900629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 err="1" smtClean="0">
                <a:solidFill>
                  <a:schemeClr val="tx1"/>
                </a:solidFill>
              </a:rPr>
              <a:t>Årshjul</a:t>
            </a:r>
            <a:r>
              <a:rPr lang="nb-NO" dirty="0" smtClean="0">
                <a:solidFill>
                  <a:schemeClr val="tx1"/>
                </a:solidFill>
              </a:rPr>
              <a:t> 2019</a:t>
            </a:r>
            <a:endParaRPr lang="nb-NO" dirty="0">
              <a:solidFill>
                <a:schemeClr val="tx1"/>
              </a:solidFill>
            </a:endParaRPr>
          </a:p>
        </p:txBody>
      </p:sp>
      <p:grpSp>
        <p:nvGrpSpPr>
          <p:cNvPr id="22" name="Gruppe 21"/>
          <p:cNvGrpSpPr/>
          <p:nvPr/>
        </p:nvGrpSpPr>
        <p:grpSpPr>
          <a:xfrm>
            <a:off x="9248385" y="121842"/>
            <a:ext cx="980422" cy="832588"/>
            <a:chOff x="7413009" y="1901686"/>
            <a:chExt cx="792192" cy="777197"/>
          </a:xfrm>
        </p:grpSpPr>
        <p:sp>
          <p:nvSpPr>
            <p:cNvPr id="15" name="TekstSylinder 14"/>
            <p:cNvSpPr txBox="1"/>
            <p:nvPr/>
          </p:nvSpPr>
          <p:spPr>
            <a:xfrm>
              <a:off x="7557446" y="1901686"/>
              <a:ext cx="6255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 smtClean="0"/>
                <a:t>Internt</a:t>
              </a:r>
              <a:endParaRPr lang="nb-NO" sz="1000" dirty="0"/>
            </a:p>
          </p:txBody>
        </p:sp>
        <p:sp>
          <p:nvSpPr>
            <p:cNvPr id="19" name="Bindepunkt 18"/>
            <p:cNvSpPr/>
            <p:nvPr/>
          </p:nvSpPr>
          <p:spPr>
            <a:xfrm>
              <a:off x="7413009" y="1917510"/>
              <a:ext cx="152400" cy="194011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Bindepunkt 19"/>
            <p:cNvSpPr/>
            <p:nvPr/>
          </p:nvSpPr>
          <p:spPr>
            <a:xfrm>
              <a:off x="7415283" y="2202428"/>
              <a:ext cx="152400" cy="194011"/>
            </a:xfrm>
            <a:prstGeom prst="flowChartConnector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7579678" y="2161742"/>
              <a:ext cx="625523" cy="517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dirty="0" smtClean="0"/>
                <a:t>Eksternt</a:t>
              </a:r>
            </a:p>
            <a:p>
              <a:endParaRPr lang="nb-NO" sz="1000" dirty="0"/>
            </a:p>
            <a:p>
              <a:r>
                <a:rPr lang="nb-NO" sz="1000" dirty="0" err="1" smtClean="0"/>
                <a:t>SoMe</a:t>
              </a:r>
              <a:endParaRPr lang="nb-NO" sz="1000" dirty="0"/>
            </a:p>
          </p:txBody>
        </p:sp>
      </p:grpSp>
      <p:grpSp>
        <p:nvGrpSpPr>
          <p:cNvPr id="38" name="Gruppe 37"/>
          <p:cNvGrpSpPr/>
          <p:nvPr/>
        </p:nvGrpSpPr>
        <p:grpSpPr>
          <a:xfrm>
            <a:off x="3343987" y="1395916"/>
            <a:ext cx="4746958" cy="4260985"/>
            <a:chOff x="2140071" y="1437365"/>
            <a:chExt cx="4746958" cy="4260985"/>
          </a:xfrm>
        </p:grpSpPr>
        <p:grpSp>
          <p:nvGrpSpPr>
            <p:cNvPr id="5" name="Gruppe 4"/>
            <p:cNvGrpSpPr/>
            <p:nvPr/>
          </p:nvGrpSpPr>
          <p:grpSpPr>
            <a:xfrm>
              <a:off x="2361591" y="1437365"/>
              <a:ext cx="4260985" cy="4260985"/>
              <a:chOff x="2277606" y="1460246"/>
              <a:chExt cx="4260985" cy="4260985"/>
            </a:xfrm>
          </p:grpSpPr>
          <p:sp>
            <p:nvSpPr>
              <p:cNvPr id="6" name="Frihåndsform 5"/>
              <p:cNvSpPr/>
              <p:nvPr/>
            </p:nvSpPr>
            <p:spPr>
              <a:xfrm>
                <a:off x="2629109" y="1688153"/>
                <a:ext cx="3681575" cy="3681575"/>
              </a:xfrm>
              <a:custGeom>
                <a:avLst/>
                <a:gdLst>
                  <a:gd name="connsiteX0" fmla="*/ 1840787 w 3681575"/>
                  <a:gd name="connsiteY0" fmla="*/ 0 h 3681575"/>
                  <a:gd name="connsiteX1" fmla="*/ 3681575 w 3681575"/>
                  <a:gd name="connsiteY1" fmla="*/ 1840788 h 3681575"/>
                  <a:gd name="connsiteX2" fmla="*/ 1840788 w 3681575"/>
                  <a:gd name="connsiteY2" fmla="*/ 1840788 h 3681575"/>
                  <a:gd name="connsiteX3" fmla="*/ 1840787 w 3681575"/>
                  <a:gd name="connsiteY3" fmla="*/ 0 h 368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1575" h="3681575">
                    <a:moveTo>
                      <a:pt x="1840787" y="0"/>
                    </a:moveTo>
                    <a:cubicBezTo>
                      <a:pt x="2857426" y="0"/>
                      <a:pt x="3681575" y="824149"/>
                      <a:pt x="3681575" y="1840788"/>
                    </a:cubicBezTo>
                    <a:lnTo>
                      <a:pt x="1840788" y="1840788"/>
                    </a:lnTo>
                    <a:cubicBezTo>
                      <a:pt x="1840788" y="1227192"/>
                      <a:pt x="1840787" y="613596"/>
                      <a:pt x="1840787" y="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74623" tIns="783370" rIns="388916" bIns="1930795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b-NO" sz="1600" dirty="0"/>
              </a:p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600" dirty="0"/>
                  <a:t>                 </a:t>
                </a:r>
              </a:p>
            </p:txBody>
          </p:sp>
          <p:sp>
            <p:nvSpPr>
              <p:cNvPr id="7" name="Frihåndsform 6"/>
              <p:cNvSpPr/>
              <p:nvPr/>
            </p:nvSpPr>
            <p:spPr>
              <a:xfrm>
                <a:off x="2629109" y="1811749"/>
                <a:ext cx="3681575" cy="3681575"/>
              </a:xfrm>
              <a:custGeom>
                <a:avLst/>
                <a:gdLst>
                  <a:gd name="connsiteX0" fmla="*/ 3681575 w 3681575"/>
                  <a:gd name="connsiteY0" fmla="*/ 1840788 h 3681575"/>
                  <a:gd name="connsiteX1" fmla="*/ 1840787 w 3681575"/>
                  <a:gd name="connsiteY1" fmla="*/ 3681576 h 3681575"/>
                  <a:gd name="connsiteX2" fmla="*/ 1840788 w 3681575"/>
                  <a:gd name="connsiteY2" fmla="*/ 1840788 h 3681575"/>
                  <a:gd name="connsiteX3" fmla="*/ 3681575 w 3681575"/>
                  <a:gd name="connsiteY3" fmla="*/ 1840788 h 368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1575" h="3681575">
                    <a:moveTo>
                      <a:pt x="3681575" y="1840788"/>
                    </a:moveTo>
                    <a:cubicBezTo>
                      <a:pt x="3681575" y="2857427"/>
                      <a:pt x="2857426" y="3681576"/>
                      <a:pt x="1840787" y="3681576"/>
                    </a:cubicBezTo>
                    <a:cubicBezTo>
                      <a:pt x="1840787" y="3067980"/>
                      <a:pt x="1840788" y="2454384"/>
                      <a:pt x="1840788" y="1840788"/>
                    </a:cubicBezTo>
                    <a:lnTo>
                      <a:pt x="3681575" y="1840788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74623" tIns="1930794" rIns="388916" bIns="783371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600" dirty="0"/>
                  <a:t>                   </a:t>
                </a:r>
              </a:p>
            </p:txBody>
          </p:sp>
          <p:sp>
            <p:nvSpPr>
              <p:cNvPr id="8" name="Frihåndsform 7"/>
              <p:cNvSpPr/>
              <p:nvPr/>
            </p:nvSpPr>
            <p:spPr>
              <a:xfrm>
                <a:off x="2505513" y="1811749"/>
                <a:ext cx="3681575" cy="3681575"/>
              </a:xfrm>
              <a:custGeom>
                <a:avLst/>
                <a:gdLst>
                  <a:gd name="connsiteX0" fmla="*/ 1840788 w 3681575"/>
                  <a:gd name="connsiteY0" fmla="*/ 3681575 h 3681575"/>
                  <a:gd name="connsiteX1" fmla="*/ 0 w 3681575"/>
                  <a:gd name="connsiteY1" fmla="*/ 1840787 h 3681575"/>
                  <a:gd name="connsiteX2" fmla="*/ 1840788 w 3681575"/>
                  <a:gd name="connsiteY2" fmla="*/ 1840788 h 3681575"/>
                  <a:gd name="connsiteX3" fmla="*/ 1840788 w 3681575"/>
                  <a:gd name="connsiteY3" fmla="*/ 3681575 h 368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1575" h="3681575">
                    <a:moveTo>
                      <a:pt x="1840788" y="3681575"/>
                    </a:moveTo>
                    <a:cubicBezTo>
                      <a:pt x="824149" y="3681575"/>
                      <a:pt x="0" y="2857426"/>
                      <a:pt x="0" y="1840787"/>
                    </a:cubicBezTo>
                    <a:lnTo>
                      <a:pt x="1840788" y="1840788"/>
                    </a:lnTo>
                    <a:lnTo>
                      <a:pt x="1840788" y="3681575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916" tIns="1930794" rIns="1974623" bIns="783371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b-NO" sz="1600" dirty="0"/>
              </a:p>
            </p:txBody>
          </p:sp>
          <p:sp>
            <p:nvSpPr>
              <p:cNvPr id="9" name="Frihåndsform 8"/>
              <p:cNvSpPr/>
              <p:nvPr/>
            </p:nvSpPr>
            <p:spPr>
              <a:xfrm>
                <a:off x="2505513" y="1688153"/>
                <a:ext cx="3681575" cy="3681575"/>
              </a:xfrm>
              <a:custGeom>
                <a:avLst/>
                <a:gdLst>
                  <a:gd name="connsiteX0" fmla="*/ 0 w 3681575"/>
                  <a:gd name="connsiteY0" fmla="*/ 1840788 h 3681575"/>
                  <a:gd name="connsiteX1" fmla="*/ 1840788 w 3681575"/>
                  <a:gd name="connsiteY1" fmla="*/ 0 h 3681575"/>
                  <a:gd name="connsiteX2" fmla="*/ 1840788 w 3681575"/>
                  <a:gd name="connsiteY2" fmla="*/ 1840788 h 3681575"/>
                  <a:gd name="connsiteX3" fmla="*/ 0 w 3681575"/>
                  <a:gd name="connsiteY3" fmla="*/ 1840788 h 368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1575" h="3681575">
                    <a:moveTo>
                      <a:pt x="0" y="1840788"/>
                    </a:moveTo>
                    <a:cubicBezTo>
                      <a:pt x="0" y="824149"/>
                      <a:pt x="824149" y="0"/>
                      <a:pt x="1840788" y="0"/>
                    </a:cubicBezTo>
                    <a:lnTo>
                      <a:pt x="1840788" y="1840788"/>
                    </a:lnTo>
                    <a:lnTo>
                      <a:pt x="0" y="1840788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916" tIns="783370" rIns="1974623" bIns="1930795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b-NO" sz="1600" dirty="0"/>
              </a:p>
            </p:txBody>
          </p:sp>
          <p:sp>
            <p:nvSpPr>
              <p:cNvPr id="13" name="Sirkelformet pil 12"/>
              <p:cNvSpPr/>
              <p:nvPr/>
            </p:nvSpPr>
            <p:spPr>
              <a:xfrm>
                <a:off x="2401202" y="1460246"/>
                <a:ext cx="4137389" cy="4137389"/>
              </a:xfrm>
              <a:prstGeom prst="circularArrow">
                <a:avLst>
                  <a:gd name="adj1" fmla="val 5085"/>
                  <a:gd name="adj2" fmla="val 327528"/>
                  <a:gd name="adj3" fmla="val 21272472"/>
                  <a:gd name="adj4" fmla="val 16200000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Sirkelformet pil 34"/>
              <p:cNvSpPr/>
              <p:nvPr/>
            </p:nvSpPr>
            <p:spPr>
              <a:xfrm>
                <a:off x="2401202" y="1583842"/>
                <a:ext cx="4137389" cy="4137389"/>
              </a:xfrm>
              <a:prstGeom prst="circularArrow">
                <a:avLst>
                  <a:gd name="adj1" fmla="val 5085"/>
                  <a:gd name="adj2" fmla="val 327528"/>
                  <a:gd name="adj3" fmla="val 5072472"/>
                  <a:gd name="adj4" fmla="val 0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Sirkelformet pil 35"/>
              <p:cNvSpPr/>
              <p:nvPr/>
            </p:nvSpPr>
            <p:spPr>
              <a:xfrm>
                <a:off x="2277606" y="1583842"/>
                <a:ext cx="4137389" cy="4137389"/>
              </a:xfrm>
              <a:prstGeom prst="circularArrow">
                <a:avLst>
                  <a:gd name="adj1" fmla="val 5085"/>
                  <a:gd name="adj2" fmla="val 327528"/>
                  <a:gd name="adj3" fmla="val 10472472"/>
                  <a:gd name="adj4" fmla="val 5400000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Sirkelformet pil 36"/>
              <p:cNvSpPr/>
              <p:nvPr/>
            </p:nvSpPr>
            <p:spPr>
              <a:xfrm>
                <a:off x="2277606" y="1460246"/>
                <a:ext cx="4137389" cy="4137389"/>
              </a:xfrm>
              <a:prstGeom prst="circularArrow">
                <a:avLst>
                  <a:gd name="adj1" fmla="val 5085"/>
                  <a:gd name="adj2" fmla="val 327528"/>
                  <a:gd name="adj3" fmla="val 15872472"/>
                  <a:gd name="adj4" fmla="val 10800000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3" name="TekstSylinder 2"/>
            <p:cNvSpPr txBox="1"/>
            <p:nvPr/>
          </p:nvSpPr>
          <p:spPr>
            <a:xfrm>
              <a:off x="2799440" y="3176850"/>
              <a:ext cx="53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1"/>
                  </a:solidFill>
                </a:rPr>
                <a:t>Q4</a:t>
              </a:r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5768526" y="3193097"/>
              <a:ext cx="53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1"/>
                  </a:solidFill>
                </a:rPr>
                <a:t>Q1</a:t>
              </a:r>
            </a:p>
          </p:txBody>
        </p:sp>
        <p:sp>
          <p:nvSpPr>
            <p:cNvPr id="24" name="TekstSylinder 23"/>
            <p:cNvSpPr txBox="1"/>
            <p:nvPr/>
          </p:nvSpPr>
          <p:spPr>
            <a:xfrm>
              <a:off x="2799440" y="3611829"/>
              <a:ext cx="53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1"/>
                  </a:solidFill>
                </a:rPr>
                <a:t>Q3</a:t>
              </a:r>
            </a:p>
          </p:txBody>
        </p:sp>
        <p:sp>
          <p:nvSpPr>
            <p:cNvPr id="25" name="TekstSylinder 24"/>
            <p:cNvSpPr txBox="1"/>
            <p:nvPr/>
          </p:nvSpPr>
          <p:spPr>
            <a:xfrm>
              <a:off x="5771298" y="3617589"/>
              <a:ext cx="53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1"/>
                  </a:solidFill>
                </a:rPr>
                <a:t>Q2</a:t>
              </a:r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2140071" y="3359812"/>
              <a:ext cx="530558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 err="1">
                  <a:solidFill>
                    <a:schemeClr val="bg1"/>
                  </a:solidFill>
                </a:rPr>
                <a:t>Okt</a:t>
              </a:r>
              <a:endParaRPr lang="nb-NO" sz="1600" dirty="0">
                <a:solidFill>
                  <a:schemeClr val="bg1"/>
                </a:solidFill>
              </a:endParaRPr>
            </a:p>
          </p:txBody>
        </p:sp>
        <p:sp>
          <p:nvSpPr>
            <p:cNvPr id="32" name="TekstSylinder 31"/>
            <p:cNvSpPr txBox="1"/>
            <p:nvPr/>
          </p:nvSpPr>
          <p:spPr>
            <a:xfrm>
              <a:off x="6358123" y="3359812"/>
              <a:ext cx="528906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 err="1">
                  <a:solidFill>
                    <a:schemeClr val="bg1"/>
                  </a:solidFill>
                </a:rPr>
                <a:t>Apr</a:t>
              </a:r>
              <a:endParaRPr lang="nb-NO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TekstSylinder 32"/>
            <p:cNvSpPr txBox="1"/>
            <p:nvPr/>
          </p:nvSpPr>
          <p:spPr>
            <a:xfrm>
              <a:off x="4287183" y="4937335"/>
              <a:ext cx="537842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1"/>
                  </a:solidFill>
                </a:rPr>
                <a:t>Juli</a:t>
              </a:r>
            </a:p>
          </p:txBody>
        </p:sp>
        <p:sp>
          <p:nvSpPr>
            <p:cNvPr id="34" name="TekstSylinder 33"/>
            <p:cNvSpPr txBox="1"/>
            <p:nvPr/>
          </p:nvSpPr>
          <p:spPr>
            <a:xfrm>
              <a:off x="4317568" y="1833241"/>
              <a:ext cx="458014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1"/>
                  </a:solidFill>
                </a:rPr>
                <a:t>Jan</a:t>
              </a:r>
            </a:p>
          </p:txBody>
        </p:sp>
      </p:grpSp>
      <p:sp>
        <p:nvSpPr>
          <p:cNvPr id="39" name="TekstSylinder 38"/>
          <p:cNvSpPr txBox="1"/>
          <p:nvPr/>
        </p:nvSpPr>
        <p:spPr>
          <a:xfrm>
            <a:off x="6054086" y="1260922"/>
            <a:ext cx="14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00B050"/>
                </a:solidFill>
              </a:rPr>
              <a:t>Semesteråpning</a:t>
            </a:r>
          </a:p>
          <a:p>
            <a:r>
              <a:rPr lang="nb-NO" sz="1200" dirty="0">
                <a:solidFill>
                  <a:srgbClr val="00B050"/>
                </a:solidFill>
              </a:rPr>
              <a:t> </a:t>
            </a:r>
            <a:r>
              <a:rPr lang="nb-NO" sz="1200" dirty="0" smtClean="0">
                <a:solidFill>
                  <a:srgbClr val="00B050"/>
                </a:solidFill>
              </a:rPr>
              <a:t>    </a:t>
            </a:r>
            <a:r>
              <a:rPr lang="nb-NO" sz="1200" dirty="0" smtClean="0"/>
              <a:t>Juletrefester</a:t>
            </a:r>
            <a:endParaRPr lang="nb-NO" sz="1000" dirty="0"/>
          </a:p>
        </p:txBody>
      </p:sp>
      <p:sp>
        <p:nvSpPr>
          <p:cNvPr id="40" name="TekstSylinder 39"/>
          <p:cNvSpPr txBox="1"/>
          <p:nvPr/>
        </p:nvSpPr>
        <p:spPr>
          <a:xfrm>
            <a:off x="7414592" y="5838430"/>
            <a:ext cx="243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Sommerferie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47" name="TekstSylinder 46"/>
          <p:cNvSpPr txBox="1"/>
          <p:nvPr/>
        </p:nvSpPr>
        <p:spPr>
          <a:xfrm>
            <a:off x="5055955" y="5692642"/>
            <a:ext cx="1330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Sommer i soknet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51" name="TekstSylinder 50"/>
          <p:cNvSpPr txBox="1"/>
          <p:nvPr/>
        </p:nvSpPr>
        <p:spPr>
          <a:xfrm>
            <a:off x="3343987" y="5861337"/>
            <a:ext cx="143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00B050"/>
                </a:solidFill>
              </a:rPr>
              <a:t>Semesteråpning</a:t>
            </a:r>
            <a:endParaRPr lang="nb-NO" sz="1000" dirty="0">
              <a:solidFill>
                <a:srgbClr val="00B050"/>
              </a:solidFill>
            </a:endParaRPr>
          </a:p>
        </p:txBody>
      </p:sp>
      <p:sp>
        <p:nvSpPr>
          <p:cNvPr id="55" name="TekstSylinder 54"/>
          <p:cNvSpPr txBox="1"/>
          <p:nvPr/>
        </p:nvSpPr>
        <p:spPr>
          <a:xfrm>
            <a:off x="1733720" y="1571661"/>
            <a:ext cx="1330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rgbClr val="C00000"/>
                </a:solidFill>
              </a:rPr>
              <a:t>Adventseventer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56" name="TekstSylinder 55"/>
          <p:cNvSpPr txBox="1"/>
          <p:nvPr/>
        </p:nvSpPr>
        <p:spPr>
          <a:xfrm>
            <a:off x="4744721" y="2596878"/>
            <a:ext cx="2242525" cy="2246769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</a:rPr>
              <a:t>Viktige arbeidsområder: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bg1"/>
                </a:solidFill>
              </a:rPr>
              <a:t>Dåp og konfirmasjon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bg1"/>
                </a:solidFill>
              </a:rPr>
              <a:t>Gudstjenesteliv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bg1"/>
                </a:solidFill>
              </a:rPr>
              <a:t>Diakoni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bg1"/>
                </a:solidFill>
              </a:rPr>
              <a:t>Frivillighet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bg1"/>
                </a:solidFill>
              </a:rPr>
              <a:t>Kirkemusikk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bg1"/>
                </a:solidFill>
              </a:rPr>
              <a:t>Kommunikasjon eksternt/internt</a:t>
            </a:r>
            <a:endParaRPr lang="nb-NO" sz="1400" dirty="0">
              <a:solidFill>
                <a:schemeClr val="bg1"/>
              </a:solidFill>
            </a:endParaRPr>
          </a:p>
          <a:p>
            <a:endParaRPr lang="nb-NO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58" name="TekstSylinder 57"/>
          <p:cNvSpPr txBox="1"/>
          <p:nvPr/>
        </p:nvSpPr>
        <p:spPr>
          <a:xfrm>
            <a:off x="8326197" y="3067575"/>
            <a:ext cx="2453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Fastetid - fasteaksjonen 18-20 mars</a:t>
            </a:r>
          </a:p>
        </p:txBody>
      </p:sp>
      <p:sp>
        <p:nvSpPr>
          <p:cNvPr id="59" name="Bindepunkt 58"/>
          <p:cNvSpPr/>
          <p:nvPr/>
        </p:nvSpPr>
        <p:spPr>
          <a:xfrm>
            <a:off x="9240540" y="712738"/>
            <a:ext cx="152400" cy="194011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318211" y="3933092"/>
            <a:ext cx="23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TV-aksjonen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64" name="TekstSylinder 63"/>
          <p:cNvSpPr txBox="1"/>
          <p:nvPr/>
        </p:nvSpPr>
        <p:spPr>
          <a:xfrm>
            <a:off x="8522607" y="4340197"/>
            <a:ext cx="1330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17. mai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4840562" y="1259909"/>
            <a:ext cx="1330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Godt nyttår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8226715" y="3438394"/>
            <a:ext cx="202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Påskekampanje. </a:t>
            </a:r>
          </a:p>
          <a:p>
            <a:r>
              <a:rPr lang="nb-NO" sz="1200" dirty="0" smtClean="0">
                <a:solidFill>
                  <a:srgbClr val="C00000"/>
                </a:solidFill>
              </a:rPr>
              <a:t>           Påsken dag for dag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78" name="TekstSylinder 77"/>
          <p:cNvSpPr txBox="1"/>
          <p:nvPr/>
        </p:nvSpPr>
        <p:spPr>
          <a:xfrm>
            <a:off x="874118" y="2291559"/>
            <a:ext cx="158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Lys våken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80" name="TekstSylinder 79"/>
          <p:cNvSpPr txBox="1"/>
          <p:nvPr/>
        </p:nvSpPr>
        <p:spPr>
          <a:xfrm>
            <a:off x="1436688" y="3632169"/>
            <a:ext cx="13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Høsttakkefest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81" name="TekstSylinder 80"/>
          <p:cNvSpPr txBox="1"/>
          <p:nvPr/>
        </p:nvSpPr>
        <p:spPr>
          <a:xfrm>
            <a:off x="1638287" y="2825994"/>
            <a:ext cx="13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Allehelgensdag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85" name="TekstSylinder 84"/>
          <p:cNvSpPr txBox="1"/>
          <p:nvPr/>
        </p:nvSpPr>
        <p:spPr>
          <a:xfrm>
            <a:off x="946297" y="4268979"/>
            <a:ext cx="243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Høstferie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75" name="TekstSylinder 74"/>
          <p:cNvSpPr txBox="1"/>
          <p:nvPr/>
        </p:nvSpPr>
        <p:spPr>
          <a:xfrm>
            <a:off x="7298580" y="1405230"/>
            <a:ext cx="2011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00B050"/>
                </a:solidFill>
              </a:rPr>
              <a:t>Møte- plan strategi</a:t>
            </a:r>
          </a:p>
          <a:p>
            <a:endParaRPr lang="nb-NO" sz="1000" dirty="0">
              <a:solidFill>
                <a:srgbClr val="00B050"/>
              </a:solidFill>
            </a:endParaRPr>
          </a:p>
        </p:txBody>
      </p:sp>
      <p:sp>
        <p:nvSpPr>
          <p:cNvPr id="90" name="TekstSylinder 89"/>
          <p:cNvSpPr txBox="1"/>
          <p:nvPr/>
        </p:nvSpPr>
        <p:spPr>
          <a:xfrm>
            <a:off x="7766283" y="4650161"/>
            <a:ext cx="1528648" cy="27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Kristi Himmelfart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91" name="TekstSylinder 90"/>
          <p:cNvSpPr txBox="1"/>
          <p:nvPr/>
        </p:nvSpPr>
        <p:spPr>
          <a:xfrm>
            <a:off x="7567528" y="5028399"/>
            <a:ext cx="1510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C00000"/>
                </a:solidFill>
              </a:rPr>
              <a:t>Pinse</a:t>
            </a:r>
            <a:endParaRPr lang="nb-NO" sz="1200" dirty="0">
              <a:solidFill>
                <a:srgbClr val="C00000"/>
              </a:solidFill>
            </a:endParaRPr>
          </a:p>
        </p:txBody>
      </p:sp>
      <p:sp>
        <p:nvSpPr>
          <p:cNvPr id="96" name="TekstSylinder 95"/>
          <p:cNvSpPr txBox="1"/>
          <p:nvPr/>
        </p:nvSpPr>
        <p:spPr>
          <a:xfrm>
            <a:off x="6912317" y="5173482"/>
            <a:ext cx="1513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chemeClr val="tx2"/>
                </a:solidFill>
              </a:rPr>
              <a:t>Friluftgudstjenester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97" name="TekstSylinder 96"/>
          <p:cNvSpPr txBox="1"/>
          <p:nvPr/>
        </p:nvSpPr>
        <p:spPr>
          <a:xfrm>
            <a:off x="6671606" y="5668299"/>
            <a:ext cx="1720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Skaperverkets dag juni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99" name="TekstSylinder 98"/>
          <p:cNvSpPr txBox="1"/>
          <p:nvPr/>
        </p:nvSpPr>
        <p:spPr>
          <a:xfrm>
            <a:off x="7958670" y="2569439"/>
            <a:ext cx="2196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Påskefrister gudstjenestelista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100" name="TekstSylinder 99"/>
          <p:cNvSpPr txBox="1"/>
          <p:nvPr/>
        </p:nvSpPr>
        <p:spPr>
          <a:xfrm>
            <a:off x="1614993" y="2381327"/>
            <a:ext cx="1330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chemeClr val="tx2"/>
                </a:solidFill>
              </a:rPr>
              <a:t>Kirkeuka</a:t>
            </a:r>
            <a:r>
              <a:rPr lang="nb-NO" sz="1200" dirty="0" smtClean="0">
                <a:solidFill>
                  <a:schemeClr val="tx2"/>
                </a:solidFill>
              </a:rPr>
              <a:t> for fred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103" name="TekstSylinder 102"/>
          <p:cNvSpPr txBox="1"/>
          <p:nvPr/>
        </p:nvSpPr>
        <p:spPr>
          <a:xfrm>
            <a:off x="1223407" y="5314384"/>
            <a:ext cx="23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Dåp 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107" name="TekstSylinder 106"/>
          <p:cNvSpPr txBox="1"/>
          <p:nvPr/>
        </p:nvSpPr>
        <p:spPr>
          <a:xfrm>
            <a:off x="7767911" y="1563184"/>
            <a:ext cx="221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rgbClr val="00B050"/>
                </a:solidFill>
              </a:rPr>
              <a:t>Kommunikasjonsdagene</a:t>
            </a:r>
            <a:endParaRPr lang="nb-NO" sz="1200" dirty="0" smtClean="0">
              <a:solidFill>
                <a:srgbClr val="00B050"/>
              </a:solidFill>
            </a:endParaRPr>
          </a:p>
        </p:txBody>
      </p:sp>
      <p:sp>
        <p:nvSpPr>
          <p:cNvPr id="83" name="TekstSylinder 82"/>
          <p:cNvSpPr txBox="1"/>
          <p:nvPr/>
        </p:nvSpPr>
        <p:spPr>
          <a:xfrm>
            <a:off x="1824620" y="5321757"/>
            <a:ext cx="237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FF0000"/>
                </a:solidFill>
              </a:rPr>
              <a:t>Babysang </a:t>
            </a:r>
            <a:r>
              <a:rPr lang="nb-NO" sz="1200" dirty="0" smtClean="0">
                <a:solidFill>
                  <a:srgbClr val="FF0000"/>
                </a:solidFill>
              </a:rPr>
              <a:t>– </a:t>
            </a:r>
            <a:r>
              <a:rPr lang="nb-NO" sz="1200" dirty="0" err="1" smtClean="0">
                <a:solidFill>
                  <a:srgbClr val="FF0000"/>
                </a:solidFill>
              </a:rPr>
              <a:t>småbarnssang</a:t>
            </a:r>
            <a:endParaRPr lang="nb-NO" sz="1200" dirty="0" smtClean="0">
              <a:solidFill>
                <a:srgbClr val="FF0000"/>
              </a:solidFill>
            </a:endParaRPr>
          </a:p>
          <a:p>
            <a:r>
              <a:rPr lang="nb-NO" sz="1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nb-NO" sz="1200" dirty="0" smtClean="0">
                <a:solidFill>
                  <a:srgbClr val="FF0000"/>
                </a:solidFill>
              </a:rPr>
              <a:t>Bare barnemat</a:t>
            </a:r>
            <a:endParaRPr lang="nb-NO" sz="1200" dirty="0">
              <a:solidFill>
                <a:srgbClr val="FF0000"/>
              </a:solidFill>
            </a:endParaRPr>
          </a:p>
        </p:txBody>
      </p:sp>
      <p:sp>
        <p:nvSpPr>
          <p:cNvPr id="84" name="TekstSylinder 83"/>
          <p:cNvSpPr txBox="1"/>
          <p:nvPr/>
        </p:nvSpPr>
        <p:spPr>
          <a:xfrm>
            <a:off x="1383217" y="5009457"/>
            <a:ext cx="222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Konfirmantundervisning</a:t>
            </a:r>
          </a:p>
          <a:p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86" name="TekstSylinder 85"/>
          <p:cNvSpPr txBox="1"/>
          <p:nvPr/>
        </p:nvSpPr>
        <p:spPr>
          <a:xfrm>
            <a:off x="1000287" y="4687598"/>
            <a:ext cx="23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rgbClr val="FF0000"/>
                </a:solidFill>
              </a:rPr>
              <a:t>Evensong</a:t>
            </a:r>
            <a:r>
              <a:rPr lang="nb-NO" sz="1200" dirty="0" smtClean="0">
                <a:solidFill>
                  <a:schemeClr val="tx2"/>
                </a:solidFill>
              </a:rPr>
              <a:t> 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87" name="TekstSylinder 86"/>
          <p:cNvSpPr txBox="1"/>
          <p:nvPr/>
        </p:nvSpPr>
        <p:spPr>
          <a:xfrm>
            <a:off x="8187440" y="2036529"/>
            <a:ext cx="23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Åpenbaringstiden 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88" name="TekstSylinder 87"/>
          <p:cNvSpPr txBox="1"/>
          <p:nvPr/>
        </p:nvSpPr>
        <p:spPr>
          <a:xfrm>
            <a:off x="318211" y="4457001"/>
            <a:ext cx="221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rgbClr val="00B050"/>
                </a:solidFill>
              </a:rPr>
              <a:t>Kommunikasjonsdagene</a:t>
            </a:r>
            <a:endParaRPr lang="nb-NO" sz="1200" dirty="0" smtClean="0">
              <a:solidFill>
                <a:srgbClr val="00B050"/>
              </a:solidFill>
            </a:endParaRPr>
          </a:p>
        </p:txBody>
      </p:sp>
      <p:sp>
        <p:nvSpPr>
          <p:cNvPr id="92" name="TekstSylinder 91"/>
          <p:cNvSpPr txBox="1"/>
          <p:nvPr/>
        </p:nvSpPr>
        <p:spPr>
          <a:xfrm>
            <a:off x="1152687" y="4839998"/>
            <a:ext cx="23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accent1">
                    <a:lumMod val="50000"/>
                  </a:schemeClr>
                </a:solidFill>
              </a:rPr>
              <a:t>Diakoni</a:t>
            </a:r>
            <a:r>
              <a:rPr lang="nb-NO" sz="1200" dirty="0" smtClean="0">
                <a:solidFill>
                  <a:schemeClr val="tx2"/>
                </a:solidFill>
              </a:rPr>
              <a:t> </a:t>
            </a:r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>
            <a:off x="3090227" y="2024376"/>
            <a:ext cx="180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0070C0"/>
                </a:solidFill>
              </a:rPr>
              <a:t>Julefester</a:t>
            </a:r>
          </a:p>
          <a:p>
            <a:r>
              <a:rPr lang="nb-NO" sz="1200" dirty="0" err="1" smtClean="0">
                <a:solidFill>
                  <a:srgbClr val="0070C0"/>
                </a:solidFill>
              </a:rPr>
              <a:t>Lessons</a:t>
            </a:r>
            <a:r>
              <a:rPr lang="nb-NO" sz="1200" dirty="0" smtClean="0">
                <a:solidFill>
                  <a:srgbClr val="0070C0"/>
                </a:solidFill>
              </a:rPr>
              <a:t> </a:t>
            </a:r>
            <a:r>
              <a:rPr lang="nb-NO" sz="1200" dirty="0" smtClean="0">
                <a:solidFill>
                  <a:srgbClr val="0070C0"/>
                </a:solidFill>
              </a:rPr>
              <a:t>and Carols</a:t>
            </a:r>
          </a:p>
        </p:txBody>
      </p:sp>
      <p:sp>
        <p:nvSpPr>
          <p:cNvPr id="67" name="TekstSylinder 66"/>
          <p:cNvSpPr txBox="1"/>
          <p:nvPr/>
        </p:nvSpPr>
        <p:spPr>
          <a:xfrm>
            <a:off x="7088887" y="5467036"/>
            <a:ext cx="161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2"/>
                </a:solidFill>
              </a:rPr>
              <a:t>Menighetstur</a:t>
            </a:r>
            <a:endParaRPr lang="nb-NO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123841"/>
            <a:ext cx="3452648" cy="4601183"/>
          </a:xfrm>
        </p:spPr>
        <p:txBody>
          <a:bodyPr>
            <a:normAutofit/>
          </a:bodyPr>
          <a:lstStyle/>
          <a:p>
            <a:pPr algn="ctr"/>
            <a:r>
              <a:rPr lang="nb-N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PRINSIPPER </a:t>
            </a: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b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kommunikasjon</a:t>
            </a:r>
            <a:endParaRPr lang="nb-N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Åpen </a:t>
            </a:r>
            <a:r>
              <a:rPr lang="nb-NO" b="1" dirty="0"/>
              <a:t>– tilgjengelig – troverdig</a:t>
            </a:r>
            <a:r>
              <a:rPr lang="nb-NO" dirty="0"/>
              <a:t> – menighetens kommunikasjon skal bygge på menighetens egne overordnede verdier</a:t>
            </a:r>
          </a:p>
          <a:p>
            <a:r>
              <a:rPr lang="nb-NO" dirty="0" smtClean="0"/>
              <a:t> </a:t>
            </a:r>
            <a:r>
              <a:rPr lang="nb-NO" b="1" dirty="0"/>
              <a:t>Kommunikasjonsprinsippet</a:t>
            </a:r>
            <a:r>
              <a:rPr lang="nb-NO" dirty="0"/>
              <a:t> – </a:t>
            </a:r>
            <a:r>
              <a:rPr lang="nb-NO" dirty="0" smtClean="0"/>
              <a:t>Målrettet </a:t>
            </a:r>
            <a:r>
              <a:rPr lang="nb-NO" dirty="0"/>
              <a:t>kommunikasjon. </a:t>
            </a:r>
            <a:r>
              <a:rPr lang="nb-NO" dirty="0" smtClean="0"/>
              <a:t>Mottakerorientert. </a:t>
            </a:r>
          </a:p>
          <a:p>
            <a:r>
              <a:rPr lang="nb-NO" b="1" dirty="0" smtClean="0"/>
              <a:t>Prinsippet </a:t>
            </a:r>
            <a:r>
              <a:rPr lang="nb-NO" b="1" dirty="0"/>
              <a:t>om aktiv informasjon</a:t>
            </a:r>
            <a:r>
              <a:rPr lang="nb-NO" dirty="0"/>
              <a:t> </a:t>
            </a:r>
            <a:r>
              <a:rPr lang="nb-NO" dirty="0" smtClean="0"/>
              <a:t>– med utgangspunkt i brukernes behov og forutsetninger. </a:t>
            </a:r>
          </a:p>
          <a:p>
            <a:r>
              <a:rPr lang="nb-NO" b="1" dirty="0" smtClean="0"/>
              <a:t>Helhetsprinsippet</a:t>
            </a:r>
            <a:r>
              <a:rPr lang="nb-NO" dirty="0" smtClean="0"/>
              <a:t> – entydig og </a:t>
            </a:r>
            <a:r>
              <a:rPr lang="nb-NO" dirty="0"/>
              <a:t>helhetlig for </a:t>
            </a:r>
            <a:r>
              <a:rPr lang="nb-NO" dirty="0" smtClean="0"/>
              <a:t>mottakeren. Rød tråd.</a:t>
            </a:r>
            <a:endParaRPr lang="nb-NO" dirty="0"/>
          </a:p>
          <a:p>
            <a:r>
              <a:rPr lang="nb-NO" b="1" dirty="0" smtClean="0"/>
              <a:t>Linjeprinsippet</a:t>
            </a:r>
            <a:r>
              <a:rPr lang="nb-NO" dirty="0" smtClean="0"/>
              <a:t> </a:t>
            </a:r>
            <a:r>
              <a:rPr lang="nb-NO" dirty="0"/>
              <a:t>– </a:t>
            </a:r>
            <a:r>
              <a:rPr lang="nb-NO" dirty="0" smtClean="0"/>
              <a:t>innholdet der fagansvaret ligger, utformingen ved hjelp av kommunikasjonskonsulenten.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2F8F-548A-4F78-BB00-520A2AA5351D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7ADC-2031-46FB-9F15-91778F6DDB77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Sentrum og St. Hanshaugen </a:t>
            </a:r>
            <a:r>
              <a:rPr lang="en-US" dirty="0" err="1" smtClean="0"/>
              <a:t>sokn</a:t>
            </a:r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" y="-1"/>
            <a:ext cx="7248906" cy="447107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044" y="1128607"/>
            <a:ext cx="6721480" cy="446426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62465" y="4471075"/>
            <a:ext cx="72861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TILLIT</a:t>
            </a:r>
            <a:b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TROVERDIGHET</a:t>
            </a:r>
            <a:b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NÆRHET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RELEVANS</a:t>
            </a:r>
          </a:p>
          <a:p>
            <a:pPr algn="r"/>
            <a:r>
              <a:rPr lang="nb-NO" sz="1200" dirty="0"/>
              <a:t>Foto: </a:t>
            </a:r>
            <a:endParaRPr lang="nb-NO" sz="1200" dirty="0" smtClean="0"/>
          </a:p>
          <a:p>
            <a:pPr algn="r"/>
            <a:r>
              <a:rPr lang="nb-NO" sz="1200" dirty="0" smtClean="0"/>
              <a:t>Ida Gilbert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7238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592326" cy="3167746"/>
          </a:xfrm>
        </p:spPr>
        <p:txBody>
          <a:bodyPr>
            <a:noAutofit/>
          </a:bodyPr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Målområder </a:t>
            </a:r>
            <a:b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 mål</a:t>
            </a:r>
            <a:r>
              <a:rPr lang="nb-NO" sz="2800" b="1" dirty="0"/>
              <a:t/>
            </a:r>
            <a:br>
              <a:rPr lang="nb-NO" sz="2800" b="1" dirty="0"/>
            </a:b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005665" y="1920239"/>
            <a:ext cx="5694198" cy="33616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2600" dirty="0" smtClean="0">
                <a:solidFill>
                  <a:schemeClr val="tx1"/>
                </a:solidFill>
              </a:rPr>
              <a:t>En strategi skal tenkes inn i hver konkrete plan/all planlegging</a:t>
            </a:r>
          </a:p>
          <a:p>
            <a:r>
              <a:rPr lang="nb-NO" sz="2600" dirty="0">
                <a:solidFill>
                  <a:schemeClr val="tx1"/>
                </a:solidFill>
              </a:rPr>
              <a:t>D</a:t>
            </a:r>
            <a:r>
              <a:rPr lang="nb-NO" sz="2600" dirty="0" smtClean="0">
                <a:solidFill>
                  <a:schemeClr val="tx1"/>
                </a:solidFill>
              </a:rPr>
              <a:t>ele </a:t>
            </a:r>
            <a:r>
              <a:rPr lang="nb-NO" sz="2600" dirty="0">
                <a:solidFill>
                  <a:schemeClr val="tx1"/>
                </a:solidFill>
              </a:rPr>
              <a:t>kommunikasjonsansvar internt i organisasjonen</a:t>
            </a:r>
            <a:r>
              <a:rPr lang="nb-NO" sz="2600" dirty="0" smtClean="0">
                <a:solidFill>
                  <a:schemeClr val="tx1"/>
                </a:solidFill>
              </a:rPr>
              <a:t>.</a:t>
            </a:r>
            <a:endParaRPr lang="nb-NO" dirty="0"/>
          </a:p>
          <a:p>
            <a:r>
              <a:rPr lang="nb-NO" sz="2600" dirty="0" smtClean="0">
                <a:solidFill>
                  <a:schemeClr val="tx1"/>
                </a:solidFill>
              </a:rPr>
              <a:t>Alle skal tenke kommunikasjon inn i arbeidet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99863" y="1920240"/>
            <a:ext cx="3114185" cy="4555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Generelt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Vi </a:t>
            </a:r>
            <a:r>
              <a:rPr lang="nb-NO" dirty="0">
                <a:solidFill>
                  <a:schemeClr val="bg1"/>
                </a:solidFill>
              </a:rPr>
              <a:t>slutter oss </a:t>
            </a:r>
            <a:r>
              <a:rPr lang="nb-NO" dirty="0" smtClean="0">
                <a:solidFill>
                  <a:schemeClr val="bg1"/>
                </a:solidFill>
              </a:rPr>
              <a:t>til </a:t>
            </a:r>
            <a:r>
              <a:rPr lang="nb-NO" dirty="0">
                <a:solidFill>
                  <a:schemeClr val="bg1"/>
                </a:solidFill>
              </a:rPr>
              <a:t>gjeldende </a:t>
            </a:r>
            <a:r>
              <a:rPr lang="nb-NO" dirty="0" smtClean="0">
                <a:solidFill>
                  <a:schemeClr val="bg1"/>
                </a:solidFill>
              </a:rPr>
              <a:t>informasjonsplattform (2006) </a:t>
            </a:r>
            <a:r>
              <a:rPr lang="nb-NO" dirty="0">
                <a:solidFill>
                  <a:schemeClr val="bg1"/>
                </a:solidFill>
              </a:rPr>
              <a:t>for Den norske kirke og til retningslinjene for Den norske kirkes digitale </a:t>
            </a:r>
            <a:r>
              <a:rPr lang="nb-NO" dirty="0" smtClean="0">
                <a:solidFill>
                  <a:schemeClr val="bg1"/>
                </a:solidFill>
              </a:rPr>
              <a:t>satsing (2018) </a:t>
            </a:r>
            <a:r>
              <a:rPr lang="nb-NO" dirty="0">
                <a:solidFill>
                  <a:schemeClr val="bg1"/>
                </a:solidFill>
              </a:rPr>
              <a:t>og medlemskommunikasjon vedtatt av </a:t>
            </a:r>
            <a:r>
              <a:rPr lang="nb-NO" dirty="0" smtClean="0">
                <a:solidFill>
                  <a:schemeClr val="bg1"/>
                </a:solidFill>
              </a:rPr>
              <a:t>kirkemøtet (2017).</a:t>
            </a:r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06B8-9442-4015-B1CE-818C5C952A31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767420"/>
            <a:ext cx="3440728" cy="1593643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Vi ønsker at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0" y="2470245"/>
            <a:ext cx="3440728" cy="3628126"/>
          </a:xfrm>
        </p:spPr>
        <p:txBody>
          <a:bodyPr>
            <a:normAutofit fontScale="55000" lnSpcReduction="20000"/>
          </a:bodyPr>
          <a:lstStyle/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spc="80" dirty="0">
                <a:solidFill>
                  <a:schemeClr val="bg1"/>
                </a:solidFill>
              </a:rPr>
              <a:t>Gudstjenestelivet blomstrer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spc="80" dirty="0">
                <a:solidFill>
                  <a:schemeClr val="bg1"/>
                </a:solidFill>
              </a:rPr>
              <a:t>Flere søker dåp og trosopplæring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spc="80" dirty="0" smtClean="0">
                <a:solidFill>
                  <a:schemeClr val="bg1"/>
                </a:solidFill>
              </a:rPr>
              <a:t>Større oppslutning om våre </a:t>
            </a:r>
            <a:r>
              <a:rPr lang="nb-NO" sz="3200" spc="80" dirty="0" err="1" smtClean="0">
                <a:solidFill>
                  <a:schemeClr val="bg1"/>
                </a:solidFill>
              </a:rPr>
              <a:t>eventer</a:t>
            </a:r>
            <a:r>
              <a:rPr lang="nb-NO" sz="3200" spc="80" dirty="0" smtClean="0">
                <a:solidFill>
                  <a:schemeClr val="bg1"/>
                </a:solidFill>
              </a:rPr>
              <a:t> og aktiviteter</a:t>
            </a:r>
            <a:endParaRPr lang="nb-NO" sz="3200" spc="80" dirty="0">
              <a:solidFill>
                <a:schemeClr val="bg1"/>
              </a:solidFill>
            </a:endParaRP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spc="80" dirty="0">
                <a:solidFill>
                  <a:schemeClr val="bg1"/>
                </a:solidFill>
              </a:rPr>
              <a:t>Flere ønsker å være frivillige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3200" spc="80" dirty="0" smtClean="0">
                <a:solidFill>
                  <a:schemeClr val="bg1"/>
                </a:solidFill>
              </a:rPr>
              <a:t>Internkommunikasjonen </a:t>
            </a:r>
            <a:r>
              <a:rPr lang="nb-NO" sz="3200" spc="80" dirty="0">
                <a:solidFill>
                  <a:schemeClr val="bg1"/>
                </a:solidFill>
              </a:rPr>
              <a:t>blir styrket</a:t>
            </a:r>
          </a:p>
          <a:p>
            <a:pPr lvl="2">
              <a:spcAft>
                <a:spcPts val="600"/>
              </a:spcAft>
            </a:pPr>
            <a:endParaRPr lang="nb-NO" sz="2800" i="1" spc="80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A800-4969-4750-9537-C45F1430998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Spirende gudstjenesteliv</a:t>
            </a:r>
            <a:endParaRPr lang="nb-NO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56032" y="3696236"/>
            <a:ext cx="2834640" cy="2119347"/>
          </a:xfrm>
        </p:spPr>
        <p:txBody>
          <a:bodyPr/>
          <a:lstStyle/>
          <a:p>
            <a:r>
              <a:rPr lang="nb-NO" sz="2000" dirty="0" smtClean="0"/>
              <a:t>Hvorfor skal folk komme?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Vi har gode prekener, god musikk, gode rom</a:t>
            </a:r>
            <a:r>
              <a:rPr lang="nb-NO" sz="2000" dirty="0"/>
              <a:t>.</a:t>
            </a:r>
            <a:endParaRPr lang="nb-NO" sz="2000" dirty="0" smtClean="0"/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9F4-89C7-4963-A32D-419210168D6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244133" y="5519568"/>
            <a:ext cx="1254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Foto: Ida Gilbert, Trefoldighetskirken 2018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042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140242"/>
          </a:xfrm>
        </p:spPr>
        <p:txBody>
          <a:bodyPr>
            <a:normAutofit/>
          </a:bodyPr>
          <a:lstStyle/>
          <a:p>
            <a:r>
              <a:rPr lang="nb-NO" dirty="0" smtClean="0"/>
              <a:t>Mange til dåp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600" dirty="0" smtClean="0"/>
              <a:t>(Egen strategi for dåp)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>
            <a:fillRect/>
          </a:stretch>
        </p:blipFill>
        <p:spPr/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9F4-89C7-4963-A32D-419210168D6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Sentrum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St. </a:t>
            </a:r>
            <a:r>
              <a:rPr lang="en-US" dirty="0" err="1" smtClean="0"/>
              <a:t>Hanshaugen</a:t>
            </a:r>
            <a:r>
              <a:rPr lang="en-US" dirty="0" smtClean="0"/>
              <a:t> </a:t>
            </a:r>
            <a:r>
              <a:rPr lang="en-US" dirty="0" err="1" smtClean="0"/>
              <a:t>sokn</a:t>
            </a:r>
            <a:endParaRPr lang="en-US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244133" y="4928820"/>
            <a:ext cx="12549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Foto: Ida Gilbert, dåp i Gamle Aker kirke, høst 2018</a:t>
            </a:r>
          </a:p>
          <a:p>
            <a:r>
              <a:rPr lang="nb-NO" sz="1000" dirty="0" smtClean="0"/>
              <a:t>(Har egen dåpsreportasje med utgangspunkt i disse)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7490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Konfirmanter og ungdomsarbeid</a:t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1800" dirty="0" smtClean="0"/>
              <a:t>(Egen strategi for trosopplæring/konfirmasjon)</a:t>
            </a:r>
            <a:endParaRPr lang="nb-NO" sz="1800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/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29F4-89C7-4963-A32D-419210168D63}" type="datetime1">
              <a:rPr lang="nb-NO" smtClean="0"/>
              <a:t>19.07.2019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Sentrum og St. Hanshaugen sokn</a:t>
            </a:r>
            <a:endParaRPr lang="en-US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129589" y="5378116"/>
            <a:ext cx="1254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Foto: Ida Gilbert, Trefoldighetskirken 2018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9230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3637</TotalTime>
  <Words>1448</Words>
  <Application>Microsoft Office PowerPoint</Application>
  <PresentationFormat>Widescreen</PresentationFormat>
  <Paragraphs>292</Paragraphs>
  <Slides>27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5" baseType="lpstr">
      <vt:lpstr>Arial</vt:lpstr>
      <vt:lpstr>Calibri</vt:lpstr>
      <vt:lpstr>Corbel</vt:lpstr>
      <vt:lpstr>Georgia</vt:lpstr>
      <vt:lpstr>Times New Roman</vt:lpstr>
      <vt:lpstr>Wingdings</vt:lpstr>
      <vt:lpstr>Wingdings 2</vt:lpstr>
      <vt:lpstr>Ramme</vt:lpstr>
      <vt:lpstr>               Kommunikasjonsstrategi for Sentrum og St. Hanshaugen        </vt:lpstr>
      <vt:lpstr>Hvem er vi?  Hva er vår visjon?</vt:lpstr>
      <vt:lpstr>PRINSIPPER  for  kommunikasjon</vt:lpstr>
      <vt:lpstr>PowerPoint-presentasjon</vt:lpstr>
      <vt:lpstr>Målområder  og mål </vt:lpstr>
      <vt:lpstr>Vi ønsker at </vt:lpstr>
      <vt:lpstr>Spirende gudstjenesteliv</vt:lpstr>
      <vt:lpstr>Mange til dåp  (Egen strategi for dåp)  </vt:lpstr>
      <vt:lpstr>Konfirmanter og ungdomsarbeid  (Egen strategi for trosopplæring/konfirmasjon)</vt:lpstr>
      <vt:lpstr>Oppslutning om våre eventer  Vi legger en plan for kommunikasjon per semester</vt:lpstr>
      <vt:lpstr>Målgrupper</vt:lpstr>
      <vt:lpstr>MÅlgrupper</vt:lpstr>
      <vt:lpstr>Gruppe - definisjoner</vt:lpstr>
      <vt:lpstr>Gul-rød gruppe?</vt:lpstr>
      <vt:lpstr>Kanalvalg  </vt:lpstr>
      <vt:lpstr>Klassisk grønn gruppe  Aktive i menigheten samlet på Veitvedt feriekoloni 2018.   </vt:lpstr>
      <vt:lpstr>PowerPoint-presentasjon</vt:lpstr>
      <vt:lpstr>Ansvar og organisering</vt:lpstr>
      <vt:lpstr>Ansvarsfordeling</vt:lpstr>
      <vt:lpstr>Teologisk  Verdimessig  Økonomi og administrasjon  Diakoni  Trosopplæring   Dåp  Kirkemusikk </vt:lpstr>
      <vt:lpstr>Forts. ansvarsfordeling   </vt:lpstr>
      <vt:lpstr>Forts. ansvarsfordeling</vt:lpstr>
      <vt:lpstr>IMPLEMENTERING  - fra plan til iverksetting</vt:lpstr>
      <vt:lpstr>Nivå 2.   PLAN </vt:lpstr>
      <vt:lpstr>Målgrupper 2019</vt:lpstr>
      <vt:lpstr>PowerPoint-presentasjon</vt:lpstr>
      <vt:lpstr>Årshjul 2019</vt:lpstr>
    </vt:vector>
  </TitlesOfParts>
  <Company>Kirkepartner IKT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Ida Marie Haugen Gilbert</dc:creator>
  <cp:lastModifiedBy>Ida Marie Haugen Gilbert</cp:lastModifiedBy>
  <cp:revision>207</cp:revision>
  <cp:lastPrinted>2019-06-13T14:03:04Z</cp:lastPrinted>
  <dcterms:created xsi:type="dcterms:W3CDTF">2019-03-05T12:07:13Z</dcterms:created>
  <dcterms:modified xsi:type="dcterms:W3CDTF">2019-07-19T13:24:24Z</dcterms:modified>
</cp:coreProperties>
</file>