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70" r:id="rId4"/>
    <p:sldId id="263" r:id="rId5"/>
    <p:sldId id="265" r:id="rId6"/>
    <p:sldId id="264" r:id="rId7"/>
    <p:sldId id="269" r:id="rId8"/>
    <p:sldId id="261" r:id="rId9"/>
    <p:sldId id="268" r:id="rId1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26A52A-56C6-40A7-B1DC-929D2FF66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E32E66A-8218-4E84-8843-2E2CE1234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343E75-D0D1-4B29-AF9B-889B9FE4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230AEA-C810-4650-87CB-E3133B6D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2719CC-D4B6-4564-B719-C45E1AB1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928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8C1C60-BD08-495E-8CAE-5757DD33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EEDA8AE-46CE-4C6B-98BC-41F788708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EAB7D6-E485-49E9-B9D7-7D6ACF4E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3D9243-EC0F-49FD-A688-FD088420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45418F-DD1C-4943-844F-F8DF3FEA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772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D347A05-2422-4335-A4C2-418586F55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3E79A7B-1210-4C7E-9294-188A61F82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188CF1-BF2D-4AC7-AC2A-F465EFF6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16FE66-EEA5-4492-BE55-93FA2021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C99DF4-FA91-44F3-8A83-1D3A68E9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68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5C4577-50EE-4E41-A8CF-2BF202BE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D5D533-3620-4250-A507-BC1534BB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85737F-82B1-455A-BA56-FC2E8379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528289-4A28-414D-8953-5DE03705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5BF64A-503B-491E-ADDA-C996B2A5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0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A66391-456C-4B80-A590-BC784867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D984CB-011E-4B53-9F59-52F81466F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96C9C1-B299-4496-A8A0-836E941B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B13B14-0513-473D-9641-E5448CF1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3BDECA-24EE-4006-8F38-5D6E6F4E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515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5546B2-F076-4E21-B899-8572255C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2664EF-A789-424A-98D8-3EF44451A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F054469-EC02-464B-915A-B67EE1BD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A558F2-CFA6-4B2E-BF46-149C4DA8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C46FC3E-E7A4-49A1-8EF5-CA5BBF7D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DA7881-8CAE-42DD-A029-3C3726D8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48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BC47F8-0598-43B9-A4E2-F37F0516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33A060-524C-4760-9F91-5E71490C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E7DDD7B-6B8B-4B9D-9E95-99917E2EF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300D81A-B621-4D8A-884A-8A8D4B268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ABB0FBA-1626-466F-B400-F3253E760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A762ED8-9662-4A82-B6FE-46EC3235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AAA67A4-625D-4D2A-9F4D-BB115229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8C70CF5-DA4C-41A8-A026-9A6EFC2E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99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46AE45-EB07-40F1-8225-8DD54762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40D1BE-0494-4E93-B532-4E6E299E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C91A00-3EA6-4FD4-A5A9-EB652AC4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E207359-DA72-47F0-A8FF-9B359F2C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91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14B79B3-151A-4BAF-9049-98029D1D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FE55C64-8317-441E-896F-CE897A4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6D2881-19B9-4B27-AD71-482E3DD0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37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50458-3B60-4F83-B386-440DADA1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AFA087-8C31-4525-9D28-6EC6D5F6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AD2D6F-59EA-4383-BFC8-FEDDCF001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856369-D4B2-43B0-B750-210C4D39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903AEE-E2E4-4D97-A760-7E74C41C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F42A3B2-9F4D-47F4-A27F-E94ADCBA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8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EF27E6-DB60-4EDE-9273-646CDB41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0C90C45-3B0E-4797-BA68-24222345A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16310E-E465-4406-BB6A-ECCF0365D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195042-87FA-49A8-93B0-6A66CE42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16F0A4-B1BA-4A7E-896A-D04BE5DB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1B6FF87-D273-4409-9C4E-4F323E9C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6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C678CAF-7FED-4F26-8366-4B5C3915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AB3A87-CDD1-42EE-9345-39AD7ADB4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CCBDD2-43F4-4963-9B26-E9CBF8B5A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3DAD6-2114-41DC-8BC9-823A28AEFE8F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920B4D-C9E5-4AF8-96A0-2CA4AADE4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2E67C6-F44F-4F55-802E-F64E8BFDB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2A00-592A-4FAE-86B0-78B03BFED5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58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E0B2AD6-EA1A-4252-BF73-05E4F2396F4C}"/>
              </a:ext>
            </a:extLst>
          </p:cNvPr>
          <p:cNvSpPr txBox="1"/>
          <p:nvPr/>
        </p:nvSpPr>
        <p:spPr>
          <a:xfrm>
            <a:off x="1" y="9912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600" dirty="0"/>
              <a:t>Ulstein nye </a:t>
            </a:r>
            <a:r>
              <a:rPr lang="nb-NO" sz="5600" dirty="0" err="1"/>
              <a:t>kyrkje</a:t>
            </a:r>
            <a:r>
              <a:rPr lang="nb-NO" sz="5600" dirty="0"/>
              <a:t> – </a:t>
            </a:r>
            <a:r>
              <a:rPr lang="nb-NO" sz="5600" dirty="0" err="1"/>
              <a:t>saman</a:t>
            </a:r>
            <a:r>
              <a:rPr lang="nb-NO" sz="5600" dirty="0"/>
              <a:t> på ferda</a:t>
            </a:r>
          </a:p>
        </p:txBody>
      </p:sp>
      <p:pic>
        <p:nvPicPr>
          <p:cNvPr id="5" name="Bilde 4" descr="Et bilde som inneholder innendørs, person&#10;&#10;Automatisk generert beskrivelse">
            <a:extLst>
              <a:ext uri="{FF2B5EF4-FFF2-40B4-BE49-F238E27FC236}">
                <a16:creationId xmlns:a16="http://schemas.microsoft.com/office/drawing/2014/main" id="{7C8217C2-5F2F-412E-97D9-42EF9329F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3" y="1089262"/>
            <a:ext cx="6022428" cy="3376353"/>
          </a:xfrm>
          <a:prstGeom prst="rect">
            <a:avLst/>
          </a:prstGeom>
        </p:spPr>
      </p:pic>
      <p:pic>
        <p:nvPicPr>
          <p:cNvPr id="10" name="Bilde 9" descr="Et bilde som inneholder person, personer, innendørs, folkemengde&#10;&#10;Automatisk generert beskrivelse">
            <a:extLst>
              <a:ext uri="{FF2B5EF4-FFF2-40B4-BE49-F238E27FC236}">
                <a16:creationId xmlns:a16="http://schemas.microsoft.com/office/drawing/2014/main" id="{6F6DB5DB-9B20-4939-92CB-2DA498FBC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2"/>
          <a:stretch/>
        </p:blipFill>
        <p:spPr>
          <a:xfrm>
            <a:off x="6113267" y="1089262"/>
            <a:ext cx="6022428" cy="2378258"/>
          </a:xfrm>
          <a:prstGeom prst="rect">
            <a:avLst/>
          </a:prstGeom>
        </p:spPr>
      </p:pic>
      <p:pic>
        <p:nvPicPr>
          <p:cNvPr id="12" name="Bilde 11" descr="Et bilde som inneholder gulv, innendørs, lever&#10;&#10;Automatisk generert beskrivelse">
            <a:extLst>
              <a:ext uri="{FF2B5EF4-FFF2-40B4-BE49-F238E27FC236}">
                <a16:creationId xmlns:a16="http://schemas.microsoft.com/office/drawing/2014/main" id="{1153245C-E039-4C1E-AE2D-CFC124FBB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21" y="2720560"/>
            <a:ext cx="2295757" cy="419044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F0D3996-ADE0-4F51-93C9-E1AE0229C864}"/>
              </a:ext>
            </a:extLst>
          </p:cNvPr>
          <p:cNvSpPr txBox="1"/>
          <p:nvPr/>
        </p:nvSpPr>
        <p:spPr>
          <a:xfrm>
            <a:off x="233038" y="4815784"/>
            <a:ext cx="43655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400" b="1" dirty="0"/>
              <a:t>Ein stor fellesskap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6.600 medlemar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1.500 born </a:t>
            </a:r>
            <a:r>
              <a:rPr lang="nn-NO" sz="2400" dirty="0" err="1"/>
              <a:t>trusopplæring</a:t>
            </a:r>
            <a:endParaRPr lang="nn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350 frivillige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75D50AA-6EFC-4941-ADCD-0950B90663C6}"/>
              </a:ext>
            </a:extLst>
          </p:cNvPr>
          <p:cNvSpPr txBox="1"/>
          <p:nvPr/>
        </p:nvSpPr>
        <p:spPr>
          <a:xfrm>
            <a:off x="7506988" y="3812546"/>
            <a:ext cx="45949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400" b="1" dirty="0"/>
              <a:t>Ein aktiv samfunnsaktør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Barne- og ungdomsarbeid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Leiarutvikling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Kor- og musikkarbeid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tilbod på institusjonane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Matinnsamling Hjartevarme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Samtaletilbod Kyrkje på senteret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337565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BBDD6C3-D8E6-46BC-B559-4C16097C4D0C}"/>
              </a:ext>
            </a:extLst>
          </p:cNvPr>
          <p:cNvSpPr txBox="1"/>
          <p:nvPr/>
        </p:nvSpPr>
        <p:spPr>
          <a:xfrm>
            <a:off x="411785" y="1488795"/>
            <a:ext cx="11458713" cy="494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Steg mot Ulstein nye </a:t>
            </a:r>
            <a:r>
              <a:rPr lang="nb-NO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</a:t>
            </a:r>
            <a:r>
              <a:rPr lang="nb-N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Større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kyrkjerom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kyrkjelyden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er 6-dobla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sidan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Ulstein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kyrkja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blei bygget)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Eigna og større lokale til å drive med trusopplæring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Eigna lokale til å drive barne- og ungdomsarbeid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Lokale med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føresetnad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til å utvikle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kyrkjelyden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vidare</a:t>
            </a:r>
            <a:endParaRPr lang="nb-NO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Lokale for arbeidsformer der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fleire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rom kan brukast parallelt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Lokale som er universell utforma etter standard for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offentlege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bygg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Lokale som gir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innbydande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arbeidsvilkår for tilsette og frivillige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Lokale som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samlar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kyrkjelyden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sine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aktivitetar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under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eitt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tak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Lokale til å avlaste bruken av Ulstein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vernar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om henne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6F886B7-22C5-45D9-849E-D0798C6B8756}"/>
              </a:ext>
            </a:extLst>
          </p:cNvPr>
          <p:cNvSpPr txBox="1"/>
          <p:nvPr/>
        </p:nvSpPr>
        <p:spPr>
          <a:xfrm>
            <a:off x="388248" y="99120"/>
            <a:ext cx="11482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/>
              <a:t>Kva treng </a:t>
            </a:r>
            <a:r>
              <a:rPr lang="nb-NO" sz="6000" dirty="0" err="1"/>
              <a:t>kyrkja</a:t>
            </a:r>
            <a:r>
              <a:rPr lang="nb-NO" sz="6000" dirty="0"/>
              <a:t> areal til?</a:t>
            </a:r>
          </a:p>
        </p:txBody>
      </p:sp>
    </p:spTree>
    <p:extLst>
      <p:ext uri="{BB962C8B-B14F-4D97-AF65-F5344CB8AC3E}">
        <p14:creationId xmlns:p14="http://schemas.microsoft.com/office/powerpoint/2010/main" val="342103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BBDD6C3-D8E6-46BC-B559-4C16097C4D0C}"/>
              </a:ext>
            </a:extLst>
          </p:cNvPr>
          <p:cNvSpPr txBox="1"/>
          <p:nvPr/>
        </p:nvSpPr>
        <p:spPr>
          <a:xfrm>
            <a:off x="411785" y="1346756"/>
            <a:ext cx="11458713" cy="494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Steg mot Ulstein nye </a:t>
            </a:r>
            <a:r>
              <a:rPr lang="nb-NO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</a:t>
            </a:r>
            <a:r>
              <a:rPr lang="nb-N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2002 – Ulstein nye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del av kommuneplanen sin arealdel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2015 – KS - vedtak lokalisering av Ulstein nye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(ca. 1 MNOK)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2016 – arkitektkonkurranse med 4 anonymiserte forslag (0,8 MNOK)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2016 – tilsagn stønad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miljødirektoratet (3 MNOK – forfalt i 2020)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2017 – skisseprosjekt ut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vinnarutkastet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(1,2 MNOK)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2017 – KS- vedtak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investeringsmidlar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vidare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utvikling av prosjektet (2,8 MNOK)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Prosjektet er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fremja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politisk m.a. i 2017 og 2018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2019 – Ulstein nye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inn i langtidsplan for kommunale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investeringar</a:t>
            </a:r>
            <a:endParaRPr lang="nb-NO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2021 –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kyrkjelyden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samla inn 6,5 MNOK til Ulstein nye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(per 30.09.)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6F886B7-22C5-45D9-849E-D0798C6B8756}"/>
              </a:ext>
            </a:extLst>
          </p:cNvPr>
          <p:cNvSpPr txBox="1"/>
          <p:nvPr/>
        </p:nvSpPr>
        <p:spPr>
          <a:xfrm>
            <a:off x="388249" y="99120"/>
            <a:ext cx="790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/>
              <a:t>Milepæl</a:t>
            </a:r>
          </a:p>
        </p:txBody>
      </p:sp>
    </p:spTree>
    <p:extLst>
      <p:ext uri="{BB962C8B-B14F-4D97-AF65-F5344CB8AC3E}">
        <p14:creationId xmlns:p14="http://schemas.microsoft.com/office/powerpoint/2010/main" val="387355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himmel, bilvei, utendørs&#10;&#10;Automatisk generert beskrivelse">
            <a:extLst>
              <a:ext uri="{FF2B5EF4-FFF2-40B4-BE49-F238E27FC236}">
                <a16:creationId xmlns:a16="http://schemas.microsoft.com/office/drawing/2014/main" id="{BADD9433-C8E5-4D7F-8C1C-486B92CBE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7" y="0"/>
            <a:ext cx="10921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8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BBDD6C3-D8E6-46BC-B559-4C16097C4D0C}"/>
              </a:ext>
            </a:extLst>
          </p:cNvPr>
          <p:cNvSpPr txBox="1"/>
          <p:nvPr/>
        </p:nvSpPr>
        <p:spPr>
          <a:xfrm>
            <a:off x="572688" y="1347026"/>
            <a:ext cx="11458713" cy="246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Dette treng vi å jobbe med: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Redusere kostnader med om lag 20%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Vurdere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eit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anna materiale for både tak og kledning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Tenke på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vedlikehald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og drift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Sikre finansiering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66330E5-5F11-4431-B069-44A3E66A58DA}"/>
              </a:ext>
            </a:extLst>
          </p:cNvPr>
          <p:cNvSpPr txBox="1"/>
          <p:nvPr/>
        </p:nvSpPr>
        <p:spPr>
          <a:xfrm>
            <a:off x="572688" y="4131165"/>
            <a:ext cx="11458713" cy="246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Premissar</a:t>
            </a:r>
            <a:r>
              <a:rPr lang="nb-N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Halde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fast ved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arbeidskyrkjeprinsippet</a:t>
            </a:r>
            <a:endParaRPr lang="nb-NO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Eit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sakralrom av høg kvalitet i sentrum større enn dagens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</a:t>
            </a:r>
            <a:endParaRPr lang="nb-NO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Tilrettelagt lokale for å drive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eit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mangfaldig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inkluderande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kyrkjelydsarbeid</a:t>
            </a:r>
            <a:endParaRPr lang="nb-NO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Forsvarlege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arbeidsvilkår for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tilsette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E0B2AD6-EA1A-4252-BF73-05E4F2396F4C}"/>
              </a:ext>
            </a:extLst>
          </p:cNvPr>
          <p:cNvSpPr txBox="1"/>
          <p:nvPr/>
        </p:nvSpPr>
        <p:spPr>
          <a:xfrm>
            <a:off x="572687" y="99120"/>
            <a:ext cx="10435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/>
              <a:t>Utgangspunkt for </a:t>
            </a:r>
            <a:r>
              <a:rPr lang="nb-NO" sz="6000" dirty="0" err="1"/>
              <a:t>vidare</a:t>
            </a:r>
            <a:r>
              <a:rPr lang="nb-NO" sz="6000" dirty="0"/>
              <a:t> arbeid</a:t>
            </a:r>
          </a:p>
        </p:txBody>
      </p:sp>
    </p:spTree>
    <p:extLst>
      <p:ext uri="{BB962C8B-B14F-4D97-AF65-F5344CB8AC3E}">
        <p14:creationId xmlns:p14="http://schemas.microsoft.com/office/powerpoint/2010/main" val="2624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ak, personer, gruppe, folkemengde&#10;&#10;Automatisk generert beskrivelse">
            <a:extLst>
              <a:ext uri="{FF2B5EF4-FFF2-40B4-BE49-F238E27FC236}">
                <a16:creationId xmlns:a16="http://schemas.microsoft.com/office/drawing/2014/main" id="{105F7595-E560-44C1-8084-30F8AF326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2"/>
            <a:ext cx="12188358" cy="62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9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BBDD6C3-D8E6-46BC-B559-4C16097C4D0C}"/>
              </a:ext>
            </a:extLst>
          </p:cNvPr>
          <p:cNvSpPr txBox="1"/>
          <p:nvPr/>
        </p:nvSpPr>
        <p:spPr>
          <a:xfrm>
            <a:off x="388249" y="1318971"/>
            <a:ext cx="11458713" cy="345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Desse</a:t>
            </a:r>
            <a:r>
              <a:rPr lang="nb-N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grep er gjort: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Revidert romprogram, redusert med 30%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Involvering av lokale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ingjeniørkontor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Conplan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og Sporstøl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arkitektar</a:t>
            </a:r>
            <a:endParaRPr lang="nb-NO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Forenkla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kostruksjonsprinsipp</a:t>
            </a:r>
            <a:endParaRPr lang="nb-NO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Reduksjon av areal og volum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Optimalisering av plassering på tomt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Endringar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materialval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for tak og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fassade</a:t>
            </a:r>
            <a:endParaRPr lang="nb-NO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6F886B7-22C5-45D9-849E-D0798C6B8756}"/>
              </a:ext>
            </a:extLst>
          </p:cNvPr>
          <p:cNvSpPr txBox="1"/>
          <p:nvPr/>
        </p:nvSpPr>
        <p:spPr>
          <a:xfrm>
            <a:off x="388249" y="99120"/>
            <a:ext cx="790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 err="1"/>
              <a:t>Pågånde</a:t>
            </a:r>
            <a:r>
              <a:rPr lang="nb-NO" sz="6000" dirty="0"/>
              <a:t> prosess</a:t>
            </a:r>
          </a:p>
        </p:txBody>
      </p:sp>
    </p:spTree>
    <p:extLst>
      <p:ext uri="{BB962C8B-B14F-4D97-AF65-F5344CB8AC3E}">
        <p14:creationId xmlns:p14="http://schemas.microsoft.com/office/powerpoint/2010/main" val="201978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E883002-14CA-4D29-96FA-306AF5A43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825" r="6779" b="13136"/>
          <a:stretch/>
        </p:blipFill>
        <p:spPr>
          <a:xfrm>
            <a:off x="0" y="6996"/>
            <a:ext cx="10483865" cy="685885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FDDFEE9-04F0-452C-A302-5689E2DB15AE}"/>
              </a:ext>
            </a:extLst>
          </p:cNvPr>
          <p:cNvSpPr/>
          <p:nvPr/>
        </p:nvSpPr>
        <p:spPr>
          <a:xfrm>
            <a:off x="1322544" y="682857"/>
            <a:ext cx="710328" cy="2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19DC416-FE61-49D0-9B32-BBF6175BD023}"/>
              </a:ext>
            </a:extLst>
          </p:cNvPr>
          <p:cNvSpPr/>
          <p:nvPr/>
        </p:nvSpPr>
        <p:spPr>
          <a:xfrm>
            <a:off x="552695" y="5265977"/>
            <a:ext cx="710328" cy="2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F31110B-F2AE-4CE2-AA9A-C07EB16871F5}"/>
              </a:ext>
            </a:extLst>
          </p:cNvPr>
          <p:cNvSpPr/>
          <p:nvPr/>
        </p:nvSpPr>
        <p:spPr>
          <a:xfrm>
            <a:off x="1560628" y="5767654"/>
            <a:ext cx="710328" cy="2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518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BBDD6C3-D8E6-46BC-B559-4C16097C4D0C}"/>
              </a:ext>
            </a:extLst>
          </p:cNvPr>
          <p:cNvSpPr txBox="1"/>
          <p:nvPr/>
        </p:nvSpPr>
        <p:spPr>
          <a:xfrm>
            <a:off x="411785" y="1080422"/>
            <a:ext cx="11458713" cy="551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Vedtak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formannskapet (19.10.):</a:t>
            </a:r>
            <a:b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nn-NO" sz="2400" i="1" dirty="0">
                <a:effectLst/>
              </a:rPr>
              <a:t>Ulstein kommune har som intensjon at Nye Ulstein kyrkje skal byggast. </a:t>
            </a:r>
            <a:br>
              <a:rPr lang="nn-NO" sz="2400" i="1" dirty="0"/>
            </a:br>
            <a:r>
              <a:rPr lang="nn-NO" sz="2400" i="1" dirty="0">
                <a:effectLst/>
              </a:rPr>
              <a:t>Ulstein kommunestyre ber Ulstein sokn halde fram arbeidet med deira del av den </a:t>
            </a:r>
            <a:br>
              <a:rPr lang="nn-NO" sz="2400" i="1" dirty="0"/>
            </a:br>
            <a:r>
              <a:rPr lang="nn-NO" sz="2400" i="1" dirty="0">
                <a:effectLst/>
              </a:rPr>
              <a:t>samla finansieringa.»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Vi treng ei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tydeleg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forankring i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framtidsplanane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for Ulstein kommune for å skape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vidare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engasjement og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gjevarglede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Plan for eigenfinansiering: </a:t>
            </a:r>
            <a:b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- Nedbetaling av lån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første 4 år (ca. 11 MNOK)</a:t>
            </a:r>
            <a:b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- innkjøp av interiør, orgel, utstyr (ca. 9 MNOK)</a:t>
            </a:r>
            <a:b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- innsamla per 30.09. 6,5 MNOK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Arbeid med </a:t>
            </a:r>
            <a:r>
              <a:rPr lang="nb-NO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vidare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optimalisering av prosjektet ved hjelp av</a:t>
            </a:r>
            <a:b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lokale leverandører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6F886B7-22C5-45D9-849E-D0798C6B8756}"/>
              </a:ext>
            </a:extLst>
          </p:cNvPr>
          <p:cNvSpPr txBox="1"/>
          <p:nvPr/>
        </p:nvSpPr>
        <p:spPr>
          <a:xfrm>
            <a:off x="388249" y="99120"/>
            <a:ext cx="790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/>
              <a:t>Kva treng vi </a:t>
            </a:r>
            <a:r>
              <a:rPr lang="nb-NO" sz="6000" dirty="0" err="1"/>
              <a:t>no</a:t>
            </a:r>
            <a:r>
              <a:rPr lang="nb-NO" sz="6000" dirty="0"/>
              <a:t>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D332C53-945D-409C-85F0-5D9BED634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83" y="3440675"/>
            <a:ext cx="3140651" cy="31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8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480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Christfried Kaul</dc:creator>
  <cp:lastModifiedBy>Christfried Kaul</cp:lastModifiedBy>
  <cp:revision>7</cp:revision>
  <cp:lastPrinted>2021-10-25T20:28:29Z</cp:lastPrinted>
  <dcterms:created xsi:type="dcterms:W3CDTF">2021-10-21T11:24:04Z</dcterms:created>
  <dcterms:modified xsi:type="dcterms:W3CDTF">2021-10-25T21:06:08Z</dcterms:modified>
</cp:coreProperties>
</file>