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305" r:id="rId2"/>
    <p:sldId id="257" r:id="rId3"/>
    <p:sldId id="258" r:id="rId4"/>
    <p:sldId id="296" r:id="rId5"/>
    <p:sldId id="290" r:id="rId6"/>
    <p:sldId id="259" r:id="rId7"/>
    <p:sldId id="260" r:id="rId8"/>
    <p:sldId id="295" r:id="rId9"/>
    <p:sldId id="261" r:id="rId10"/>
    <p:sldId id="262" r:id="rId11"/>
    <p:sldId id="289" r:id="rId12"/>
    <p:sldId id="291" r:id="rId13"/>
    <p:sldId id="292" r:id="rId14"/>
    <p:sldId id="281" r:id="rId15"/>
    <p:sldId id="263" r:id="rId16"/>
    <p:sldId id="264" r:id="rId17"/>
    <p:sldId id="297" r:id="rId18"/>
    <p:sldId id="282" r:id="rId19"/>
    <p:sldId id="265" r:id="rId20"/>
    <p:sldId id="266" r:id="rId21"/>
    <p:sldId id="283" r:id="rId22"/>
    <p:sldId id="269" r:id="rId23"/>
    <p:sldId id="270" r:id="rId24"/>
    <p:sldId id="302" r:id="rId25"/>
    <p:sldId id="271" r:id="rId26"/>
    <p:sldId id="272" r:id="rId27"/>
    <p:sldId id="303" r:id="rId28"/>
    <p:sldId id="273" r:id="rId29"/>
    <p:sldId id="274" r:id="rId30"/>
    <p:sldId id="275" r:id="rId31"/>
    <p:sldId id="276" r:id="rId32"/>
    <p:sldId id="284" r:id="rId33"/>
    <p:sldId id="277" r:id="rId34"/>
    <p:sldId id="298" r:id="rId35"/>
    <p:sldId id="278" r:id="rId36"/>
    <p:sldId id="285" r:id="rId37"/>
    <p:sldId id="288" r:id="rId38"/>
    <p:sldId id="286" r:id="rId39"/>
    <p:sldId id="287" r:id="rId40"/>
    <p:sldId id="307" r:id="rId41"/>
    <p:sldId id="299" r:id="rId42"/>
    <p:sldId id="306" r:id="rId43"/>
    <p:sldId id="293"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 til presentatør" id="{E06BAE86-1C01-4444-A72D-BA405470689E}">
          <p14:sldIdLst>
            <p14:sldId id="305"/>
          </p14:sldIdLst>
        </p14:section>
        <p14:section name="Presentajsonen" id="{0B66CBB3-EEE4-473E-BF23-C8BB72D4A886}">
          <p14:sldIdLst>
            <p14:sldId id="257"/>
            <p14:sldId id="258"/>
            <p14:sldId id="296"/>
            <p14:sldId id="290"/>
            <p14:sldId id="259"/>
            <p14:sldId id="260"/>
            <p14:sldId id="295"/>
            <p14:sldId id="261"/>
            <p14:sldId id="262"/>
            <p14:sldId id="289"/>
            <p14:sldId id="291"/>
            <p14:sldId id="292"/>
            <p14:sldId id="281"/>
            <p14:sldId id="263"/>
            <p14:sldId id="264"/>
            <p14:sldId id="297"/>
            <p14:sldId id="282"/>
            <p14:sldId id="265"/>
            <p14:sldId id="266"/>
            <p14:sldId id="283"/>
            <p14:sldId id="269"/>
            <p14:sldId id="270"/>
            <p14:sldId id="302"/>
            <p14:sldId id="271"/>
            <p14:sldId id="272"/>
            <p14:sldId id="303"/>
            <p14:sldId id="273"/>
            <p14:sldId id="274"/>
            <p14:sldId id="275"/>
            <p14:sldId id="276"/>
            <p14:sldId id="284"/>
            <p14:sldId id="277"/>
            <p14:sldId id="298"/>
            <p14:sldId id="278"/>
            <p14:sldId id="285"/>
            <p14:sldId id="288"/>
            <p14:sldId id="286"/>
            <p14:sldId id="287"/>
            <p14:sldId id="307"/>
            <p14:sldId id="299"/>
            <p14:sldId id="306"/>
            <p14:sldId id="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F9620-F7C6-4B14-9707-9ECBD2641665}" v="8" dt="2021-06-18T10:52:16.91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72" autoAdjust="0"/>
  </p:normalViewPr>
  <p:slideViewPr>
    <p:cSldViewPr snapToGrid="0">
      <p:cViewPr varScale="1">
        <p:scale>
          <a:sx n="101" d="100"/>
          <a:sy n="101" d="100"/>
        </p:scale>
        <p:origin x="2574"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Emil Kaldhol" userId="749e9dc2-ba21-47af-b61a-e474e82cfa3f" providerId="ADAL" clId="{7B4F9620-F7C6-4B14-9707-9ECBD2641665}"/>
    <pc:docChg chg="custSel addSld delSld modSld sldOrd modSection">
      <pc:chgData name="Anders Emil Kaldhol" userId="749e9dc2-ba21-47af-b61a-e474e82cfa3f" providerId="ADAL" clId="{7B4F9620-F7C6-4B14-9707-9ECBD2641665}" dt="2021-06-18T10:50:52.667" v="3173" actId="27636"/>
      <pc:docMkLst>
        <pc:docMk/>
      </pc:docMkLst>
      <pc:sldChg chg="modSp mod modNotesTx">
        <pc:chgData name="Anders Emil Kaldhol" userId="749e9dc2-ba21-47af-b61a-e474e82cfa3f" providerId="ADAL" clId="{7B4F9620-F7C6-4B14-9707-9ECBD2641665}" dt="2021-06-18T10:37:11.130" v="3142" actId="20577"/>
        <pc:sldMkLst>
          <pc:docMk/>
          <pc:sldMk cId="27490099" sldId="287"/>
        </pc:sldMkLst>
        <pc:spChg chg="mod">
          <ac:chgData name="Anders Emil Kaldhol" userId="749e9dc2-ba21-47af-b61a-e474e82cfa3f" providerId="ADAL" clId="{7B4F9620-F7C6-4B14-9707-9ECBD2641665}" dt="2021-06-18T10:37:11.130" v="3142" actId="20577"/>
          <ac:spMkLst>
            <pc:docMk/>
            <pc:sldMk cId="27490099" sldId="287"/>
            <ac:spMk id="3" creationId="{EE194DFE-E571-4F0A-9E4F-2F7528533575}"/>
          </ac:spMkLst>
        </pc:spChg>
      </pc:sldChg>
      <pc:sldChg chg="del">
        <pc:chgData name="Anders Emil Kaldhol" userId="749e9dc2-ba21-47af-b61a-e474e82cfa3f" providerId="ADAL" clId="{7B4F9620-F7C6-4B14-9707-9ECBD2641665}" dt="2021-06-18T10:18:31.993" v="0" actId="47"/>
        <pc:sldMkLst>
          <pc:docMk/>
          <pc:sldMk cId="3882061231" sldId="294"/>
        </pc:sldMkLst>
      </pc:sldChg>
      <pc:sldChg chg="ord">
        <pc:chgData name="Anders Emil Kaldhol" userId="749e9dc2-ba21-47af-b61a-e474e82cfa3f" providerId="ADAL" clId="{7B4F9620-F7C6-4B14-9707-9ECBD2641665}" dt="2021-06-18T10:30:42.993" v="2047"/>
        <pc:sldMkLst>
          <pc:docMk/>
          <pc:sldMk cId="2439715792" sldId="299"/>
        </pc:sldMkLst>
      </pc:sldChg>
      <pc:sldChg chg="del">
        <pc:chgData name="Anders Emil Kaldhol" userId="749e9dc2-ba21-47af-b61a-e474e82cfa3f" providerId="ADAL" clId="{7B4F9620-F7C6-4B14-9707-9ECBD2641665}" dt="2021-06-18T10:30:36.758" v="2045" actId="47"/>
        <pc:sldMkLst>
          <pc:docMk/>
          <pc:sldMk cId="369244499" sldId="300"/>
        </pc:sldMkLst>
      </pc:sldChg>
      <pc:sldChg chg="modSp mod modNotesTx">
        <pc:chgData name="Anders Emil Kaldhol" userId="749e9dc2-ba21-47af-b61a-e474e82cfa3f" providerId="ADAL" clId="{7B4F9620-F7C6-4B14-9707-9ECBD2641665}" dt="2021-06-18T10:33:57.612" v="2326" actId="20577"/>
        <pc:sldMkLst>
          <pc:docMk/>
          <pc:sldMk cId="2803101561" sldId="305"/>
        </pc:sldMkLst>
        <pc:spChg chg="mod">
          <ac:chgData name="Anders Emil Kaldhol" userId="749e9dc2-ba21-47af-b61a-e474e82cfa3f" providerId="ADAL" clId="{7B4F9620-F7C6-4B14-9707-9ECBD2641665}" dt="2021-06-18T10:32:01.577" v="2197" actId="207"/>
          <ac:spMkLst>
            <pc:docMk/>
            <pc:sldMk cId="2803101561" sldId="305"/>
            <ac:spMk id="3" creationId="{CCB2821F-D66D-4186-BF5B-CBCEAF6B3F0C}"/>
          </ac:spMkLst>
        </pc:spChg>
      </pc:sldChg>
      <pc:sldChg chg="addSp delSp modSp new mod ord modClrScheme chgLayout modNotesTx">
        <pc:chgData name="Anders Emil Kaldhol" userId="749e9dc2-ba21-47af-b61a-e474e82cfa3f" providerId="ADAL" clId="{7B4F9620-F7C6-4B14-9707-9ECBD2641665}" dt="2021-06-18T10:50:52.667" v="3173" actId="27636"/>
        <pc:sldMkLst>
          <pc:docMk/>
          <pc:sldMk cId="3916414053" sldId="306"/>
        </pc:sldMkLst>
        <pc:spChg chg="mod ord">
          <ac:chgData name="Anders Emil Kaldhol" userId="749e9dc2-ba21-47af-b61a-e474e82cfa3f" providerId="ADAL" clId="{7B4F9620-F7C6-4B14-9707-9ECBD2641665}" dt="2021-06-18T10:27:58.944" v="1519" actId="700"/>
          <ac:spMkLst>
            <pc:docMk/>
            <pc:sldMk cId="3916414053" sldId="306"/>
            <ac:spMk id="2" creationId="{FB29C080-3648-485F-B1DD-6908AB8DB018}"/>
          </ac:spMkLst>
        </pc:spChg>
        <pc:spChg chg="mod ord">
          <ac:chgData name="Anders Emil Kaldhol" userId="749e9dc2-ba21-47af-b61a-e474e82cfa3f" providerId="ADAL" clId="{7B4F9620-F7C6-4B14-9707-9ECBD2641665}" dt="2021-06-18T10:50:52.667" v="3173" actId="27636"/>
          <ac:spMkLst>
            <pc:docMk/>
            <pc:sldMk cId="3916414053" sldId="306"/>
            <ac:spMk id="3" creationId="{20113677-1969-4F53-882C-11540371DAE5}"/>
          </ac:spMkLst>
        </pc:spChg>
        <pc:spChg chg="mod ord">
          <ac:chgData name="Anders Emil Kaldhol" userId="749e9dc2-ba21-47af-b61a-e474e82cfa3f" providerId="ADAL" clId="{7B4F9620-F7C6-4B14-9707-9ECBD2641665}" dt="2021-06-18T10:27:58.944" v="1519" actId="700"/>
          <ac:spMkLst>
            <pc:docMk/>
            <pc:sldMk cId="3916414053" sldId="306"/>
            <ac:spMk id="4" creationId="{23EFFA00-89E2-4D22-9B86-397F35F8A21B}"/>
          </ac:spMkLst>
        </pc:spChg>
        <pc:spChg chg="mod ord">
          <ac:chgData name="Anders Emil Kaldhol" userId="749e9dc2-ba21-47af-b61a-e474e82cfa3f" providerId="ADAL" clId="{7B4F9620-F7C6-4B14-9707-9ECBD2641665}" dt="2021-06-18T10:27:58.944" v="1519" actId="700"/>
          <ac:spMkLst>
            <pc:docMk/>
            <pc:sldMk cId="3916414053" sldId="306"/>
            <ac:spMk id="5" creationId="{2B13393D-21FD-4176-A05B-C5130C298209}"/>
          </ac:spMkLst>
        </pc:spChg>
        <pc:spChg chg="add del mod ord">
          <ac:chgData name="Anders Emil Kaldhol" userId="749e9dc2-ba21-47af-b61a-e474e82cfa3f" providerId="ADAL" clId="{7B4F9620-F7C6-4B14-9707-9ECBD2641665}" dt="2021-06-18T10:27:58.944" v="1519" actId="700"/>
          <ac:spMkLst>
            <pc:docMk/>
            <pc:sldMk cId="3916414053" sldId="306"/>
            <ac:spMk id="6" creationId="{3001E38E-FA70-4026-B6F1-014D6D645569}"/>
          </ac:spMkLst>
        </pc:spChg>
        <pc:picChg chg="add mod">
          <ac:chgData name="Anders Emil Kaldhol" userId="749e9dc2-ba21-47af-b61a-e474e82cfa3f" providerId="ADAL" clId="{7B4F9620-F7C6-4B14-9707-9ECBD2641665}" dt="2021-06-18T10:50:49.790" v="3171" actId="1076"/>
          <ac:picMkLst>
            <pc:docMk/>
            <pc:sldMk cId="3916414053" sldId="306"/>
            <ac:picMk id="8" creationId="{412565B0-1FFD-4D5C-B9F5-74728012728D}"/>
          </ac:picMkLst>
        </pc:picChg>
      </pc:sldChg>
      <pc:sldChg chg="modSp new mod modNotesTx">
        <pc:chgData name="Anders Emil Kaldhol" userId="749e9dc2-ba21-47af-b61a-e474e82cfa3f" providerId="ADAL" clId="{7B4F9620-F7C6-4B14-9707-9ECBD2641665}" dt="2021-06-18T10:49:40.956" v="3157" actId="20577"/>
        <pc:sldMkLst>
          <pc:docMk/>
          <pc:sldMk cId="3396613016" sldId="307"/>
        </pc:sldMkLst>
        <pc:spChg chg="mod">
          <ac:chgData name="Anders Emil Kaldhol" userId="749e9dc2-ba21-47af-b61a-e474e82cfa3f" providerId="ADAL" clId="{7B4F9620-F7C6-4B14-9707-9ECBD2641665}" dt="2021-06-18T10:49:40.956" v="3157" actId="20577"/>
          <ac:spMkLst>
            <pc:docMk/>
            <pc:sldMk cId="3396613016" sldId="307"/>
            <ac:spMk id="2" creationId="{8677195B-3C0F-495B-B127-9682A4122279}"/>
          </ac:spMkLst>
        </pc:spChg>
        <pc:spChg chg="mod">
          <ac:chgData name="Anders Emil Kaldhol" userId="749e9dc2-ba21-47af-b61a-e474e82cfa3f" providerId="ADAL" clId="{7B4F9620-F7C6-4B14-9707-9ECBD2641665}" dt="2021-06-18T10:35:24.295" v="2684" actId="20577"/>
          <ac:spMkLst>
            <pc:docMk/>
            <pc:sldMk cId="3396613016" sldId="307"/>
            <ac:spMk id="3" creationId="{5F9E3829-8149-4C49-AA5D-4933BC1B3A33}"/>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18.06.2021</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18.06.2021</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a:p>
            <a:r>
              <a:rPr lang="nb-NO" b="1" dirty="0"/>
              <a:t>Det er laget en informasjonsfilm Müller-Nilssen-utvalgets forslag</a:t>
            </a:r>
          </a:p>
          <a:p>
            <a:r>
              <a:rPr lang="nb-NO" dirty="0"/>
              <a:t>Se den på </a:t>
            </a:r>
            <a:r>
              <a:rPr lang="nb-NO" dirty="0" err="1"/>
              <a:t>Youtube</a:t>
            </a:r>
            <a:r>
              <a:rPr lang="nb-NO" dirty="0"/>
              <a:t> her: https://youtu.be/OX1aDG8RW5E</a:t>
            </a:r>
          </a:p>
          <a:p>
            <a:pPr algn="l"/>
            <a:r>
              <a:rPr lang="nb-NO" dirty="0"/>
              <a:t>Last den ned fra </a:t>
            </a:r>
            <a:r>
              <a:rPr lang="nb-NO" dirty="0" err="1"/>
              <a:t>Vimeo</a:t>
            </a:r>
            <a:r>
              <a:rPr lang="nb-NO" dirty="0"/>
              <a:t> her: </a:t>
            </a:r>
            <a:r>
              <a:rPr lang="nb-NO" i="0" dirty="0"/>
              <a:t>https://vimeo.com/dennorskekirke/download/554689714/17d4d77243</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a:t>
            </a:fld>
            <a:endParaRPr lang="nb-NO" sz="800"/>
          </a:p>
        </p:txBody>
      </p:sp>
    </p:spTree>
    <p:extLst>
      <p:ext uri="{BB962C8B-B14F-4D97-AF65-F5344CB8AC3E}">
        <p14:creationId xmlns:p14="http://schemas.microsoft.com/office/powerpoint/2010/main" val="170152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fortelle om behovene for endring, gjennom utvalgets beskrivelse av utviklingstrekk i samfunnet.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Stikkord: </a:t>
            </a:r>
          </a:p>
          <a:p>
            <a:pPr marL="171450" indent="-171450">
              <a:buFont typeface="Arial" panose="020B0604020202020204" pitchFamily="34" charset="0"/>
              <a:buChar char="•"/>
            </a:pPr>
            <a:r>
              <a:rPr lang="nb-NO" dirty="0"/>
              <a:t>Müller-Nilssen-utvalget peker på ulike utviklingstrekk som kan få konsekvenser for Den norske kirke i fremtiden. </a:t>
            </a:r>
          </a:p>
          <a:p>
            <a:pPr marL="628650" lvl="1" indent="-171450">
              <a:buFont typeface="Arial" panose="020B0604020202020204" pitchFamily="34" charset="0"/>
              <a:buChar char="•"/>
            </a:pPr>
            <a:r>
              <a:rPr lang="nb-NO" dirty="0"/>
              <a:t>Et livssynsåpent samfunn med mer mangfold. Dette påvirker Den norske kirkes posisjon og rolle, både lokalt og nasjonalt. </a:t>
            </a:r>
          </a:p>
          <a:p>
            <a:pPr marL="628650" lvl="1" indent="-171450">
              <a:buFont typeface="Arial" panose="020B0604020202020204" pitchFamily="34" charset="0"/>
              <a:buChar char="•"/>
            </a:pPr>
            <a:r>
              <a:rPr lang="nb-NO" dirty="0"/>
              <a:t>Urbanisering er med på å endre kirkelandskapet. Færre bor i distriktene, flere bor i byene. Samtidig skal Den norske kirke være tilstede i hele landet. </a:t>
            </a:r>
          </a:p>
          <a:p>
            <a:pPr marL="628650" lvl="1" indent="-171450">
              <a:buFont typeface="Arial" panose="020B0604020202020204" pitchFamily="34" charset="0"/>
              <a:buChar char="•"/>
            </a:pPr>
            <a:r>
              <a:rPr lang="nb-NO" dirty="0"/>
              <a:t>Digitalisering åpner for nye muligheter. Både gjennom arbeidsverktøy for ansatte, og gjennom sosiale medier for å nå ut med evangeliet. </a:t>
            </a:r>
          </a:p>
          <a:p>
            <a:pPr marL="628650" lvl="1" indent="-171450">
              <a:buFont typeface="Arial" panose="020B0604020202020204" pitchFamily="34" charset="0"/>
              <a:buChar char="•"/>
            </a:pPr>
            <a:r>
              <a:rPr lang="nb-NO" dirty="0"/>
              <a:t>En svakere offentlig økonomi vil utfordre alle tilskuddsmottakere. I dag blir Den norske kirke finansiert gjennom både stat og kommunene. Det var bred oppslutning om denne finansieringsmodellen på Stortinget. Samtidig peker regjeringens perspektivmelding på at det vil bli en svakere offentlig økonomi fremover, som vil utfordre alle tilskuddsmottakere.</a:t>
            </a:r>
          </a:p>
          <a:p>
            <a:pPr marL="628650" lvl="1" indent="-171450">
              <a:buFont typeface="Arial" panose="020B0604020202020204" pitchFamily="34" charset="0"/>
              <a:buChar char="•"/>
            </a:pPr>
            <a:r>
              <a:rPr lang="nb-NO" dirty="0"/>
              <a:t>Det kommer stadig strengere krav til offentlige og private virksomheter. Dette gjelder for eksempel HMS, varslingsrutiner, personvern og åndsverk-lovgivning. </a:t>
            </a:r>
          </a:p>
          <a:p>
            <a:pPr marL="628650" lvl="1" indent="-171450">
              <a:buFont typeface="Arial" panose="020B0604020202020204" pitchFamily="34" charset="0"/>
              <a:buChar char="•"/>
            </a:pPr>
            <a:r>
              <a:rPr lang="nb-NO" dirty="0"/>
              <a:t>Samarbeid og </a:t>
            </a:r>
            <a:r>
              <a:rPr lang="nb-NO" dirty="0" err="1"/>
              <a:t>samskaping</a:t>
            </a:r>
            <a:r>
              <a:rPr lang="nb-NO" dirty="0"/>
              <a:t> med kommuner og sivilsamfunnet – med bærekraft i tankene. Kommunereformen legger opp til at kommunene og aktører kan </a:t>
            </a:r>
            <a:r>
              <a:rPr lang="nb-NO" dirty="0" err="1"/>
              <a:t>samskape</a:t>
            </a:r>
            <a:r>
              <a:rPr lang="nb-NO" dirty="0"/>
              <a:t> – å få til arbeid som begge parter tjener på. </a:t>
            </a:r>
          </a:p>
          <a:p>
            <a:pPr marL="628650" lvl="1"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11</a:t>
            </a:fld>
            <a:endParaRPr lang="nb-NO" sz="800"/>
          </a:p>
        </p:txBody>
      </p:sp>
    </p:spTree>
    <p:extLst>
      <p:ext uri="{BB962C8B-B14F-4D97-AF65-F5344CB8AC3E}">
        <p14:creationId xmlns:p14="http://schemas.microsoft.com/office/powerpoint/2010/main" val="257520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Kirkerådet sitt mål med utvalgsarbeidet.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Stikkord: </a:t>
            </a:r>
          </a:p>
          <a:p>
            <a:pPr marL="171450" indent="-171450">
              <a:buFont typeface="Arial" panose="020B0604020202020204" pitchFamily="34" charset="0"/>
              <a:buChar char="•"/>
            </a:pPr>
            <a:r>
              <a:rPr lang="nb-NO" dirty="0"/>
              <a:t>Kirkemøtet har bedt Kirkerådet om å fremme forslag til ny kirkelig organisering.</a:t>
            </a:r>
          </a:p>
          <a:p>
            <a:pPr marL="171450" indent="-171450">
              <a:buFont typeface="Arial" panose="020B0604020202020204" pitchFamily="34" charset="0"/>
              <a:buChar char="•"/>
            </a:pPr>
            <a:r>
              <a:rPr lang="nb-NO" dirty="0"/>
              <a:t>Kirkerådet oppnevnte Müller-Nilssen-utvalget til å jobbe med dette. </a:t>
            </a:r>
          </a:p>
          <a:p>
            <a:pPr marL="171450" indent="-171450">
              <a:buFont typeface="Arial" panose="020B0604020202020204" pitchFamily="34" charset="0"/>
              <a:buChar char="•"/>
            </a:pPr>
            <a:r>
              <a:rPr lang="nb-NO" dirty="0"/>
              <a:t>Målene for utvalgets arbeid, ble vedtatt i mandatet, i Kirkerådssak 59/19.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Disse trengs nødvendigvis ikke leses opp, men dersom du ønsker det, kan du gjøre det: </a:t>
            </a:r>
          </a:p>
          <a:p>
            <a:pPr marL="628650" lvl="1" indent="-171450">
              <a:buFont typeface="Arial" panose="020B0604020202020204" pitchFamily="34" charset="0"/>
              <a:buChar char="•"/>
            </a:pPr>
            <a:r>
              <a:rPr lang="nb-NO" dirty="0"/>
              <a:t>Legge til rett for at kirken når ut med evangeliet</a:t>
            </a:r>
          </a:p>
          <a:p>
            <a:pPr marL="628650" lvl="1" indent="-171450">
              <a:buFont typeface="Arial" panose="020B0604020202020204" pitchFamily="34" charset="0"/>
              <a:buChar char="•"/>
            </a:pPr>
            <a:r>
              <a:rPr lang="nb-NO" dirty="0"/>
              <a:t>Frigjøre ressurser til møter med folk lokalt</a:t>
            </a:r>
          </a:p>
          <a:p>
            <a:pPr marL="628650" lvl="1" indent="-171450">
              <a:buFont typeface="Arial" panose="020B0604020202020204" pitchFamily="34" charset="0"/>
              <a:buChar char="•"/>
            </a:pPr>
            <a:r>
              <a:rPr lang="nb-NO" dirty="0"/>
              <a:t>Legge til rette for at kirken oppfyller samfunnsoppdraget</a:t>
            </a:r>
          </a:p>
          <a:p>
            <a:pPr marL="628650" lvl="1" indent="-171450">
              <a:buFont typeface="Arial" panose="020B0604020202020204" pitchFamily="34" charset="0"/>
              <a:buChar char="•"/>
            </a:pPr>
            <a:r>
              <a:rPr lang="nb-NO" dirty="0"/>
              <a:t>Være enkel og funksjonell</a:t>
            </a:r>
          </a:p>
          <a:p>
            <a:pPr marL="628650" lvl="1" indent="-171450">
              <a:buFont typeface="Arial" panose="020B0604020202020204" pitchFamily="34" charset="0"/>
              <a:buChar char="•"/>
            </a:pPr>
            <a:r>
              <a:rPr lang="nb-NO" dirty="0"/>
              <a:t>Ha god balanse mellom embete og råd og god balanse mellom folkevalgte og ansatte</a:t>
            </a:r>
          </a:p>
          <a:p>
            <a:pPr marL="628650" lvl="1" indent="-171450">
              <a:buFont typeface="Arial" panose="020B0604020202020204" pitchFamily="34" charset="0"/>
              <a:buChar char="•"/>
            </a:pPr>
            <a:r>
              <a:rPr lang="nb-NO" dirty="0"/>
              <a:t>Være fleksibel og mulig å tilpasse </a:t>
            </a:r>
          </a:p>
          <a:p>
            <a:pPr marL="628650" lvl="1" indent="-171450">
              <a:buFont typeface="Arial" panose="020B0604020202020204" pitchFamily="34" charset="0"/>
              <a:buChar char="•"/>
            </a:pPr>
            <a:r>
              <a:rPr lang="nb-NO" dirty="0"/>
              <a:t>Ivareta behov til folkevalgte, ansatte, frivillige og de som søker kirkens tjenester </a:t>
            </a:r>
          </a:p>
          <a:p>
            <a:pPr marL="628650" lvl="1" indent="-171450">
              <a:buFont typeface="Arial" panose="020B0604020202020204" pitchFamily="34" charset="0"/>
              <a:buChar char="•"/>
            </a:pPr>
            <a:r>
              <a:rPr lang="nb-NO" dirty="0"/>
              <a:t>Gi økt mulighet for strategisk ledelse lokalt</a:t>
            </a:r>
          </a:p>
          <a:p>
            <a:pPr marL="628650" lvl="1" indent="-171450">
              <a:buFont typeface="Arial" panose="020B0604020202020204" pitchFamily="34" charset="0"/>
              <a:buChar char="•"/>
            </a:pPr>
            <a:r>
              <a:rPr lang="nb-NO" dirty="0"/>
              <a:t>Ha fokus på soknet </a:t>
            </a:r>
          </a:p>
          <a:p>
            <a:pPr marL="628650" lvl="1" indent="-171450">
              <a:buFont typeface="Arial" panose="020B0604020202020204" pitchFamily="34" charset="0"/>
              <a:buChar char="•"/>
            </a:pPr>
            <a:r>
              <a:rPr lang="nb-NO" dirty="0"/>
              <a:t>Sikre at Den norske kirke er en attraktiv og rekrutterende arbeidsplass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13</a:t>
            </a:fld>
            <a:endParaRPr lang="nb-NO" sz="800"/>
          </a:p>
        </p:txBody>
      </p:sp>
    </p:spTree>
    <p:extLst>
      <p:ext uri="{BB962C8B-B14F-4D97-AF65-F5344CB8AC3E}">
        <p14:creationId xmlns:p14="http://schemas.microsoft.com/office/powerpoint/2010/main" val="51563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Müller-Nilssen-utvalgets </a:t>
            </a:r>
            <a:r>
              <a:rPr lang="nb-NO" dirty="0" err="1"/>
              <a:t>målbilde</a:t>
            </a:r>
            <a:r>
              <a:rPr lang="nb-NO" dirty="0"/>
              <a:t>. </a:t>
            </a:r>
          </a:p>
          <a:p>
            <a:endParaRPr lang="nb-NO" dirty="0"/>
          </a:p>
          <a:p>
            <a:r>
              <a:rPr lang="nb-NO" b="1" dirty="0"/>
              <a:t>Stikkord:</a:t>
            </a:r>
          </a:p>
          <a:p>
            <a:pPr marL="171450" indent="-171450">
              <a:buFont typeface="Arial" panose="020B0604020202020204" pitchFamily="34" charset="0"/>
              <a:buChar char="•"/>
            </a:pPr>
            <a:r>
              <a:rPr lang="nb-NO" dirty="0"/>
              <a:t>Hovedutvalget fikk et mandat fra Kirkerådet (forrige lysbilde), og har jobbet ut i fra dette. </a:t>
            </a:r>
          </a:p>
          <a:p>
            <a:pPr marL="171450" indent="-171450">
              <a:buFont typeface="Arial" panose="020B0604020202020204" pitchFamily="34" charset="0"/>
              <a:buChar char="•"/>
            </a:pPr>
            <a:r>
              <a:rPr lang="nb-NO" dirty="0"/>
              <a:t>Det største spørsmålet i mandatet er utredningen av et organ på prostinivå som kan fungere som arbeidsgiver for alle lokalt ansatte i kirken (=utøve arbeidsgiveransvaret)</a:t>
            </a:r>
          </a:p>
          <a:p>
            <a:pPr marL="171450" indent="-171450">
              <a:buFont typeface="Arial" panose="020B0604020202020204" pitchFamily="34" charset="0"/>
              <a:buChar char="•"/>
            </a:pPr>
            <a:r>
              <a:rPr lang="nb-NO" dirty="0"/>
              <a:t>Hovedutvalget har hatt bred tilnærming til spørsmålet, og er innom flere ulike temaer </a:t>
            </a:r>
          </a:p>
          <a:p>
            <a:pPr marL="171450" indent="-171450">
              <a:buFont typeface="Arial" panose="020B0604020202020204" pitchFamily="34" charset="0"/>
              <a:buChar char="•"/>
            </a:pPr>
            <a:r>
              <a:rPr lang="nb-NO" dirty="0"/>
              <a:t>Mandatet er blitt omformulert til fem </a:t>
            </a:r>
            <a:r>
              <a:rPr lang="nb-NO" dirty="0" err="1"/>
              <a:t>målbilder</a:t>
            </a:r>
            <a:r>
              <a:rPr lang="nb-NO" dirty="0"/>
              <a:t> – som både peker på hvordan kirken skal være i fremtiden. Her nevnes både det som må ivaretas fra dagens ordning, og hvor det bør endres. </a:t>
            </a:r>
          </a:p>
          <a:p>
            <a:pPr marL="628650" lvl="1" indent="-171450">
              <a:buFont typeface="Arial" panose="020B0604020202020204" pitchFamily="34" charset="0"/>
              <a:buChar char="•"/>
            </a:pPr>
            <a:r>
              <a:rPr lang="nb-NO" dirty="0"/>
              <a:t>En folkekirke i hele landet</a:t>
            </a:r>
          </a:p>
          <a:p>
            <a:pPr marL="628650" lvl="1" indent="-171450">
              <a:buFont typeface="Arial" panose="020B0604020202020204" pitchFamily="34" charset="0"/>
              <a:buChar char="•"/>
            </a:pPr>
            <a:r>
              <a:rPr lang="nb-NO" dirty="0"/>
              <a:t>Kirken står sterkt lokalt</a:t>
            </a:r>
          </a:p>
          <a:p>
            <a:pPr marL="628650" lvl="1" indent="-171450">
              <a:buFont typeface="Arial" panose="020B0604020202020204" pitchFamily="34" charset="0"/>
              <a:buChar char="•"/>
            </a:pPr>
            <a:r>
              <a:rPr lang="nb-NO" dirty="0"/>
              <a:t>Avklarte roller og mandat</a:t>
            </a:r>
          </a:p>
          <a:p>
            <a:pPr marL="628650" lvl="1" indent="-171450">
              <a:buFont typeface="Arial" panose="020B0604020202020204" pitchFamily="34" charset="0"/>
              <a:buChar char="•"/>
            </a:pPr>
            <a:r>
              <a:rPr lang="nb-NO" dirty="0"/>
              <a:t>God ledelse på alle nivå</a:t>
            </a:r>
          </a:p>
          <a:p>
            <a:pPr marL="628650" lvl="1" indent="-171450">
              <a:buFont typeface="Arial" panose="020B0604020202020204" pitchFamily="34" charset="0"/>
              <a:buChar char="•"/>
            </a:pPr>
            <a:r>
              <a:rPr lang="nb-NO" dirty="0"/>
              <a:t>God ressursutnyttelse </a:t>
            </a:r>
          </a:p>
          <a:p>
            <a:pPr marL="628650" lvl="1" indent="-171450">
              <a:buFont typeface="Arial" panose="020B0604020202020204" pitchFamily="34" charset="0"/>
              <a:buChar char="•"/>
            </a:pPr>
            <a:endParaRPr lang="nb-NO" dirty="0"/>
          </a:p>
          <a:p>
            <a:pPr marL="0" lvl="0" indent="0">
              <a:buFont typeface="Arial" panose="020B0604020202020204" pitchFamily="34" charset="0"/>
              <a:buNone/>
            </a:pPr>
            <a:r>
              <a:rPr lang="nb-NO" b="1" dirty="0"/>
              <a:t>Om du ønsker og har tid, kan du lese beskrivelsen av målbildet:</a:t>
            </a:r>
            <a:endParaRPr lang="nb-NO" sz="1200" b="0" i="1" u="none" strike="noStrike" baseline="0" dirty="0">
              <a:solidFill>
                <a:srgbClr val="2E5395"/>
              </a:solidFill>
              <a:latin typeface="Georgia" panose="02040502050405020303" pitchFamily="18" charset="0"/>
            </a:endParaRPr>
          </a:p>
          <a:p>
            <a:endParaRPr lang="nb-NO" sz="1200" b="0" i="1" u="none" strike="noStrike" baseline="0" dirty="0">
              <a:solidFill>
                <a:srgbClr val="2E5395"/>
              </a:solidFill>
              <a:latin typeface="Georgia" panose="02040502050405020303" pitchFamily="18" charset="0"/>
            </a:endParaRPr>
          </a:p>
          <a:p>
            <a:r>
              <a:rPr lang="nb-NO" sz="1200" b="0" i="1" u="none" strike="noStrike" baseline="0" dirty="0">
                <a:solidFill>
                  <a:srgbClr val="2E5395"/>
                </a:solidFill>
                <a:latin typeface="Georgia" panose="02040502050405020303" pitchFamily="18" charset="0"/>
              </a:rPr>
              <a:t>En folkekirke i hele landet </a:t>
            </a:r>
            <a:endParaRPr lang="nb-NO" sz="1200" b="0" i="0" u="none" strike="noStrike" baseline="0" dirty="0">
              <a:solidFill>
                <a:srgbClr val="2E5395"/>
              </a:solidFill>
              <a:latin typeface="Georgia" panose="02040502050405020303" pitchFamily="18" charset="0"/>
            </a:endParaRPr>
          </a:p>
          <a:p>
            <a:r>
              <a:rPr lang="nb-NO" sz="1200" b="0" i="0" u="none" strike="noStrike" baseline="0" dirty="0">
                <a:solidFill>
                  <a:srgbClr val="000000"/>
                </a:solidFill>
                <a:latin typeface="Arial Nova Cond Light" panose="020B0306020202020204" pitchFamily="34" charset="0"/>
              </a:rPr>
              <a:t>Den norske kirke er en kirke som er til stede i hele landet og oppfyller samfunnsoppdraget om å være folkekirke. Over hele landet er kirken en attraktiv arbeidsplass med kvalifiserte ansatte. Den norske kirke formidler evangeliet gjennom ord og handling, og er med på å forvalte den kristne kulturarven. </a:t>
            </a:r>
          </a:p>
          <a:p>
            <a:endParaRPr lang="nb-NO" sz="1200" b="0" i="0" u="none" strike="noStrike" baseline="0" dirty="0">
              <a:solidFill>
                <a:srgbClr val="000000"/>
              </a:solidFill>
              <a:latin typeface="Arial Nova Cond Light" panose="020B0306020202020204" pitchFamily="34" charset="0"/>
            </a:endParaRPr>
          </a:p>
          <a:p>
            <a:r>
              <a:rPr lang="nb-NO" sz="1200" b="0" i="1" u="none" strike="noStrike" baseline="0" dirty="0">
                <a:solidFill>
                  <a:srgbClr val="2E5395"/>
                </a:solidFill>
                <a:latin typeface="Georgia" panose="02040502050405020303" pitchFamily="18" charset="0"/>
              </a:rPr>
              <a:t>Kirken står sterkt lokalt </a:t>
            </a:r>
            <a:endParaRPr lang="nb-NO" sz="1200" b="0" i="0" u="none" strike="noStrike" baseline="0" dirty="0">
              <a:solidFill>
                <a:srgbClr val="2E5395"/>
              </a:solidFill>
              <a:latin typeface="Georgia" panose="02040502050405020303" pitchFamily="18" charset="0"/>
            </a:endParaRPr>
          </a:p>
          <a:p>
            <a:r>
              <a:rPr lang="nb-NO" sz="1200" b="0" i="0" u="none" strike="noStrike" baseline="0" dirty="0">
                <a:solidFill>
                  <a:srgbClr val="000000"/>
                </a:solidFill>
                <a:latin typeface="Arial Nova Cond Light" panose="020B0306020202020204" pitchFamily="34" charset="0"/>
              </a:rPr>
              <a:t>Soknet er den kirkelige grunnenhet. Det er lokalt at kirken deler evangeliet og får nære møter med medlemmer, frivillige og de som søker kirkens tjenester. Fleksible strukturer sikrer lokalt handlingsrom innenfor nasjonale rammer, slik at kirken til enhver tid er godt tilpasset lokale forhold. </a:t>
            </a:r>
          </a:p>
          <a:p>
            <a:endParaRPr lang="nb-NO" sz="1200" b="0" i="0" u="none" strike="noStrike" baseline="0" dirty="0">
              <a:solidFill>
                <a:srgbClr val="000000"/>
              </a:solidFill>
              <a:latin typeface="Arial Nova Cond Light" panose="020B0306020202020204" pitchFamily="34" charset="0"/>
            </a:endParaRPr>
          </a:p>
          <a:p>
            <a:r>
              <a:rPr lang="nb-NO" sz="1200" b="0" i="1" u="none" strike="noStrike" baseline="0" dirty="0">
                <a:solidFill>
                  <a:srgbClr val="2E5395"/>
                </a:solidFill>
                <a:latin typeface="Georgia" panose="02040502050405020303" pitchFamily="18" charset="0"/>
              </a:rPr>
              <a:t>Avklarte roller og mandat </a:t>
            </a:r>
            <a:endParaRPr lang="nb-NO" sz="1200" b="0" i="0" u="none" strike="noStrike" baseline="0" dirty="0">
              <a:solidFill>
                <a:srgbClr val="2E5395"/>
              </a:solidFill>
              <a:latin typeface="Georgia" panose="02040502050405020303" pitchFamily="18" charset="0"/>
            </a:endParaRPr>
          </a:p>
          <a:p>
            <a:r>
              <a:rPr lang="nb-NO" sz="1200" b="0" i="0" u="none" strike="noStrike" baseline="0" dirty="0">
                <a:solidFill>
                  <a:srgbClr val="000000"/>
                </a:solidFill>
                <a:latin typeface="Arial Nova Cond Light" panose="020B0306020202020204" pitchFamily="34" charset="0"/>
              </a:rPr>
              <a:t>Den norske kirke har både folkevalgte, frivillige og ansatte som bidrar til drift og utvikling av kirken. Alle disse opplever trygghet i rollen ved at det er definert hvilken rolle og hvilket mandat den enkelte har. Strukturen har et godt samvirke mellom embete og råd, og sammensetningen av ulike organ er gjennomtenkt og begrunnet. </a:t>
            </a:r>
          </a:p>
          <a:p>
            <a:endParaRPr lang="nb-NO" sz="1200" b="0" i="0" u="none" strike="noStrike" baseline="0" dirty="0">
              <a:solidFill>
                <a:srgbClr val="000000"/>
              </a:solidFill>
              <a:latin typeface="Arial Nova Cond Light" panose="020B0306020202020204" pitchFamily="34" charset="0"/>
            </a:endParaRPr>
          </a:p>
          <a:p>
            <a:r>
              <a:rPr lang="nb-NO" sz="1200" b="0" i="1" u="none" strike="noStrike" baseline="0" dirty="0">
                <a:solidFill>
                  <a:srgbClr val="2E5395"/>
                </a:solidFill>
                <a:latin typeface="Georgia" panose="02040502050405020303" pitchFamily="18" charset="0"/>
              </a:rPr>
              <a:t>God ledelse på alle nivå </a:t>
            </a:r>
            <a:endParaRPr lang="nb-NO" sz="1200" b="0" i="0" u="none" strike="noStrike" baseline="0" dirty="0">
              <a:solidFill>
                <a:srgbClr val="2E5395"/>
              </a:solidFill>
              <a:latin typeface="Georgia" panose="02040502050405020303" pitchFamily="18" charset="0"/>
            </a:endParaRPr>
          </a:p>
          <a:p>
            <a:r>
              <a:rPr lang="nb-NO" sz="1200" b="0" i="0" u="none" strike="noStrike" baseline="0" dirty="0">
                <a:solidFill>
                  <a:srgbClr val="000000"/>
                </a:solidFill>
                <a:latin typeface="Arial Nova Cond Light" panose="020B0306020202020204" pitchFamily="34" charset="0"/>
              </a:rPr>
              <a:t>Kirken har god, strategisk, folkevalgt og faglig ledelse på alle nivå, slik at kirkens ansatte har det bra på jobb og får brukt sin kompetanse. Frivillige opplever god oppfølging og involvering. Nasjonal ledelse gir retning og rammer for hele kirken, og bidrar til at kirken henger sammen lokalt, regionalt og nasjonalt. Det er et velfungerende strategiarbeid mellom nivåer, og prosesser for medvirkning. </a:t>
            </a:r>
          </a:p>
          <a:p>
            <a:endParaRPr lang="nb-NO" sz="1200" b="0" i="0" u="none" strike="noStrike" baseline="0" dirty="0">
              <a:solidFill>
                <a:srgbClr val="000000"/>
              </a:solidFill>
              <a:latin typeface="Arial Nova Cond Light" panose="020B0306020202020204" pitchFamily="34" charset="0"/>
            </a:endParaRPr>
          </a:p>
          <a:p>
            <a:r>
              <a:rPr lang="nb-NO" sz="1200" b="0" i="1" u="none" strike="noStrike" baseline="0" dirty="0">
                <a:solidFill>
                  <a:srgbClr val="2E5395"/>
                </a:solidFill>
                <a:latin typeface="Georgia" panose="02040502050405020303" pitchFamily="18" charset="0"/>
              </a:rPr>
              <a:t>God ressursutnyttelse </a:t>
            </a:r>
            <a:endParaRPr lang="nb-NO" sz="1200" b="0" i="0" u="none" strike="noStrike" baseline="0" dirty="0">
              <a:solidFill>
                <a:srgbClr val="2E5395"/>
              </a:solidFill>
              <a:latin typeface="Georgia" panose="02040502050405020303" pitchFamily="18" charset="0"/>
            </a:endParaRPr>
          </a:p>
          <a:p>
            <a:r>
              <a:rPr lang="nb-NO" sz="1200" b="0" i="0" u="none" strike="noStrike" baseline="0" dirty="0">
                <a:solidFill>
                  <a:srgbClr val="000000"/>
                </a:solidFill>
                <a:latin typeface="Arial Nova Cond Light" panose="020B0306020202020204" pitchFamily="34" charset="0"/>
              </a:rPr>
              <a:t>For å nå bredest mulig ut med kirkens budskap brukes menneskelige og økonomiske ressurser på best mulig måte. På denne måten er man i kirken gode forvaltere ved å unngå dobbeltarbeid, samle kompetanse og frigjøre ressurser til kirkelig tilstedeværelse lokalt.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14</a:t>
            </a:fld>
            <a:endParaRPr lang="nb-NO" sz="800"/>
          </a:p>
        </p:txBody>
      </p:sp>
    </p:spTree>
    <p:extLst>
      <p:ext uri="{BB962C8B-B14F-4D97-AF65-F5344CB8AC3E}">
        <p14:creationId xmlns:p14="http://schemas.microsoft.com/office/powerpoint/2010/main" val="4294758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kort presentere prostifellesrådet.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r>
              <a:rPr lang="nb-NO"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Prostifellesrådet skal fungere som arbeidsgiver for alle ansatte i prostiet.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Både dagens fellesrådsansatte og menighetsprestene.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Utvalget har ulik anbefaling av hvordan dette bør organiseres (rettslig tilknytning)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Prostifellesrådet skal erstatte kirkelig fellesråd.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Prostifellesrådet vil overta oppgavene som dagens fellesråd har – og vil i tillegg få noen oppgaver fra det nasjonale nivået i kirken.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Prostifellesrådet skal være et kirkelig organ, som skal lede alt kirkelig arbeid i prostiet.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Prostifellesrådet skal sammen med menighetene samarbeide med kommunene i prostiet.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Müller-Nilssen har foreslått en formålsbestemmelse (neste lysbilde) som sier at prostifellesrådet får et medansvar i å «vekke og nære» det kristelige livet i menighetene.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16</a:t>
            </a:fld>
            <a:endParaRPr lang="nb-NO" sz="800"/>
          </a:p>
        </p:txBody>
      </p:sp>
    </p:spTree>
    <p:extLst>
      <p:ext uri="{BB962C8B-B14F-4D97-AF65-F5344CB8AC3E}">
        <p14:creationId xmlns:p14="http://schemas.microsoft.com/office/powerpoint/2010/main" val="269649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utvalgets forslag til formålsbestemmelse for prostifellesrådet. </a:t>
            </a:r>
          </a:p>
          <a:p>
            <a:endParaRPr lang="nb-NO" dirty="0"/>
          </a:p>
          <a:p>
            <a:r>
              <a:rPr lang="nb-NO" b="1" dirty="0"/>
              <a:t>Stikkord</a:t>
            </a:r>
            <a:r>
              <a:rPr lang="nb-NO" dirty="0"/>
              <a:t>:</a:t>
            </a:r>
          </a:p>
          <a:p>
            <a:pPr marL="171450" indent="-171450">
              <a:buFont typeface="Arial" panose="020B0604020202020204" pitchFamily="34" charset="0"/>
              <a:buChar char="•"/>
            </a:pPr>
            <a:r>
              <a:rPr lang="nb-NO" dirty="0"/>
              <a:t>Müller-Nilssen-utvalget har foreslått en formålsbestemmelse for det nye prostifellesrådet. </a:t>
            </a:r>
          </a:p>
          <a:p>
            <a:pPr marL="171450" indent="-171450">
              <a:buFont typeface="Arial" panose="020B0604020202020204" pitchFamily="34" charset="0"/>
              <a:buChar char="•"/>
            </a:pPr>
            <a:r>
              <a:rPr lang="nb-NO" dirty="0"/>
              <a:t>Formålsbestemmelsen får fram at prostifellesrådet skal «bistå» menighetsrådene i deres arbeid for å vekke og nære det kristelige liv i prostiet sokn – og den får fram at prostifellesrådet skal legge til rette for godt samarbeid i prostiet, og god sammenheng internt i kirken.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17</a:t>
            </a:fld>
            <a:endParaRPr lang="nb-NO" sz="800"/>
          </a:p>
        </p:txBody>
      </p:sp>
    </p:spTree>
    <p:extLst>
      <p:ext uri="{BB962C8B-B14F-4D97-AF65-F5344CB8AC3E}">
        <p14:creationId xmlns:p14="http://schemas.microsoft.com/office/powerpoint/2010/main" val="4242295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sammensetningen og valgordningen for prostifellesrådet. </a:t>
            </a:r>
          </a:p>
          <a:p>
            <a:endParaRPr lang="nb-NO" dirty="0"/>
          </a:p>
          <a:p>
            <a:r>
              <a:rPr lang="nb-NO" b="1" dirty="0"/>
              <a:t>Stikkord</a:t>
            </a:r>
            <a:r>
              <a:rPr lang="nb-NO"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Prostifellesrådet skal være et folkevalgt organ.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Bestående av et medlem valgt indirekte i hvert menighetsråd. Velges hvert fjerde år etter kirkevalget, av og blant menighetsrådsmedlemmene. Tilsvarende som for kirkelig fellesråd i dag.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Samisk representant i prostier som ligger i forvaltningsområde for samisk språk.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En geistlig representant – prest eller prost.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Eventuelt representant fra kommunen(e). Det er uenighet i Müller-Nilssen-utvalget om det skal være kommunal representasjon, om denne skal ha stemmerett, og i eventuelt hvilke saker.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Müller-Nilssen-utvalget har vært bevisst at et kommuneoverskridende organ, vil kunne føre til økt avstand mellom kirke og kommune.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Samtidig er mange kommuner vant til interkommunalt samarbeid (blant annet renovasjon, legevakt, PP-tjeneste </a:t>
            </a:r>
            <a:r>
              <a:rPr lang="nb-NO" dirty="0" err="1"/>
              <a:t>osv</a:t>
            </a:r>
            <a:r>
              <a:rPr lang="nb-NO"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Et felles arbeidsgiverorgan kan også gjøre at kommunene får bedre «tjenester» fra kirken, blant annet knyttet til gravferd og gravplassforvaltning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I 2016 behandlet Kirkemøtet en sak om fremtidens kirkeorganisering, kjent som «Veivalgsaken», men her var ikke «mellomnivået» utredet. Det ble ikke flertall for noen av forslagene.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18</a:t>
            </a:fld>
            <a:endParaRPr lang="nb-NO" sz="800"/>
          </a:p>
        </p:txBody>
      </p:sp>
    </p:spTree>
    <p:extLst>
      <p:ext uri="{BB962C8B-B14F-4D97-AF65-F5344CB8AC3E}">
        <p14:creationId xmlns:p14="http://schemas.microsoft.com/office/powerpoint/2010/main" val="88222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a:t>
            </a:r>
            <a:r>
              <a:rPr lang="nb-NO" dirty="0" err="1"/>
              <a:t>menighetsårdets</a:t>
            </a:r>
            <a:r>
              <a:rPr lang="nb-NO" dirty="0"/>
              <a:t> rolle i ny organisering: Mye likt som i dag – og med et årlig prostimøte.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Stikkord:</a:t>
            </a:r>
          </a:p>
          <a:p>
            <a:pPr marL="171450" indent="-171450">
              <a:buFont typeface="Arial" panose="020B0604020202020204" pitchFamily="34" charset="0"/>
              <a:buChar char="•"/>
            </a:pPr>
            <a:r>
              <a:rPr lang="nb-NO" dirty="0"/>
              <a:t>Müller-Nilssen-utvalget anbefaler at dagens valgordning og sammensetning av menighetsråd videreføres:</a:t>
            </a:r>
          </a:p>
          <a:p>
            <a:pPr marL="628650" lvl="1" indent="-171450">
              <a:buFont typeface="Arial" panose="020B0604020202020204" pitchFamily="34" charset="0"/>
              <a:buChar char="•"/>
            </a:pPr>
            <a:r>
              <a:rPr lang="nb-NO" dirty="0"/>
              <a:t>Direkte valg i Kirkevalget </a:t>
            </a:r>
          </a:p>
          <a:p>
            <a:pPr marL="628650" lvl="1" indent="-171450">
              <a:buFont typeface="Arial" panose="020B0604020202020204" pitchFamily="34" charset="0"/>
              <a:buChar char="•"/>
            </a:pPr>
            <a:r>
              <a:rPr lang="nb-NO" dirty="0"/>
              <a:t>Fire, seks, åtte eller ti medlemmer (antall bestemmes på menighetsmøtet) – i tillegg til soknepresten </a:t>
            </a:r>
          </a:p>
          <a:p>
            <a:pPr marL="171450" lvl="0" indent="-171450">
              <a:buFont typeface="Arial" panose="020B0604020202020204" pitchFamily="34" charset="0"/>
              <a:buChar char="•"/>
            </a:pPr>
            <a:r>
              <a:rPr lang="nb-NO" dirty="0"/>
              <a:t>Dagens oppgavefordeling kan videreføres, blant annet der prostifellesrådet utfører administrative og økonomiske oppgaver for soknene. </a:t>
            </a:r>
          </a:p>
          <a:p>
            <a:pPr marL="171450" lvl="0" indent="-171450">
              <a:buFont typeface="Arial" panose="020B0604020202020204" pitchFamily="34" charset="0"/>
              <a:buChar char="•"/>
            </a:pPr>
            <a:r>
              <a:rPr lang="nb-NO" dirty="0"/>
              <a:t>Prostimøtet: årlig samling for inspirasjon, strategi og drøfting. Et utvalgsmedlem mener at prostimøtet bør ha mer formell makt (</a:t>
            </a:r>
            <a:r>
              <a:rPr lang="nb-NO" dirty="0" err="1"/>
              <a:t>f.eks</a:t>
            </a:r>
            <a:r>
              <a:rPr lang="nb-NO" dirty="0"/>
              <a:t> vedta budsjett).</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20</a:t>
            </a:fld>
            <a:endParaRPr lang="nb-NO" sz="800"/>
          </a:p>
        </p:txBody>
      </p:sp>
    </p:spTree>
    <p:extLst>
      <p:ext uri="{BB962C8B-B14F-4D97-AF65-F5344CB8AC3E}">
        <p14:creationId xmlns:p14="http://schemas.microsoft.com/office/powerpoint/2010/main" val="230536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a:t>
            </a:r>
            <a:r>
              <a:rPr lang="nb-NO" dirty="0" err="1"/>
              <a:t>menighetsårdets</a:t>
            </a:r>
            <a:r>
              <a:rPr lang="nb-NO" dirty="0"/>
              <a:t> rolle i ny organisering: Mye likt som i dag, men styrket i tilsettingssaker og </a:t>
            </a:r>
            <a:r>
              <a:rPr lang="nb-NO" dirty="0" err="1"/>
              <a:t>evt</a:t>
            </a:r>
            <a:r>
              <a:rPr lang="nb-NO" dirty="0"/>
              <a:t> ha ansvar for en del av innholdsansvaret for  menighetsprestetjenesten. </a:t>
            </a:r>
          </a:p>
          <a:p>
            <a:endParaRPr lang="nb-NO" dirty="0"/>
          </a:p>
          <a:p>
            <a:r>
              <a:rPr lang="nb-NO" b="1" dirty="0"/>
              <a:t>Stikkord:</a:t>
            </a:r>
          </a:p>
          <a:p>
            <a:pPr marL="171450" lvl="0" indent="-171450">
              <a:buFont typeface="Arial" panose="020B0604020202020204" pitchFamily="34" charset="0"/>
              <a:buChar char="•"/>
            </a:pPr>
            <a:r>
              <a:rPr lang="nb-NO" sz="1800" b="0" i="0" u="none" strike="noStrike" baseline="0" dirty="0">
                <a:solidFill>
                  <a:srgbClr val="000000"/>
                </a:solidFill>
                <a:latin typeface="Arial Nova Cond Light" panose="020B0306020202020204" pitchFamily="34" charset="0"/>
              </a:rPr>
              <a:t>Müller-Nilssen-utvalget mener at menighetsrådets rolle ved tilsetting i de stillinger som jobber direkte med de oppgaver menighetsrådet har ansvar for, bør styrkes og regelfestet – ikke bare som ved prestene i dag. </a:t>
            </a:r>
          </a:p>
          <a:p>
            <a:pPr marL="171450" lvl="0" indent="-171450">
              <a:buFont typeface="Arial" panose="020B0604020202020204" pitchFamily="34" charset="0"/>
              <a:buChar char="•"/>
            </a:pPr>
            <a:r>
              <a:rPr lang="nb-NO" sz="1800" b="0" i="0" u="none" strike="noStrike" baseline="0" dirty="0">
                <a:solidFill>
                  <a:srgbClr val="000000"/>
                </a:solidFill>
                <a:latin typeface="Arial Nova Cond Light" panose="020B0306020202020204" pitchFamily="34" charset="0"/>
              </a:rPr>
              <a:t>I dagens ordning har menighetsråd mulighet til å samle inn midler til stillinger i soknet. Müller-Nilssen-utvalget anbefaler at denne muligheten videreføres.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i="0" u="none" strike="noStrike" baseline="0" dirty="0">
                <a:solidFill>
                  <a:srgbClr val="000000"/>
                </a:solidFill>
                <a:latin typeface="Arial Nova Cond Light" panose="020B0306020202020204" pitchFamily="34" charset="0"/>
              </a:rPr>
              <a:t>Avhengig av organisering av arbeidsgiveransvaret, vil m</a:t>
            </a:r>
            <a:r>
              <a:rPr lang="nb-NO" dirty="0"/>
              <a:t>enighetsrådet kan få overført et visst </a:t>
            </a:r>
            <a:r>
              <a:rPr lang="nb-NO" dirty="0" err="1"/>
              <a:t>innholdsansvar</a:t>
            </a:r>
            <a:r>
              <a:rPr lang="nb-NO" dirty="0"/>
              <a:t> for menighetsprestetjenesten.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Dette gjelder da den «restkompetansen» for innhold som ikke er begrenset av biskopens forordning, Kirkemøtets liturgiske bestemmelser og menighetsprestens selvstendighet gitt av ordinasjonen.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Dette innholdsansvaret tilligger RDNK har i dag. </a:t>
            </a:r>
          </a:p>
          <a:p>
            <a:pPr marL="171450" lvl="0" indent="-171450">
              <a:buFont typeface="Arial" panose="020B0604020202020204" pitchFamily="34" charset="0"/>
              <a:buChar char="•"/>
            </a:pPr>
            <a:endParaRPr lang="nb-NO" dirty="0"/>
          </a:p>
          <a:p>
            <a:endParaRPr lang="nb-NO" sz="1200" b="0" i="0" u="none" strike="noStrike" baseline="0" dirty="0">
              <a:solidFill>
                <a:srgbClr val="000000"/>
              </a:solidFill>
              <a:latin typeface="Arial Nova Cond Light" panose="020B0306020202020204" pitchFamily="34" charset="0"/>
            </a:endParaRPr>
          </a:p>
          <a:p>
            <a:endParaRPr lang="nb-NO" dirty="0"/>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21</a:t>
            </a:fld>
            <a:endParaRPr lang="nb-NO" sz="800"/>
          </a:p>
        </p:txBody>
      </p:sp>
    </p:spTree>
    <p:extLst>
      <p:ext uri="{BB962C8B-B14F-4D97-AF65-F5344CB8AC3E}">
        <p14:creationId xmlns:p14="http://schemas.microsoft.com/office/powerpoint/2010/main" val="3244188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hvilket ansvar bispedømmerådet vil ha i ny organisering.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Et flertall i Müller-Nilssen-utvalget anbefaler at biskopen og bispedømmerådet ikke skal være arbeidsgiver for menighetsprestene som i dag.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I mandatet som utvalget har jobbet etter, står det eksplisitt at bispedømme-nivået skal bestå.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Utvalget har sett på hvilke oppgaver som bør løses på dette nivået, og presenterer ulike oppgaver knyttet til strategi, faglig utvikling og kompetanseheving for alle ansatte. Dette kommer i tillegg til biskopens tilsyn.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23</a:t>
            </a:fld>
            <a:endParaRPr lang="nb-NO" sz="800"/>
          </a:p>
        </p:txBody>
      </p:sp>
    </p:spTree>
    <p:extLst>
      <p:ext uri="{BB962C8B-B14F-4D97-AF65-F5344CB8AC3E}">
        <p14:creationId xmlns:p14="http://schemas.microsoft.com/office/powerpoint/2010/main" val="366914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sammensetning og valgordning til bispedømmerådet.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Müller-Nilssen-utvalget har vurdert tre ulike måter å sette sammen bispedømmerådet på: </a:t>
            </a:r>
          </a:p>
          <a:p>
            <a:pPr marL="628650" lvl="1" indent="-171450">
              <a:buFont typeface="Arial" panose="020B0604020202020204" pitchFamily="34" charset="0"/>
              <a:buChar char="•"/>
            </a:pPr>
            <a:r>
              <a:rPr lang="nb-NO" dirty="0"/>
              <a:t>Kirkemøtemedlemmene valgt fra bispedømmet </a:t>
            </a:r>
          </a:p>
          <a:p>
            <a:pPr marL="628650" lvl="1" indent="-171450">
              <a:buFont typeface="Arial" panose="020B0604020202020204" pitchFamily="34" charset="0"/>
              <a:buChar char="•"/>
            </a:pPr>
            <a:r>
              <a:rPr lang="nb-NO" dirty="0"/>
              <a:t>Et prostifellesrådsmedlem fra hvert prostifellesråd i tillegg til biskopen</a:t>
            </a:r>
          </a:p>
          <a:p>
            <a:pPr marL="628650" lvl="1" indent="-171450">
              <a:buFont typeface="Arial" panose="020B0604020202020204" pitchFamily="34" charset="0"/>
              <a:buChar char="•"/>
            </a:pPr>
            <a:r>
              <a:rPr lang="nb-NO" b="1" dirty="0"/>
              <a:t>Utvalgets anbefaling: Kirkemøtemedlemmene valgt fra bispedømmet og et prostifellesrådsmedlem fra hvert prostifellesråd </a:t>
            </a:r>
          </a:p>
          <a:p>
            <a:pPr marL="628650" lvl="1" indent="-171450">
              <a:buFont typeface="Arial" panose="020B0604020202020204" pitchFamily="34" charset="0"/>
              <a:buChar char="•"/>
            </a:pPr>
            <a:r>
              <a:rPr lang="nb-NO" dirty="0"/>
              <a:t>I alle modeller: Samisk representant i de tre nordligste bispedømmene, biskopen og døvemenighetenes representant i Oslo bispedømme</a:t>
            </a:r>
          </a:p>
          <a:p>
            <a:pPr marL="171450" lvl="0" indent="-171450">
              <a:buFont typeface="Arial" panose="020B0604020202020204" pitchFamily="34" charset="0"/>
              <a:buChar char="•"/>
            </a:pPr>
            <a:r>
              <a:rPr lang="nb-NO" dirty="0"/>
              <a:t>Utvalget anbefaler modellen der både Kirkemøtemedlemmene og representant fra hvert prostifellesråd utgjør bispedømmerådet. 	</a:t>
            </a:r>
          </a:p>
          <a:p>
            <a:pPr marL="171450" lvl="0" indent="-171450">
              <a:buFont typeface="Arial" panose="020B0604020202020204" pitchFamily="34" charset="0"/>
              <a:buChar char="•"/>
            </a:pPr>
            <a:r>
              <a:rPr lang="nb-NO" dirty="0"/>
              <a:t>Utvalget mener at dette er med på å skape sammenheng mellom nivåene i kirken. Rådet vil bli større – men ettersom det skal ha færre ansettelser, vil rådet kunne møtes sjeldnere.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24</a:t>
            </a:fld>
            <a:endParaRPr lang="nb-NO" sz="800"/>
          </a:p>
        </p:txBody>
      </p:sp>
    </p:spTree>
    <p:extLst>
      <p:ext uri="{BB962C8B-B14F-4D97-AF65-F5344CB8AC3E}">
        <p14:creationId xmlns:p14="http://schemas.microsoft.com/office/powerpoint/2010/main" val="305893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Formål med dette lysbildet er å ønske velkommen til presentasjonen, si litt om opplegget (tidsramme, pauser, samtaler, grupper, når spørsmål stilles </a:t>
            </a:r>
            <a:r>
              <a:rPr lang="nb-NO" err="1"/>
              <a:t>osv</a:t>
            </a:r>
            <a:r>
              <a:rPr lang="nb-NO"/>
              <a:t>) og eventuelt presentere deg selv.</a:t>
            </a:r>
          </a:p>
          <a:p>
            <a:endParaRPr lang="nb-NO"/>
          </a:p>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a:t>
            </a:fld>
            <a:endParaRPr lang="nb-NO" sz="800"/>
          </a:p>
        </p:txBody>
      </p:sp>
    </p:spTree>
    <p:extLst>
      <p:ext uri="{BB962C8B-B14F-4D97-AF65-F5344CB8AC3E}">
        <p14:creationId xmlns:p14="http://schemas.microsoft.com/office/powerpoint/2010/main" val="4063002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hovedutvalgets anbefaling om Kirkemøtet.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Stikkord:</a:t>
            </a:r>
          </a:p>
          <a:p>
            <a:pPr marL="171450" indent="-171450">
              <a:buFont typeface="Arial" panose="020B0604020202020204" pitchFamily="34" charset="0"/>
              <a:buChar char="•"/>
            </a:pPr>
            <a:r>
              <a:rPr lang="nb-NO" b="0" dirty="0"/>
              <a:t>Kirkemøtet er det øverste demokratiske valgte organet i Den norske kirke.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Kirkemøtets myndighet og oppgaver er spesifisert i trossamfunnsloven, vedtatt av Stortinget. </a:t>
            </a:r>
          </a:p>
          <a:p>
            <a:pPr marL="171450" indent="-171450">
              <a:buFont typeface="Arial" panose="020B0604020202020204" pitchFamily="34" charset="0"/>
              <a:buChar char="•"/>
            </a:pPr>
            <a:endParaRPr lang="nb-NO" b="0" dirty="0"/>
          </a:p>
          <a:p>
            <a:pPr marL="171450" indent="-171450">
              <a:buFont typeface="Arial" panose="020B0604020202020204" pitchFamily="34" charset="0"/>
              <a:buChar char="•"/>
            </a:pPr>
            <a:r>
              <a:rPr lang="nb-NO" b="0" dirty="0"/>
              <a:t>Müller-Nilssen-utvalget anbefaler at Kirkemøtet bør velges gjennom dirkete valg, med bispedømmet som valgkrets</a:t>
            </a:r>
          </a:p>
          <a:p>
            <a:pPr marL="171450" indent="-171450">
              <a:buFont typeface="Arial" panose="020B0604020202020204" pitchFamily="34" charset="0"/>
              <a:buChar char="•"/>
            </a:pPr>
            <a:r>
              <a:rPr lang="nb-NO" b="0" dirty="0"/>
              <a:t>Medlemmene skal omtales som folkevalgte medlemmer</a:t>
            </a:r>
          </a:p>
          <a:p>
            <a:pPr marL="171450" indent="-171450">
              <a:buFont typeface="Arial" panose="020B0604020202020204" pitchFamily="34" charset="0"/>
              <a:buChar char="•"/>
            </a:pPr>
            <a:r>
              <a:rPr lang="nb-NO" b="0" dirty="0"/>
              <a:t>Utvalget går inn for at de særskilte ordningene med valg av lek kirkelig tilsatt og prest avvikles. De ansatte blir valgbare som folkevalgte medlemmer. </a:t>
            </a:r>
          </a:p>
          <a:p>
            <a:pPr marL="171450" indent="-171450">
              <a:buFont typeface="Arial" panose="020B0604020202020204" pitchFamily="34" charset="0"/>
              <a:buChar char="•"/>
            </a:pPr>
            <a:r>
              <a:rPr lang="nb-NO" b="0" dirty="0"/>
              <a:t>Et flertall i hovedutvalget mener at antall folkevalgte medlemmer fra det enkelte bispedømme bør differensieres ut i fra en modell som tar hensyn til antall kirkemedlemmer i bispedømmene. </a:t>
            </a:r>
          </a:p>
          <a:p>
            <a:pPr marL="171450" indent="-171450">
              <a:buFont typeface="Arial" panose="020B0604020202020204" pitchFamily="34" charset="0"/>
              <a:buChar char="•"/>
            </a:pPr>
            <a:r>
              <a:rPr lang="nb-NO" b="0" dirty="0"/>
              <a:t>Samiske representanter i de tre nordligste bispedømmene videreføres. Det gjør også døvemenighetenes </a:t>
            </a:r>
            <a:r>
              <a:rPr lang="nb-NO" b="0" dirty="0" err="1"/>
              <a:t>repsentant</a:t>
            </a:r>
            <a:r>
              <a:rPr lang="nb-NO" b="0" dirty="0"/>
              <a:t> i Oslo bispedømmeråd. </a:t>
            </a:r>
          </a:p>
          <a:p>
            <a:pPr>
              <a:lnSpc>
                <a:spcPct val="107000"/>
              </a:lnSpc>
              <a:spcAft>
                <a:spcPts val="800"/>
              </a:spcAft>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26</a:t>
            </a:fld>
            <a:endParaRPr lang="nb-NO" sz="800"/>
          </a:p>
        </p:txBody>
      </p:sp>
    </p:spTree>
    <p:extLst>
      <p:ext uri="{BB962C8B-B14F-4D97-AF65-F5344CB8AC3E}">
        <p14:creationId xmlns:p14="http://schemas.microsoft.com/office/powerpoint/2010/main" val="58392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oppsummere Müller-Nilssen-utvalgets forslag til Kirkemøtets sammensetning.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27</a:t>
            </a:fld>
            <a:endParaRPr lang="nb-NO" sz="800"/>
          </a:p>
        </p:txBody>
      </p:sp>
    </p:spTree>
    <p:extLst>
      <p:ext uri="{BB962C8B-B14F-4D97-AF65-F5344CB8AC3E}">
        <p14:creationId xmlns:p14="http://schemas.microsoft.com/office/powerpoint/2010/main" val="581518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hvilken rolle biskopen skal ha i ny organisering.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Et flertall i utvalget anbefaler at biskopen og bispedømmerådet ikke skal være arbeidsgiver.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Müller-Nilssen-utvalget anbefaler å tydeliggjøre og styrke biskopens rolle som tilsynsperson – overfor alle de lokalt ansatte. Et mindretall mener biskopen fortsatt kan ha en arbeidsgiverrolle i modell 2 og 3 – og ovenfor spesialprestene.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Biskopens rolle som tilsynsperson og kirkeleder bør tydeliggjøres og styrkes. Utvalget presenterer en liste over hva som kan gjøres for å få til dette.</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29</a:t>
            </a:fld>
            <a:endParaRPr lang="nb-NO" sz="800"/>
          </a:p>
        </p:txBody>
      </p:sp>
    </p:spTree>
    <p:extLst>
      <p:ext uri="{BB962C8B-B14F-4D97-AF65-F5344CB8AC3E}">
        <p14:creationId xmlns:p14="http://schemas.microsoft.com/office/powerpoint/2010/main" val="936458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utvalgets syn på daglig ledelse.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Når vi snakker om daglig ledelse – så mener vi den eller de som skal lede prostifellesrådet i det daglige. Ikke folkevalgt leder.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Det snakkes her om den daglige ledelsen av hele prostiet. Prostifellesrådets administrasjon med alle ansatte og alt arbeid.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Utvalget har ikke utredet ledelse på den enkelte arbeidsplass, eller forholdet mellom denne daglige ledelsen, og ledelsen på den enkelte arbeidsplass.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Müller-Nilssen-utvalget ser at prostifellesrådet vil få ansvar for ansatte i et bredt spekter av kompetanse, både kirkefag, gravplass, praktisk og administrasjon.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Daglig leder er en rolle – enkelt sagt den som er registrert i Brønnøysundregisteret – og den som til syvende og sist må stå til ansvar ovenfor prostifellesrådet. Må ikke forveksles med «daglig leder i menighet».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Dagens roller som proster og kirkeverger vil endres, og innholdet i stillingene vil bli endret. Men utvalget ser at både kirkevergens og prostens kompetanse er nødvendig i fremtidig organisering.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31</a:t>
            </a:fld>
            <a:endParaRPr lang="nb-NO" sz="800"/>
          </a:p>
        </p:txBody>
      </p:sp>
    </p:spTree>
    <p:extLst>
      <p:ext uri="{BB962C8B-B14F-4D97-AF65-F5344CB8AC3E}">
        <p14:creationId xmlns:p14="http://schemas.microsoft.com/office/powerpoint/2010/main" val="482860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Formålet med dette lysbildet er å presentere utvalgets syn på daglig ledelse.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Stikkord</a:t>
            </a:r>
            <a:r>
              <a:rPr lang="nb-NO"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Hovedutvalget presenterer tre alternativer for daglig ledelse, og er delt i hvilket de foretrekker: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Alternativ 1: Prostifellesrådet lyser ut en stilling, og velger om prost eller kirkeverge skal være daglig leder.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Enhetlig ledelse med en daglig leder og fleksibel rollefordeling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I denne modellen er det to personer i den daglige ledelsen: en med administrativ kompetanse, og en med kirkefaglig kompetanse.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Modellen er fleksibel på hvem av de to som har rollen som daglig leder. Det avgjør prostifellesrådet.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Den som ikke har daglig leder-rollen blir «assisterende» leder  (</a:t>
            </a:r>
            <a:r>
              <a:rPr lang="nb-NO" b="0" dirty="0" err="1"/>
              <a:t>f.eks</a:t>
            </a:r>
            <a:r>
              <a:rPr lang="nb-NO" b="0" dirty="0"/>
              <a:t> som statsforvalter og assisterende statsforvalter)</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Alternativ 2: Daglig leder med prost i stab</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Likt som alternativ 1: Det trengs både administrativ og kirkefaglig kompetanse i den daglige ledelsen, men her skal den administrative ha rollen som daglig leder og prosten skal være i stab.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Alternativ 3: Daglig ledelse etter modell fra de andre nivåene i kirken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Både en administrativ og en kirkefaglig leder, som er likeverdige og på ulike felt.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Som i bispedømmet: Stiftsdirektør og biskop.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De møtes i prostifellesrådet som ledere.</a:t>
            </a:r>
          </a:p>
          <a:p>
            <a:endParaRPr lang="nb-NO" dirty="0">
              <a:cs typeface="Arial"/>
            </a:endParaRPr>
          </a:p>
          <a:p>
            <a:endParaRPr lang="nb-NO" dirty="0">
              <a:cs typeface="Arial"/>
            </a:endParaRPr>
          </a:p>
          <a:p>
            <a:r>
              <a:rPr lang="nb-NO" dirty="0">
                <a:cs typeface="Arial"/>
              </a:rPr>
              <a:t>Utvalget var delt, seks medlemmer gikk inn for alternativ 2, tre gikk inn for alternativ 3 og to gikk inn for alternativ 1.</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32</a:t>
            </a:fld>
            <a:endParaRPr lang="nb-NO" sz="800"/>
          </a:p>
        </p:txBody>
      </p:sp>
    </p:spTree>
    <p:extLst>
      <p:ext uri="{BB962C8B-B14F-4D97-AF65-F5344CB8AC3E}">
        <p14:creationId xmlns:p14="http://schemas.microsoft.com/office/powerpoint/2010/main" val="991908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gi en innføring i utvalgets syn på organisering av arbeidsgiveransvaret.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 </a:t>
            </a:r>
          </a:p>
          <a:p>
            <a:pPr marL="171450" indent="-171450">
              <a:buFont typeface="Arial" panose="020B0604020202020204" pitchFamily="34" charset="0"/>
              <a:buChar char="•"/>
            </a:pPr>
            <a:r>
              <a:rPr lang="nb-NO" dirty="0"/>
              <a:t>Utvalget presenterer tre ulike modeller for rettslig (juridisk) organisering av arbeidsgiveransvaret. </a:t>
            </a:r>
          </a:p>
          <a:p>
            <a:pPr marL="171450" indent="-171450">
              <a:buFont typeface="Arial" panose="020B0604020202020204" pitchFamily="34" charset="0"/>
              <a:buChar char="•"/>
            </a:pPr>
            <a:r>
              <a:rPr lang="nb-NO" dirty="0"/>
              <a:t>Modellene er like på mange måter (dette lysbildet) og ulike på noen områder (neste lysbilde). </a:t>
            </a:r>
          </a:p>
          <a:p>
            <a:pPr marL="628650" lvl="1" indent="-171450">
              <a:buFont typeface="Arial" panose="020B0604020202020204" pitchFamily="34" charset="0"/>
              <a:buChar char="•"/>
            </a:pPr>
            <a:r>
              <a:rPr lang="nb-NO" dirty="0"/>
              <a:t>Er et organ for soknet – som vil si at det utfører oppgaver på vegne av soknet </a:t>
            </a:r>
          </a:p>
          <a:p>
            <a:pPr marL="628650" lvl="1" indent="-171450">
              <a:buFont typeface="Arial" panose="020B0604020202020204" pitchFamily="34" charset="0"/>
              <a:buChar char="•"/>
            </a:pPr>
            <a:r>
              <a:rPr lang="nb-NO" dirty="0"/>
              <a:t>Forvalter økonomi, kirkebygg, gravplasser og samarbeid med kommunen – likt kirkelig fellesråd i dag</a:t>
            </a:r>
          </a:p>
          <a:p>
            <a:pPr marL="628650" lvl="1" indent="-171450">
              <a:buFont typeface="Arial" panose="020B0604020202020204" pitchFamily="34" charset="0"/>
              <a:buChar char="•"/>
            </a:pPr>
            <a:r>
              <a:rPr lang="nb-NO" dirty="0"/>
              <a:t>Finansieres ved både statlig og kommunalt tilskudd. </a:t>
            </a:r>
          </a:p>
          <a:p>
            <a:pPr marL="628650" lvl="1" indent="-171450">
              <a:buFont typeface="Arial" panose="020B0604020202020204" pitchFamily="34" charset="0"/>
              <a:buChar char="•"/>
            </a:pPr>
            <a:r>
              <a:rPr lang="nb-NO" dirty="0"/>
              <a:t>Fungerer som </a:t>
            </a:r>
            <a:r>
              <a:rPr lang="nb-NO" dirty="0" err="1"/>
              <a:t>arbeidstgiver</a:t>
            </a:r>
            <a:r>
              <a:rPr lang="nb-NO" dirty="0"/>
              <a:t> for alle som jobber i prostiet. </a:t>
            </a:r>
          </a:p>
          <a:p>
            <a:pPr marL="1085850" lvl="2" indent="-171450">
              <a:buFont typeface="Arial" panose="020B0604020202020204" pitchFamily="34" charset="0"/>
              <a:buChar char="•"/>
            </a:pPr>
            <a:endParaRPr lang="nb-NO" dirty="0"/>
          </a:p>
          <a:p>
            <a:pPr marL="1085850" lvl="2" indent="-171450">
              <a:buFont typeface="Arial" panose="020B0604020202020204" pitchFamily="34" charset="0"/>
              <a:buChar char="•"/>
            </a:pPr>
            <a:endParaRPr lang="nb-NO" dirty="0"/>
          </a:p>
          <a:p>
            <a:pPr marL="1085850" lvl="2" indent="-171450">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34</a:t>
            </a:fld>
            <a:endParaRPr lang="nb-NO" sz="800"/>
          </a:p>
        </p:txBody>
      </p:sp>
    </p:spTree>
    <p:extLst>
      <p:ext uri="{BB962C8B-B14F-4D97-AF65-F5344CB8AC3E}">
        <p14:creationId xmlns:p14="http://schemas.microsoft.com/office/powerpoint/2010/main" val="3218924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presentere de tre ulike juridiske modellene og noen av ulikhetene.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 </a:t>
            </a:r>
          </a:p>
          <a:p>
            <a:pPr marL="171450" indent="-171450">
              <a:buFont typeface="Arial" panose="020B0604020202020204" pitchFamily="34" charset="0"/>
              <a:buChar char="•"/>
            </a:pPr>
            <a:r>
              <a:rPr lang="nb-NO" dirty="0"/>
              <a:t>Utvalget presenterer tre ulike modeller for juridisk organisering av arbeidsgiveransvaret. </a:t>
            </a:r>
          </a:p>
          <a:p>
            <a:pPr marL="171450" indent="-171450">
              <a:buFont typeface="Arial" panose="020B0604020202020204" pitchFamily="34" charset="0"/>
              <a:buChar char="•"/>
            </a:pPr>
            <a:r>
              <a:rPr lang="nb-NO" dirty="0"/>
              <a:t>Utvalget er delt i spørsmålet om hvilken løsning som er best egnet for å nå målene.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171450" indent="-171450">
              <a:buFont typeface="Arial" panose="020B0604020202020204" pitchFamily="34" charset="0"/>
              <a:buChar char="•"/>
            </a:pPr>
            <a:r>
              <a:rPr lang="nb-NO" dirty="0"/>
              <a:t>Modell 1: Prostifellesrådet som organ for soknet</a:t>
            </a:r>
          </a:p>
          <a:p>
            <a:pPr marL="628650" lvl="1" indent="-171450">
              <a:buFont typeface="Arial" panose="020B0604020202020204" pitchFamily="34" charset="0"/>
              <a:buChar char="•"/>
            </a:pPr>
            <a:r>
              <a:rPr lang="nb-NO" dirty="0"/>
              <a:t>På samme måte som kirkelig fellesråd i dag er et organ «for soknene», vil prostifellesrådet være et organ for soknene i ny organisering. </a:t>
            </a:r>
          </a:p>
          <a:p>
            <a:pPr marL="628650" lvl="1" indent="-171450">
              <a:buFont typeface="Arial" panose="020B0604020202020204" pitchFamily="34" charset="0"/>
              <a:buChar char="•"/>
            </a:pPr>
            <a:r>
              <a:rPr lang="nb-NO" dirty="0"/>
              <a:t>Det vil si at de kan utøve oppgaver på vegne av soknene</a:t>
            </a:r>
          </a:p>
          <a:p>
            <a:pPr marL="628650" lvl="1" indent="-171450">
              <a:buFont typeface="Arial" panose="020B0604020202020204" pitchFamily="34" charset="0"/>
              <a:buChar char="•"/>
            </a:pPr>
            <a:r>
              <a:rPr lang="nb-NO" dirty="0"/>
              <a:t>Den rettslige forankringen for arbeidsgiveroppgavene som utføres, ligger i soknene.</a:t>
            </a:r>
          </a:p>
          <a:p>
            <a:pPr marL="628650" lvl="1" indent="-171450">
              <a:buFont typeface="Arial" panose="020B0604020202020204" pitchFamily="34" charset="0"/>
              <a:buChar char="•"/>
            </a:pPr>
            <a:r>
              <a:rPr lang="nb-NO" dirty="0"/>
              <a:t>I denne modellen vil alle formelt sett være ansatt i prostifellesrådet, på samme måte som mange i dag er ansatt i kirkelig fellesråd. </a:t>
            </a:r>
          </a:p>
          <a:p>
            <a:pPr marL="628650" lvl="1" indent="-171450">
              <a:buFont typeface="Arial" panose="020B0604020202020204" pitchFamily="34" charset="0"/>
              <a:buChar char="•"/>
            </a:pPr>
            <a:r>
              <a:rPr lang="nb-NO" dirty="0"/>
              <a:t>Seks utvalgsmedlemmer foretrekker dette alternativet</a:t>
            </a:r>
          </a:p>
          <a:p>
            <a:pPr marL="628650" lvl="1"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Modell 2: Prostifellesrådet som organ for soknet og RDNK, men alle er ansatt i RDNK</a:t>
            </a:r>
          </a:p>
          <a:p>
            <a:pPr marL="628650" lvl="1" indent="-171450">
              <a:buFont typeface="Arial" panose="020B0604020202020204" pitchFamily="34" charset="0"/>
              <a:buChar char="•"/>
            </a:pPr>
            <a:r>
              <a:rPr lang="nb-NO" dirty="0"/>
              <a:t>Som i modell 1 vil prostifellesrådet være et organ for soknene, men også et organ for RDNK. </a:t>
            </a:r>
          </a:p>
          <a:p>
            <a:pPr marL="628650" lvl="1" indent="-171450">
              <a:buFont typeface="Arial" panose="020B0604020202020204" pitchFamily="34" charset="0"/>
              <a:buChar char="•"/>
            </a:pPr>
            <a:r>
              <a:rPr lang="nb-NO" dirty="0"/>
              <a:t>I denne modellen vil alle formelt sett være ansatt i det nasjonale rettssubjektet (RDNK), slik prestene er i dag. </a:t>
            </a:r>
          </a:p>
          <a:p>
            <a:pPr marL="628650" lvl="1" indent="-171450">
              <a:buFont typeface="Arial" panose="020B0604020202020204" pitchFamily="34" charset="0"/>
              <a:buChar char="•"/>
            </a:pPr>
            <a:r>
              <a:rPr lang="nb-NO" dirty="0"/>
              <a:t>Ett utvalgsmedlem foretrekker dette alternativet (og medlemmet har neste modell som sitt 2. alternativ)</a:t>
            </a:r>
          </a:p>
          <a:p>
            <a:pPr marL="628650" lvl="1"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Modell 3: Prostifellesrådet som organ for soknet, og arbeidsgiverfunksjoner delegeres fra RDNK</a:t>
            </a:r>
          </a:p>
          <a:p>
            <a:pPr marL="628650" lvl="1" indent="-171450">
              <a:buFont typeface="Arial" panose="020B0604020202020204" pitchFamily="34" charset="0"/>
              <a:buChar char="•"/>
            </a:pPr>
            <a:r>
              <a:rPr lang="nb-NO" dirty="0"/>
              <a:t>Prostifellesrådet er organ på soknet, og utfører oppgaver på vegne av soknet. </a:t>
            </a:r>
          </a:p>
          <a:p>
            <a:pPr marL="628650" lvl="1" indent="-171450">
              <a:buFont typeface="Arial" panose="020B0604020202020204" pitchFamily="34" charset="0"/>
              <a:buChar char="•"/>
            </a:pPr>
            <a:r>
              <a:rPr lang="nb-NO" dirty="0"/>
              <a:t>De som i dag er ansatt i kirkelig fellesråd, vil formelt sett få prostifellesrådet som arbeidsgiver.</a:t>
            </a:r>
          </a:p>
          <a:p>
            <a:pPr marL="628650" lvl="1" indent="-171450">
              <a:buFont typeface="Arial" panose="020B0604020202020204" pitchFamily="34" charset="0"/>
              <a:buChar char="•"/>
            </a:pPr>
            <a:r>
              <a:rPr lang="nb-NO" dirty="0"/>
              <a:t>Menighetsprestene, vil fortsatt ha RDNK som formell arbeidsgiver, men arbeidsgiverfunksjoner </a:t>
            </a:r>
            <a:r>
              <a:rPr lang="nb-NO" i="1" dirty="0"/>
              <a:t>delegeres</a:t>
            </a:r>
            <a:r>
              <a:rPr lang="nb-NO" dirty="0"/>
              <a:t> til prostifellesrådet. </a:t>
            </a:r>
          </a:p>
          <a:p>
            <a:pPr marL="628650" lvl="1" indent="-171450">
              <a:buFont typeface="Arial" panose="020B0604020202020204" pitchFamily="34" charset="0"/>
              <a:buChar char="•"/>
            </a:pPr>
            <a:r>
              <a:rPr lang="nb-NO" dirty="0"/>
              <a:t>Det vil si at prostifellesrådet utøver arbeidsgiverfunksjoner for alle – men at prestene formelt sett har sitt arbeidsforhold i RDNK. </a:t>
            </a:r>
          </a:p>
          <a:p>
            <a:pPr marL="628650" lvl="1" indent="-171450">
              <a:buFont typeface="Arial" panose="020B0604020202020204" pitchFamily="34" charset="0"/>
              <a:buChar char="•"/>
            </a:pPr>
            <a:r>
              <a:rPr lang="nb-NO" dirty="0"/>
              <a:t>Fire utvalgsmedlemmer foretrekker dette alternativet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35</a:t>
            </a:fld>
            <a:endParaRPr lang="nb-NO" sz="800"/>
          </a:p>
        </p:txBody>
      </p:sp>
    </p:spTree>
    <p:extLst>
      <p:ext uri="{BB962C8B-B14F-4D97-AF65-F5344CB8AC3E}">
        <p14:creationId xmlns:p14="http://schemas.microsoft.com/office/powerpoint/2010/main" val="1660378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si noe kort om hva som eventuelt skjer med endringer i sokne- og prostistrukturen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Müller-Nilssen-utvalget har ikke hatt i oppgave å utrede endringer i prostistrukturen, men utvalget ser at det kan være behov for en slik gjennomgang dersom Kirkemøtet velger en slik organisering.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Utvalget mener prostiet må være stort nok og nært nok: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Stort nok til å være en robust arbeidsgiver med stort faglig miljø</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Nært nok til folket og kommunene der kirkens budskap formidles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I rapporten peker Müller-Nilssen-utvalget en rekke faktorer som bør være med i vurderingen i prostistrukturen.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Utvalget understreker at slike vedtak bør være lokalt forankret, og i størst mulig grad basert på frivillighet.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 er det enkelte bispedømmeråd som vedtar endringer i både soknestruktur og prostistruktur.</a:t>
            </a:r>
          </a:p>
          <a:p>
            <a:endParaRPr lang="nb-NO" dirty="0"/>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37</a:t>
            </a:fld>
            <a:endParaRPr lang="nb-NO" sz="800"/>
          </a:p>
        </p:txBody>
      </p:sp>
    </p:spTree>
    <p:extLst>
      <p:ext uri="{BB962C8B-B14F-4D97-AF65-F5344CB8AC3E}">
        <p14:creationId xmlns:p14="http://schemas.microsoft.com/office/powerpoint/2010/main" val="3666942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si noe kort om hva som skjer videre med prosessen.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Kirkerådet har mottatt rapporten, og behandlet denne to ganger: i mai og juni.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Kirkerådet behandler høringssvar og forbereder saken til Kirkemøtet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Etter planen skal Kirkemøtet i september 2022 gjøre et prinsippvedtak for organiseringen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Deretter vil det gå et år til å tegne ut detaljer og videre utredninger, før detaljene kan vedtas på Kirkemøtet i 2023</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39</a:t>
            </a:fld>
            <a:endParaRPr lang="nb-NO" sz="800"/>
          </a:p>
        </p:txBody>
      </p:sp>
    </p:spTree>
    <p:extLst>
      <p:ext uri="{BB962C8B-B14F-4D97-AF65-F5344CB8AC3E}">
        <p14:creationId xmlns:p14="http://schemas.microsoft.com/office/powerpoint/2010/main" val="527539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si noe kort om hva som skjer videre med prosessen.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Kirkerådet vedtok på sitt møte 15.juni å sende Müller-Nilssen-utvalgets rapport på høring.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Høringen inneholder spørsmål om utvalgets ulike modeller og forslag, og stiller også noen mer generelle spørsmål om kirkens organisering.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Menighetsråd, </a:t>
            </a:r>
            <a:r>
              <a:rPr lang="nb-NO" dirty="0" err="1"/>
              <a:t>fellersåd</a:t>
            </a:r>
            <a:r>
              <a:rPr lang="nb-NO" dirty="0"/>
              <a:t>, </a:t>
            </a:r>
            <a:r>
              <a:rPr lang="nb-NO" dirty="0" err="1"/>
              <a:t>bispedømeråd</a:t>
            </a:r>
            <a:r>
              <a:rPr lang="nb-NO" dirty="0"/>
              <a:t> og andre kirkelige instanser har fått en stor høring som tar for seg mange forslag.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Kommuner og stat har fått en begrenset høring, men kan likevel svare på andre spørsmål de ønsker.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Alle kan avgi høringsuttalelse. Høringsuttalelsene er offentlige etter </a:t>
            </a:r>
            <a:r>
              <a:rPr lang="nb-NO" dirty="0" err="1"/>
              <a:t>offentleglova</a:t>
            </a:r>
            <a:r>
              <a:rPr lang="nb-NO" dirty="0"/>
              <a:t>, og vil bli publisert på kirken.no.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Høringsnotat og høringsbrev ligger tilgjengelig på kirken.no/</a:t>
            </a:r>
            <a:r>
              <a:rPr lang="nb-NO" dirty="0" err="1"/>
              <a:t>hoeringer</a:t>
            </a:r>
            <a:r>
              <a:rPr lang="nb-NO"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40</a:t>
            </a:fld>
            <a:endParaRPr lang="nb-NO" sz="800"/>
          </a:p>
        </p:txBody>
      </p:sp>
    </p:spTree>
    <p:extLst>
      <p:ext uri="{BB962C8B-B14F-4D97-AF65-F5344CB8AC3E}">
        <p14:creationId xmlns:p14="http://schemas.microsoft.com/office/powerpoint/2010/main" val="383725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fortelle hvem som var medlemmer i Müller-Nilssen-utvalget og kort om utvalgets arbeid.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Stikkord: </a:t>
            </a:r>
          </a:p>
          <a:p>
            <a:pPr marL="171450" indent="-171450">
              <a:buFont typeface="Arial" panose="020B0604020202020204" pitchFamily="34" charset="0"/>
              <a:buChar char="•"/>
            </a:pPr>
            <a:r>
              <a:rPr lang="nb-NO" dirty="0"/>
              <a:t>Müller-Nilssen-utvalget var et bredt sammensatt utvalg, som jobbet på oppdrag fra Kirkerådet, </a:t>
            </a:r>
          </a:p>
          <a:p>
            <a:pPr marL="171450" indent="-171450">
              <a:buFont typeface="Arial" panose="020B0604020202020204" pitchFamily="34" charset="0"/>
              <a:buChar char="•"/>
            </a:pPr>
            <a:r>
              <a:rPr lang="nb-NO" dirty="0"/>
              <a:t>Utvalget leverte rapporten «Samhandling i en selvstendig folkekirke» like før påske</a:t>
            </a:r>
          </a:p>
          <a:p>
            <a:pPr marL="171450" indent="-171450">
              <a:buFont typeface="Arial" panose="020B0604020202020204" pitchFamily="34" charset="0"/>
              <a:buChar char="•"/>
            </a:pPr>
            <a:r>
              <a:rPr lang="nb-NO" dirty="0"/>
              <a:t>Fire arbeidsgrupper deltok i prosjektet, og leverte del-utredninger som går i dybden på utvalgte temaer og som ga viktige faglige vurderinger til utvalget. </a:t>
            </a:r>
          </a:p>
          <a:p>
            <a:pPr marL="171450" indent="-171450">
              <a:buFont typeface="Arial" panose="020B0604020202020204" pitchFamily="34" charset="0"/>
              <a:buChar char="•"/>
            </a:pPr>
            <a:r>
              <a:rPr lang="nb-NO" dirty="0"/>
              <a:t>Rapporten viser ulike alternativer og konsekvenser for ny organisering. </a:t>
            </a:r>
          </a:p>
          <a:p>
            <a:pPr marL="171450" indent="-171450">
              <a:buFont typeface="Arial" panose="020B0604020202020204" pitchFamily="34" charset="0"/>
              <a:buChar char="•"/>
            </a:pPr>
            <a:r>
              <a:rPr lang="nb-NO" dirty="0"/>
              <a:t>Rapporten er en utredning, ikke en beslutning. </a:t>
            </a:r>
          </a:p>
          <a:p>
            <a:pPr marL="171450" indent="-171450">
              <a:buFont typeface="Arial" panose="020B0604020202020204" pitchFamily="34" charset="0"/>
              <a:buChar char="•"/>
            </a:pPr>
            <a:r>
              <a:rPr lang="nb-NO" dirty="0"/>
              <a:t>Det er Kirkemøtet som skal vedta ny organisering.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a:t>
            </a:fld>
            <a:endParaRPr lang="nb-NO" sz="800"/>
          </a:p>
        </p:txBody>
      </p:sp>
    </p:spTree>
    <p:extLst>
      <p:ext uri="{BB962C8B-B14F-4D97-AF65-F5344CB8AC3E}">
        <p14:creationId xmlns:p14="http://schemas.microsoft.com/office/powerpoint/2010/main" val="3453531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41</a:t>
            </a:fld>
            <a:endParaRPr lang="nb-NO" sz="800"/>
          </a:p>
        </p:txBody>
      </p:sp>
    </p:spTree>
    <p:extLst>
      <p:ext uri="{BB962C8B-B14F-4D97-AF65-F5344CB8AC3E}">
        <p14:creationId xmlns:p14="http://schemas.microsoft.com/office/powerpoint/2010/main" val="753458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å si noe om hvilke utredninger Kirkerådet har bedt om skal bli utredet videre.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Stikkord: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Müller-Nilssen-utvalget hadde et begrenset mandat, og peker på noen temaer som trengs videre utredning.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Disse henger sammen med ulike forhold ved en eventuell organisering på prostinivå.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Kirkerådet ønsker å få noen av disse temaene utredet nå. Utredningene skal leveres </a:t>
            </a:r>
            <a:r>
              <a:rPr lang="nb-NO" dirty="0" err="1"/>
              <a:t>iløpet</a:t>
            </a:r>
            <a:r>
              <a:rPr lang="nb-NO" dirty="0"/>
              <a:t> av 2021, med frist 31.12.21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Utredningene vil sammen med høringssvarene danne grunnlag for Kirkerådets og Kirkemøtets videre arbeid.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42</a:t>
            </a:fld>
            <a:endParaRPr lang="nb-NO" sz="800"/>
          </a:p>
        </p:txBody>
      </p:sp>
    </p:spTree>
    <p:extLst>
      <p:ext uri="{BB962C8B-B14F-4D97-AF65-F5344CB8AC3E}">
        <p14:creationId xmlns:p14="http://schemas.microsoft.com/office/powerpoint/2010/main" val="3544691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43</a:t>
            </a:fld>
            <a:endParaRPr lang="nb-NO" sz="800"/>
          </a:p>
        </p:txBody>
      </p:sp>
    </p:spTree>
    <p:extLst>
      <p:ext uri="{BB962C8B-B14F-4D97-AF65-F5344CB8AC3E}">
        <p14:creationId xmlns:p14="http://schemas.microsoft.com/office/powerpoint/2010/main" val="238511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Formålet med dette lysbildet er fortelle om utvalgets rammer for arbeidet.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r>
              <a:rPr lang="nb-NO" b="1"/>
              <a:t>Stikkord: </a:t>
            </a:r>
          </a:p>
          <a:p>
            <a:pPr marL="171450" indent="-171450">
              <a:buFont typeface="Arial" panose="020B0604020202020204" pitchFamily="34" charset="0"/>
              <a:buChar char="•"/>
            </a:pPr>
            <a:r>
              <a:rPr lang="nb-NO"/>
              <a:t>Müller-Nilssen-utvalget har jobbet på vegne av Kirkerådet, etter at Kirkemøtet bad Kirkerådet om å komme med forslag til ny organisering.</a:t>
            </a:r>
          </a:p>
          <a:p>
            <a:pPr marL="171450" indent="-171450">
              <a:buFont typeface="Arial" panose="020B0604020202020204" pitchFamily="34" charset="0"/>
              <a:buChar char="•"/>
            </a:pPr>
            <a:r>
              <a:rPr lang="nb-NO"/>
              <a:t>Utredningen handler spesielt om arbeidsgiverorganisering</a:t>
            </a:r>
          </a:p>
          <a:p>
            <a:pPr marL="171450" indent="-171450">
              <a:buFont typeface="Arial" panose="020B0604020202020204" pitchFamily="34" charset="0"/>
              <a:buChar char="•"/>
            </a:pPr>
            <a:r>
              <a:rPr lang="nb-NO"/>
              <a:t>Kirkerådet ba utvalget utrede et kirkelig organ på prosti-nivå som kan utøve arbeidsgiveransvaret for alle lokalt ansatte. </a:t>
            </a:r>
          </a:p>
          <a:p>
            <a:pPr marL="171450" indent="-171450">
              <a:buFont typeface="Arial" panose="020B0604020202020204" pitchFamily="34" charset="0"/>
              <a:buChar char="•"/>
            </a:pPr>
            <a:r>
              <a:rPr lang="nb-NO"/>
              <a:t>En modell med organisering på prostinivå har i liten grad blitt utredet og ikke blitt politisk behandlet tidligere </a:t>
            </a:r>
          </a:p>
          <a:p>
            <a:pPr marL="171450" indent="-171450">
              <a:buFont typeface="Arial" panose="020B0604020202020204" pitchFamily="34" charset="0"/>
              <a:buChar char="•"/>
            </a:pPr>
            <a:r>
              <a:rPr lang="nb-NO"/>
              <a:t>Dagens prostier er utgangspunktet – med eventuelle tilpasninger </a:t>
            </a:r>
          </a:p>
          <a:p>
            <a:pPr marL="171450" indent="-171450">
              <a:buFont typeface="Arial" panose="020B0604020202020204" pitchFamily="34" charset="0"/>
              <a:buChar char="•"/>
            </a:pPr>
            <a:r>
              <a:rPr lang="nb-NO"/>
              <a:t>Lokalkirkens arbeid, strategisk og faglig ledelse har vært viktig i utvalgets arbeid.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a:t>
            </a:fld>
            <a:endParaRPr lang="nb-NO" sz="800"/>
          </a:p>
        </p:txBody>
      </p:sp>
    </p:spTree>
    <p:extLst>
      <p:ext uri="{BB962C8B-B14F-4D97-AF65-F5344CB8AC3E}">
        <p14:creationId xmlns:p14="http://schemas.microsoft.com/office/powerpoint/2010/main" val="17144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Formålet med dette lysbildet er fortelle om rapporten.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r>
              <a:rPr lang="nb-NO" b="1"/>
              <a:t>Stikkord: </a:t>
            </a:r>
          </a:p>
          <a:p>
            <a:pPr marL="171450" indent="-171450">
              <a:buFont typeface="Arial" panose="020B0604020202020204" pitchFamily="34" charset="0"/>
              <a:buChar char="•"/>
            </a:pPr>
            <a:r>
              <a:rPr lang="nb-NO"/>
              <a:t>Müller-Nilssen-utvalget leverte sin rapport i mars 2021</a:t>
            </a:r>
          </a:p>
          <a:p>
            <a:pPr marL="171450" indent="-171450">
              <a:buFont typeface="Arial" panose="020B0604020202020204" pitchFamily="34" charset="0"/>
              <a:buChar char="•"/>
            </a:pPr>
            <a:r>
              <a:rPr lang="nb-NO"/>
              <a:t>Rapporten kan leses digitalt via nettsiden kirken.no/kirkeligorganisering</a:t>
            </a:r>
          </a:p>
          <a:p>
            <a:pPr marL="171450" indent="-171450">
              <a:buFont typeface="Arial" panose="020B0604020202020204" pitchFamily="34" charset="0"/>
              <a:buChar char="•"/>
            </a:pPr>
            <a:r>
              <a:rPr lang="nb-NO"/>
              <a:t>Rapporten er på </a:t>
            </a:r>
            <a:r>
              <a:rPr lang="nb-NO" err="1"/>
              <a:t>ca</a:t>
            </a:r>
            <a:r>
              <a:rPr lang="nb-NO"/>
              <a:t> 130-sider, er lagt opp pedagogisk og er ikke tunglest</a:t>
            </a:r>
          </a:p>
          <a:p>
            <a:pPr marL="171450" indent="-171450">
              <a:buFont typeface="Arial" panose="020B0604020202020204" pitchFamily="34" charset="0"/>
              <a:buChar char="•"/>
            </a:pPr>
            <a:r>
              <a:rPr lang="nb-NO"/>
              <a:t>På nettsiden ligger også 7 vedlegg – deriblant delrapportene fra de fire arbeidsgruppene</a:t>
            </a:r>
          </a:p>
          <a:p>
            <a:pPr marL="171450" indent="-171450">
              <a:buFont typeface="Arial" panose="020B0604020202020204" pitchFamily="34" charset="0"/>
              <a:buChar char="•"/>
            </a:pPr>
            <a:endParaRPr lang="nb-NO"/>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(rapporten finnes ikke tilgjengelig i trykt variant)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a:t>
            </a:fld>
            <a:endParaRPr lang="nb-NO" sz="800"/>
          </a:p>
        </p:txBody>
      </p:sp>
    </p:spTree>
    <p:extLst>
      <p:ext uri="{BB962C8B-B14F-4D97-AF65-F5344CB8AC3E}">
        <p14:creationId xmlns:p14="http://schemas.microsoft.com/office/powerpoint/2010/main" val="389765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fortelle om bakgrunnen for behovet for ny kirkelig organisering.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Stikkord: </a:t>
            </a:r>
          </a:p>
          <a:p>
            <a:pPr marL="171450" indent="-171450">
              <a:buFont typeface="Arial" panose="020B0604020202020204" pitchFamily="34" charset="0"/>
              <a:buChar char="•"/>
            </a:pPr>
            <a:r>
              <a:rPr lang="nb-NO" dirty="0"/>
              <a:t>I dagens organisering har ansatte på samme arbeidsplass, i menigheten, to ulike arbeidsgivere</a:t>
            </a:r>
          </a:p>
          <a:p>
            <a:pPr marL="171450" indent="-171450">
              <a:buFont typeface="Arial" panose="020B0604020202020204" pitchFamily="34" charset="0"/>
              <a:buChar char="•"/>
            </a:pPr>
            <a:r>
              <a:rPr lang="nb-NO" dirty="0"/>
              <a:t>Menighetsprestene er ansatt i det nasjonale rettssubjektet som ofte kalles RDNK (Rettssubjektet Den norske kirke). </a:t>
            </a:r>
          </a:p>
          <a:p>
            <a:pPr marL="628650" lvl="1" indent="-171450">
              <a:buFont typeface="Arial" panose="020B0604020202020204" pitchFamily="34" charset="0"/>
              <a:buChar char="•"/>
            </a:pPr>
            <a:r>
              <a:rPr lang="nb-NO" dirty="0"/>
              <a:t>Rettssubjektet Den norske kirke (RDNK) ble opprettet i 2017, og fikk overført arbeidsgiveransvaret for menighetsprestene og ansatte i bispedømme/kirkeråd fra staten. </a:t>
            </a:r>
            <a:endParaRPr lang="nb-NO" dirty="0">
              <a:cs typeface="Arial"/>
            </a:endParaRPr>
          </a:p>
          <a:p>
            <a:pPr marL="171450" lvl="0" indent="-171450">
              <a:buFont typeface="Arial" panose="020B0604020202020204" pitchFamily="34" charset="0"/>
              <a:buChar char="•"/>
            </a:pPr>
            <a:r>
              <a:rPr lang="nb-NO" dirty="0"/>
              <a:t>Fellesrådet (kirkelig fellesråd) er arbeidsgiver for alle andre ansatte i lokalkirken i hver kommune. Det er rundt 348 kirkelige fellesråd i dag. I noen tilfelle har også menighetsrådet egne ansatte.</a:t>
            </a:r>
          </a:p>
          <a:p>
            <a:pPr marL="171450" lvl="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7</a:t>
            </a:fld>
            <a:endParaRPr lang="nb-NO" sz="800"/>
          </a:p>
        </p:txBody>
      </p:sp>
    </p:spTree>
    <p:extLst>
      <p:ext uri="{BB962C8B-B14F-4D97-AF65-F5344CB8AC3E}">
        <p14:creationId xmlns:p14="http://schemas.microsoft.com/office/powerpoint/2010/main" val="202867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fortelle om bakgrunnen for prosessene med ny kirkelig organisering. </a:t>
            </a:r>
          </a:p>
          <a:p>
            <a:endParaRPr lang="nb-NO" dirty="0"/>
          </a:p>
          <a:p>
            <a:r>
              <a:rPr lang="nb-NO" b="1" dirty="0"/>
              <a:t>Stikkord: </a:t>
            </a:r>
          </a:p>
          <a:p>
            <a:pPr marL="171450" indent="-171450">
              <a:buFont typeface="Arial" panose="020B0604020202020204" pitchFamily="34" charset="0"/>
              <a:buChar char="•"/>
            </a:pPr>
            <a:r>
              <a:rPr lang="nb-NO" dirty="0"/>
              <a:t>Kirkemøtet er Den norske kirkes øverste demokratiske organ. </a:t>
            </a:r>
          </a:p>
          <a:p>
            <a:pPr marL="171450" indent="-171450">
              <a:buFont typeface="Arial" panose="020B0604020202020204" pitchFamily="34" charset="0"/>
              <a:buChar char="•"/>
            </a:pPr>
            <a:r>
              <a:rPr lang="nb-NO" dirty="0"/>
              <a:t>Siden 2005 har Kirkemøtet hatt som mål å samle ansatte i en arbeidsgiverlinje.</a:t>
            </a:r>
          </a:p>
          <a:p>
            <a:pPr marL="171450" indent="-171450">
              <a:buFont typeface="Arial" panose="020B0604020202020204" pitchFamily="34" charset="0"/>
              <a:buChar char="•"/>
            </a:pPr>
            <a:r>
              <a:rPr lang="nb-NO" dirty="0"/>
              <a:t>Etter Kirkeforliket i 2008, og ulike vedtak på Stortinget, er statskirkeordningen opphevet. Den norske kirke er en fristilt og selvstendig folkekirke. </a:t>
            </a:r>
          </a:p>
          <a:p>
            <a:pPr marL="171450" indent="-171450">
              <a:buFont typeface="Arial" panose="020B0604020202020204" pitchFamily="34" charset="0"/>
              <a:buChar char="•"/>
            </a:pPr>
            <a:r>
              <a:rPr lang="nb-NO" dirty="0"/>
              <a:t>1. januar i år trådte den nye trossamfunnsloven i kraft. I denne loven er det et kapittel som gir rammene for Den norske kirke. </a:t>
            </a:r>
          </a:p>
          <a:p>
            <a:pPr marL="171450" indent="-171450">
              <a:buFont typeface="Arial" panose="020B0604020202020204" pitchFamily="34" charset="0"/>
              <a:buChar char="•"/>
            </a:pPr>
            <a:r>
              <a:rPr lang="nb-NO" b="0" i="0" dirty="0">
                <a:solidFill>
                  <a:srgbClr val="333333"/>
                </a:solidFill>
                <a:effectLst/>
                <a:latin typeface="Helvetica Neue"/>
              </a:rPr>
              <a:t>Paragraf 12 i trossamfunnsloven gir Kirkemøtet myndighet til å bestemme kirkens organisering; kirkelig inndeling, organer og om kirkevalg. </a:t>
            </a:r>
          </a:p>
          <a:p>
            <a:pPr marL="171450" indent="-171450">
              <a:buFont typeface="Arial" panose="020B0604020202020204" pitchFamily="34" charset="0"/>
              <a:buChar char="•"/>
            </a:pPr>
            <a:r>
              <a:rPr lang="nb-NO" b="0" i="0" dirty="0">
                <a:solidFill>
                  <a:srgbClr val="333333"/>
                </a:solidFill>
                <a:effectLst/>
                <a:latin typeface="Helvetica Neue"/>
              </a:rPr>
              <a:t>Denne myndigheten er ny, så fra i år er første gang kirken selv kan bestemme hvordan den vil organiseres.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8</a:t>
            </a:fld>
            <a:endParaRPr lang="nb-NO" sz="800"/>
          </a:p>
        </p:txBody>
      </p:sp>
    </p:spTree>
    <p:extLst>
      <p:ext uri="{BB962C8B-B14F-4D97-AF65-F5344CB8AC3E}">
        <p14:creationId xmlns:p14="http://schemas.microsoft.com/office/powerpoint/2010/main" val="92670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9</a:t>
            </a:fld>
            <a:endParaRPr lang="nb-NO" sz="800"/>
          </a:p>
        </p:txBody>
      </p:sp>
    </p:spTree>
    <p:extLst>
      <p:ext uri="{BB962C8B-B14F-4D97-AF65-F5344CB8AC3E}">
        <p14:creationId xmlns:p14="http://schemas.microsoft.com/office/powerpoint/2010/main" val="101938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dette lysbildet er fortelle om behovene for endring, gjennom utvalgets beskrivelse av utfordringer.</a:t>
            </a:r>
          </a:p>
          <a:p>
            <a:endParaRPr lang="nb-NO" dirty="0"/>
          </a:p>
          <a:p>
            <a:r>
              <a:rPr lang="nb-NO" b="1" dirty="0"/>
              <a:t>Stikkord: </a:t>
            </a:r>
          </a:p>
          <a:p>
            <a:pPr marL="171450" indent="-171450">
              <a:buFont typeface="Arial" panose="020B0604020202020204" pitchFamily="34" charset="0"/>
              <a:buChar char="•"/>
            </a:pPr>
            <a:r>
              <a:rPr lang="nb-NO" dirty="0"/>
              <a:t>Müller-Nilssen-utvalget har beskrevet et utfordringsbilde. </a:t>
            </a:r>
          </a:p>
          <a:p>
            <a:pPr marL="628650" lvl="1" indent="-171450">
              <a:buFont typeface="Arial" panose="020B0604020202020204" pitchFamily="34" charset="0"/>
              <a:buChar char="•"/>
            </a:pPr>
            <a:r>
              <a:rPr lang="nb-NO" dirty="0"/>
              <a:t>Arbeidsgivere med mange deltidsansatte og få årsverk kan skape sårbare arbeidsmiljøer. Dette kan skape </a:t>
            </a:r>
            <a:r>
              <a:rPr lang="nb-NO" dirty="0" err="1"/>
              <a:t>probelemer</a:t>
            </a:r>
            <a:r>
              <a:rPr lang="nb-NO" dirty="0"/>
              <a:t> ved sykemeldinger og for lite kapasitet. </a:t>
            </a:r>
          </a:p>
          <a:p>
            <a:pPr marL="628650" lvl="1" indent="-171450">
              <a:buFont typeface="Arial" panose="020B0604020202020204" pitchFamily="34" charset="0"/>
              <a:buChar char="•"/>
            </a:pPr>
            <a:r>
              <a:rPr lang="nb-NO" dirty="0"/>
              <a:t>Ulik styring og prioritering av oppgaver på samme arbeidsplass. Dette henger tett sammen med de to arbeidsgiverlinjene der prester og andre ansatte har ulike ledere. </a:t>
            </a:r>
          </a:p>
          <a:p>
            <a:pPr marL="628650" lvl="1" indent="-171450">
              <a:buFont typeface="Arial" panose="020B0604020202020204" pitchFamily="34" charset="0"/>
              <a:buChar char="•"/>
            </a:pPr>
            <a:r>
              <a:rPr lang="nb-NO" dirty="0"/>
              <a:t>Vanskelig konflikthåndtering på grunn av struktur. Dersom det oppstår konflikter mellom ansatte som ikke har samme arbeidsgiver, gir ikke strukturen hjelp til å løse denne konflikten. I en organisasjon med en arbeidsgiverlinje er dette mer definert. </a:t>
            </a:r>
          </a:p>
          <a:p>
            <a:pPr marL="628650" lvl="1" indent="-171450">
              <a:buFont typeface="Arial" panose="020B0604020202020204" pitchFamily="34" charset="0"/>
              <a:buChar char="•"/>
            </a:pPr>
            <a:r>
              <a:rPr lang="nb-NO" dirty="0"/>
              <a:t>Svakere rekruttering enn ønskelig. Rekruttering til alle kirkelige stillinger – og særlig de stillingene som krever lang utdanning, er for dårlig. En ny organisering må skape ne </a:t>
            </a:r>
            <a:r>
              <a:rPr lang="nb-NO" dirty="0" err="1"/>
              <a:t>attarktiv</a:t>
            </a:r>
            <a:r>
              <a:rPr lang="nb-NO" dirty="0"/>
              <a:t> arbeidsplass som øker rekrutteringen. </a:t>
            </a:r>
          </a:p>
          <a:p>
            <a:pPr marL="628650" lvl="1" indent="-171450">
              <a:buFont typeface="Arial" panose="020B0604020202020204" pitchFamily="34" charset="0"/>
              <a:buChar char="•"/>
            </a:pPr>
            <a:r>
              <a:rPr lang="nb-NO" dirty="0"/>
              <a:t>Organisasjonen er kompleks og vanskelig å forstå. Dette kan være en utfordring for å rekruttere ansatte, eller i samarbeid med andre.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10</a:t>
            </a:fld>
            <a:endParaRPr lang="nb-NO" sz="800"/>
          </a:p>
        </p:txBody>
      </p:sp>
    </p:spTree>
    <p:extLst>
      <p:ext uri="{BB962C8B-B14F-4D97-AF65-F5344CB8AC3E}">
        <p14:creationId xmlns:p14="http://schemas.microsoft.com/office/powerpoint/2010/main" val="304035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18.06.2021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18.06.2021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18.06.2021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18.06.2021</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18.06.2021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18.06.2021</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18.06.2021</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18.06.2021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18.06.2021</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18.06.2021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18.06.2021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18.06.2021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18.06.2021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18.06.2021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18.06.2021</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18.06.2021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18.06.2021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Sett inn tekst </a:t>
            </a:r>
            <a:r>
              <a:rPr lang="nb-NO" noProof="0" err="1"/>
              <a:t>f.eks</a:t>
            </a:r>
            <a:r>
              <a:rPr lang="nb-NO" noProof="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userDrawn="1"/>
        </p:nvSpPr>
        <p:spPr>
          <a:xfrm>
            <a:off x="9365855" y="5816404"/>
            <a:ext cx="2202257" cy="402097"/>
          </a:xfrm>
          <a:prstGeom prst="rect">
            <a:avLst/>
          </a:prstGeom>
          <a:noFill/>
        </p:spPr>
        <p:txBody>
          <a:bodyPr wrap="square" lIns="0" tIns="0" rIns="0" bIns="0" rtlCol="0">
            <a:noAutofit/>
          </a:bodyPr>
          <a:lstStyle/>
          <a:p>
            <a:pPr algn="r"/>
            <a:r>
              <a:rPr lang="nb-NO" b="1" err="1">
                <a:solidFill>
                  <a:schemeClr val="bg1"/>
                </a:solidFill>
              </a:rPr>
              <a:t>www.kirken.no</a:t>
            </a:r>
            <a:endParaRPr lang="nb-NO" b="1">
              <a:solidFill>
                <a:schemeClr val="bg1"/>
              </a:solidFill>
            </a:endParaRPr>
          </a:p>
        </p:txBody>
      </p:sp>
      <p:pic>
        <p:nvPicPr>
          <p:cNvPr id="5" name="Grafikk 4">
            <a:extLst>
              <a:ext uri="{FF2B5EF4-FFF2-40B4-BE49-F238E27FC236}">
                <a16:creationId xmlns:a16="http://schemas.microsoft.com/office/drawing/2014/main" id="{CBD4A892-5CD8-FC44-9E4C-AB64E242FB2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541" y="4994947"/>
            <a:ext cx="468351" cy="468351"/>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16380" y="7477757"/>
            <a:ext cx="468351" cy="468351"/>
          </a:xfrm>
          <a:prstGeom prst="rect">
            <a:avLst/>
          </a:prstGeom>
        </p:spPr>
      </p:pic>
      <p:pic>
        <p:nvPicPr>
          <p:cNvPr id="14" name="Grafikk 13">
            <a:extLst>
              <a:ext uri="{FF2B5EF4-FFF2-40B4-BE49-F238E27FC236}">
                <a16:creationId xmlns:a16="http://schemas.microsoft.com/office/drawing/2014/main" id="{DC148B69-1F50-074A-8304-542C542BE2E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4346" y="5766016"/>
            <a:ext cx="393012" cy="393012"/>
          </a:xfrm>
          <a:prstGeom prst="rect">
            <a:avLst/>
          </a:prstGeom>
        </p:spPr>
      </p:pic>
      <p:sp>
        <p:nvSpPr>
          <p:cNvPr id="15" name="TekstSylinder 14">
            <a:extLst>
              <a:ext uri="{FF2B5EF4-FFF2-40B4-BE49-F238E27FC236}">
                <a16:creationId xmlns:a16="http://schemas.microsoft.com/office/drawing/2014/main" id="{4AEEC0EC-1257-F544-85C2-89D5B99BDB7A}"/>
              </a:ext>
            </a:extLst>
          </p:cNvPr>
          <p:cNvSpPr txBox="1"/>
          <p:nvPr userDrawn="1"/>
        </p:nvSpPr>
        <p:spPr>
          <a:xfrm>
            <a:off x="1070276" y="5111041"/>
            <a:ext cx="1582968" cy="215444"/>
          </a:xfrm>
          <a:prstGeom prst="rect">
            <a:avLst/>
          </a:prstGeom>
          <a:noFill/>
        </p:spPr>
        <p:txBody>
          <a:bodyPr wrap="square" lIns="0" tIns="0" rIns="0" bIns="0" rtlCol="0">
            <a:spAutoFit/>
          </a:bodyPr>
          <a:lstStyle/>
          <a:p>
            <a:r>
              <a:rPr lang="nb-NO" sz="1400">
                <a:solidFill>
                  <a:schemeClr val="bg1"/>
                </a:solidFill>
                <a:latin typeface="+mj-lt"/>
              </a:rPr>
              <a:t>@</a:t>
            </a:r>
            <a:r>
              <a:rPr lang="nb-NO" sz="1400" err="1">
                <a:solidFill>
                  <a:schemeClr val="bg1"/>
                </a:solidFill>
                <a:latin typeface="+mj-lt"/>
              </a:rPr>
              <a:t>dennorskekirke</a:t>
            </a:r>
            <a:endParaRPr lang="nb-NO" sz="1400">
              <a:solidFill>
                <a:schemeClr val="bg1"/>
              </a:solidFill>
              <a:latin typeface="+mj-lt"/>
            </a:endParaRPr>
          </a:p>
        </p:txBody>
      </p:sp>
      <p:sp>
        <p:nvSpPr>
          <p:cNvPr id="16" name="TekstSylinder 15">
            <a:extLst>
              <a:ext uri="{FF2B5EF4-FFF2-40B4-BE49-F238E27FC236}">
                <a16:creationId xmlns:a16="http://schemas.microsoft.com/office/drawing/2014/main" id="{99C1F289-E3E4-6B4D-A890-B0FD6D47E280}"/>
              </a:ext>
            </a:extLst>
          </p:cNvPr>
          <p:cNvSpPr txBox="1"/>
          <p:nvPr userDrawn="1"/>
        </p:nvSpPr>
        <p:spPr>
          <a:xfrm>
            <a:off x="1084725" y="5496894"/>
            <a:ext cx="1554070" cy="215444"/>
          </a:xfrm>
          <a:prstGeom prst="rect">
            <a:avLst/>
          </a:prstGeom>
          <a:noFill/>
        </p:spPr>
        <p:txBody>
          <a:bodyPr wrap="square" lIns="0" tIns="0" rIns="0" bIns="0" rtlCol="0">
            <a:spAutoFit/>
          </a:bodyPr>
          <a:lstStyle/>
          <a:p>
            <a:r>
              <a:rPr lang="nb-NO" sz="1400" err="1">
                <a:solidFill>
                  <a:schemeClr val="bg1"/>
                </a:solidFill>
                <a:latin typeface="+mj-lt"/>
              </a:rPr>
              <a:t>den_norske_kirke</a:t>
            </a:r>
            <a:endParaRPr lang="nb-NO" sz="1400">
              <a:solidFill>
                <a:schemeClr val="bg1"/>
              </a:solidFill>
              <a:latin typeface="+mj-lt"/>
            </a:endParaRPr>
          </a:p>
        </p:txBody>
      </p:sp>
      <p:sp>
        <p:nvSpPr>
          <p:cNvPr id="17" name="TekstSylinder 16">
            <a:extLst>
              <a:ext uri="{FF2B5EF4-FFF2-40B4-BE49-F238E27FC236}">
                <a16:creationId xmlns:a16="http://schemas.microsoft.com/office/drawing/2014/main" id="{A7319E2B-0D5A-0E42-9D02-6712ADCD0F6E}"/>
              </a:ext>
            </a:extLst>
          </p:cNvPr>
          <p:cNvSpPr txBox="1"/>
          <p:nvPr userDrawn="1"/>
        </p:nvSpPr>
        <p:spPr>
          <a:xfrm>
            <a:off x="1084724" y="5886598"/>
            <a:ext cx="1554072" cy="215444"/>
          </a:xfrm>
          <a:prstGeom prst="rect">
            <a:avLst/>
          </a:prstGeom>
          <a:noFill/>
        </p:spPr>
        <p:txBody>
          <a:bodyPr wrap="square" lIns="0" tIns="0" rIns="0" bIns="0" rtlCol="0">
            <a:spAutoFit/>
          </a:bodyPr>
          <a:lstStyle/>
          <a:p>
            <a:r>
              <a:rPr lang="nb-NO" sz="1400">
                <a:solidFill>
                  <a:schemeClr val="bg1"/>
                </a:solidFill>
                <a:latin typeface="+mj-lt"/>
              </a:rPr>
              <a:t>@kirken</a:t>
            </a:r>
          </a:p>
        </p:txBody>
      </p:sp>
      <p:pic>
        <p:nvPicPr>
          <p:cNvPr id="24" name="Grafikk 23">
            <a:extLst>
              <a:ext uri="{FF2B5EF4-FFF2-40B4-BE49-F238E27FC236}">
                <a16:creationId xmlns:a16="http://schemas.microsoft.com/office/drawing/2014/main" id="{E2BCBF21-765A-8049-89CE-46A9EC0AF0FC}"/>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7103" y="5470496"/>
            <a:ext cx="287225" cy="287225"/>
          </a:xfrm>
          <a:prstGeom prst="rect">
            <a:avLst/>
          </a:prstGeom>
        </p:spPr>
      </p:pic>
      <p:sp>
        <p:nvSpPr>
          <p:cNvPr id="25" name="TekstSylinder 24">
            <a:extLst>
              <a:ext uri="{FF2B5EF4-FFF2-40B4-BE49-F238E27FC236}">
                <a16:creationId xmlns:a16="http://schemas.microsoft.com/office/drawing/2014/main" id="{62FFBA03-7EDA-234D-84AD-06264095A564}"/>
              </a:ext>
            </a:extLst>
          </p:cNvPr>
          <p:cNvSpPr txBox="1"/>
          <p:nvPr userDrawn="1"/>
        </p:nvSpPr>
        <p:spPr>
          <a:xfrm>
            <a:off x="637548" y="4688525"/>
            <a:ext cx="1582968" cy="215444"/>
          </a:xfrm>
          <a:prstGeom prst="rect">
            <a:avLst/>
          </a:prstGeom>
          <a:noFill/>
        </p:spPr>
        <p:txBody>
          <a:bodyPr wrap="square" lIns="0" tIns="0" rIns="0" bIns="0" rtlCol="0">
            <a:spAutoFit/>
          </a:bodyPr>
          <a:lstStyle/>
          <a:p>
            <a:r>
              <a:rPr lang="nb-NO" sz="1400" b="1">
                <a:solidFill>
                  <a:schemeClr val="bg1"/>
                </a:solidFill>
                <a:latin typeface="+mj-lt"/>
              </a:rPr>
              <a:t>Lik og del:</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18.06.2021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21" name="TekstSylinder 20">
            <a:extLst>
              <a:ext uri="{FF2B5EF4-FFF2-40B4-BE49-F238E27FC236}">
                <a16:creationId xmlns:a16="http://schemas.microsoft.com/office/drawing/2014/main" id="{9A8C2A76-B927-9C43-A57B-F90C2D272439}"/>
              </a:ext>
            </a:extLst>
          </p:cNvPr>
          <p:cNvSpPr txBox="1"/>
          <p:nvPr userDrawn="1"/>
        </p:nvSpPr>
        <p:spPr>
          <a:xfrm>
            <a:off x="9365855" y="5816404"/>
            <a:ext cx="2202257" cy="402097"/>
          </a:xfrm>
          <a:prstGeom prst="rect">
            <a:avLst/>
          </a:prstGeom>
          <a:noFill/>
        </p:spPr>
        <p:txBody>
          <a:bodyPr wrap="square" lIns="0" tIns="0" rIns="0" bIns="0" rtlCol="0">
            <a:noAutofit/>
          </a:bodyPr>
          <a:lstStyle/>
          <a:p>
            <a:pPr algn="r"/>
            <a:r>
              <a:rPr lang="nb-NO" b="1" err="1">
                <a:solidFill>
                  <a:schemeClr val="bg1"/>
                </a:solidFill>
              </a:rPr>
              <a:t>www.kirken.no</a:t>
            </a:r>
            <a:endParaRPr lang="nb-NO" b="1">
              <a:solidFill>
                <a:schemeClr val="bg1"/>
              </a:solidFill>
            </a:endParaRPr>
          </a:p>
        </p:txBody>
      </p:sp>
      <p:pic>
        <p:nvPicPr>
          <p:cNvPr id="22" name="Grafikk 21">
            <a:extLst>
              <a:ext uri="{FF2B5EF4-FFF2-40B4-BE49-F238E27FC236}">
                <a16:creationId xmlns:a16="http://schemas.microsoft.com/office/drawing/2014/main" id="{0B4000E4-D0A5-3A4B-8943-DCFEF8A1D33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541" y="4994947"/>
            <a:ext cx="468351" cy="468351"/>
          </a:xfrm>
          <a:prstGeom prst="rect">
            <a:avLst/>
          </a:prstGeom>
        </p:spPr>
      </p:pic>
      <p:pic>
        <p:nvPicPr>
          <p:cNvPr id="23" name="Grafikk 22">
            <a:extLst>
              <a:ext uri="{FF2B5EF4-FFF2-40B4-BE49-F238E27FC236}">
                <a16:creationId xmlns:a16="http://schemas.microsoft.com/office/drawing/2014/main" id="{471975F9-5598-7245-BCF2-3CAE8A87398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4346" y="5766016"/>
            <a:ext cx="393012" cy="393012"/>
          </a:xfrm>
          <a:prstGeom prst="rect">
            <a:avLst/>
          </a:prstGeom>
        </p:spPr>
      </p:pic>
      <p:sp>
        <p:nvSpPr>
          <p:cNvPr id="24" name="TekstSylinder 23">
            <a:extLst>
              <a:ext uri="{FF2B5EF4-FFF2-40B4-BE49-F238E27FC236}">
                <a16:creationId xmlns:a16="http://schemas.microsoft.com/office/drawing/2014/main" id="{EBD797B3-C1FC-CC41-B2C7-12F889238012}"/>
              </a:ext>
            </a:extLst>
          </p:cNvPr>
          <p:cNvSpPr txBox="1"/>
          <p:nvPr userDrawn="1"/>
        </p:nvSpPr>
        <p:spPr>
          <a:xfrm>
            <a:off x="1070276" y="5111041"/>
            <a:ext cx="1582968" cy="215444"/>
          </a:xfrm>
          <a:prstGeom prst="rect">
            <a:avLst/>
          </a:prstGeom>
          <a:noFill/>
        </p:spPr>
        <p:txBody>
          <a:bodyPr wrap="square" lIns="0" tIns="0" rIns="0" bIns="0" rtlCol="0">
            <a:spAutoFit/>
          </a:bodyPr>
          <a:lstStyle/>
          <a:p>
            <a:r>
              <a:rPr lang="nb-NO" sz="1400">
                <a:solidFill>
                  <a:schemeClr val="bg1"/>
                </a:solidFill>
                <a:latin typeface="+mj-lt"/>
              </a:rPr>
              <a:t>@</a:t>
            </a:r>
            <a:r>
              <a:rPr lang="nb-NO" sz="1400" err="1">
                <a:solidFill>
                  <a:schemeClr val="bg1"/>
                </a:solidFill>
                <a:latin typeface="+mj-lt"/>
              </a:rPr>
              <a:t>dennorskekirke</a:t>
            </a:r>
            <a:endParaRPr lang="nb-NO" sz="1400">
              <a:solidFill>
                <a:schemeClr val="bg1"/>
              </a:solidFill>
              <a:latin typeface="+mj-lt"/>
            </a:endParaRPr>
          </a:p>
        </p:txBody>
      </p:sp>
      <p:sp>
        <p:nvSpPr>
          <p:cNvPr id="25" name="TekstSylinder 24">
            <a:extLst>
              <a:ext uri="{FF2B5EF4-FFF2-40B4-BE49-F238E27FC236}">
                <a16:creationId xmlns:a16="http://schemas.microsoft.com/office/drawing/2014/main" id="{E3FF30DB-9FCE-6D48-90C0-C61DB1BFF7E2}"/>
              </a:ext>
            </a:extLst>
          </p:cNvPr>
          <p:cNvSpPr txBox="1"/>
          <p:nvPr userDrawn="1"/>
        </p:nvSpPr>
        <p:spPr>
          <a:xfrm>
            <a:off x="1084725" y="5496894"/>
            <a:ext cx="1554070" cy="215444"/>
          </a:xfrm>
          <a:prstGeom prst="rect">
            <a:avLst/>
          </a:prstGeom>
          <a:noFill/>
        </p:spPr>
        <p:txBody>
          <a:bodyPr wrap="square" lIns="0" tIns="0" rIns="0" bIns="0" rtlCol="0">
            <a:spAutoFit/>
          </a:bodyPr>
          <a:lstStyle/>
          <a:p>
            <a:r>
              <a:rPr lang="nb-NO" sz="1400" err="1">
                <a:solidFill>
                  <a:schemeClr val="bg1"/>
                </a:solidFill>
                <a:latin typeface="+mj-lt"/>
              </a:rPr>
              <a:t>den_norske_kirke</a:t>
            </a:r>
            <a:endParaRPr lang="nb-NO" sz="1400">
              <a:solidFill>
                <a:schemeClr val="bg1"/>
              </a:solidFill>
              <a:latin typeface="+mj-lt"/>
            </a:endParaRPr>
          </a:p>
        </p:txBody>
      </p:sp>
      <p:sp>
        <p:nvSpPr>
          <p:cNvPr id="26" name="TekstSylinder 25">
            <a:extLst>
              <a:ext uri="{FF2B5EF4-FFF2-40B4-BE49-F238E27FC236}">
                <a16:creationId xmlns:a16="http://schemas.microsoft.com/office/drawing/2014/main" id="{2D4C3D05-8343-6448-8DBF-57EF029944E7}"/>
              </a:ext>
            </a:extLst>
          </p:cNvPr>
          <p:cNvSpPr txBox="1"/>
          <p:nvPr userDrawn="1"/>
        </p:nvSpPr>
        <p:spPr>
          <a:xfrm>
            <a:off x="1084724" y="5886598"/>
            <a:ext cx="1554072" cy="215444"/>
          </a:xfrm>
          <a:prstGeom prst="rect">
            <a:avLst/>
          </a:prstGeom>
          <a:noFill/>
        </p:spPr>
        <p:txBody>
          <a:bodyPr wrap="square" lIns="0" tIns="0" rIns="0" bIns="0" rtlCol="0">
            <a:spAutoFit/>
          </a:bodyPr>
          <a:lstStyle/>
          <a:p>
            <a:r>
              <a:rPr lang="nb-NO" sz="1400">
                <a:solidFill>
                  <a:schemeClr val="bg1"/>
                </a:solidFill>
                <a:latin typeface="+mj-lt"/>
              </a:rPr>
              <a:t>@kirken</a:t>
            </a:r>
          </a:p>
        </p:txBody>
      </p:sp>
      <p:pic>
        <p:nvPicPr>
          <p:cNvPr id="27" name="Grafikk 26">
            <a:extLst>
              <a:ext uri="{FF2B5EF4-FFF2-40B4-BE49-F238E27FC236}">
                <a16:creationId xmlns:a16="http://schemas.microsoft.com/office/drawing/2014/main" id="{DEDF6AA1-2DE3-6A40-AFB4-7E70455AFFB0}"/>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103" y="5470496"/>
            <a:ext cx="287225" cy="287225"/>
          </a:xfrm>
          <a:prstGeom prst="rect">
            <a:avLst/>
          </a:prstGeom>
        </p:spPr>
      </p:pic>
      <p:sp>
        <p:nvSpPr>
          <p:cNvPr id="28" name="TekstSylinder 27">
            <a:extLst>
              <a:ext uri="{FF2B5EF4-FFF2-40B4-BE49-F238E27FC236}">
                <a16:creationId xmlns:a16="http://schemas.microsoft.com/office/drawing/2014/main" id="{A26ED3AE-3DBE-DC40-9FE9-7164142E1E73}"/>
              </a:ext>
            </a:extLst>
          </p:cNvPr>
          <p:cNvSpPr txBox="1"/>
          <p:nvPr userDrawn="1"/>
        </p:nvSpPr>
        <p:spPr>
          <a:xfrm>
            <a:off x="637548" y="4688525"/>
            <a:ext cx="1582968" cy="215444"/>
          </a:xfrm>
          <a:prstGeom prst="rect">
            <a:avLst/>
          </a:prstGeom>
          <a:noFill/>
        </p:spPr>
        <p:txBody>
          <a:bodyPr wrap="square" lIns="0" tIns="0" rIns="0" bIns="0" rtlCol="0">
            <a:spAutoFit/>
          </a:bodyPr>
          <a:lstStyle/>
          <a:p>
            <a:r>
              <a:rPr lang="nb-NO" sz="1400" b="1">
                <a:solidFill>
                  <a:schemeClr val="bg1"/>
                </a:solidFill>
                <a:latin typeface="+mj-lt"/>
              </a:rPr>
              <a:t>Lik og del:</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18.06.2021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TekstSylinder 12">
            <a:extLst>
              <a:ext uri="{FF2B5EF4-FFF2-40B4-BE49-F238E27FC236}">
                <a16:creationId xmlns:a16="http://schemas.microsoft.com/office/drawing/2014/main" id="{FE8691EA-F09D-4C4D-86E9-317223B421D2}"/>
              </a:ext>
            </a:extLst>
          </p:cNvPr>
          <p:cNvSpPr txBox="1"/>
          <p:nvPr userDrawn="1"/>
        </p:nvSpPr>
        <p:spPr>
          <a:xfrm>
            <a:off x="9365855" y="5816404"/>
            <a:ext cx="2202257" cy="402097"/>
          </a:xfrm>
          <a:prstGeom prst="rect">
            <a:avLst/>
          </a:prstGeom>
          <a:noFill/>
        </p:spPr>
        <p:txBody>
          <a:bodyPr wrap="square" lIns="0" tIns="0" rIns="0" bIns="0" rtlCol="0">
            <a:noAutofit/>
          </a:bodyPr>
          <a:lstStyle/>
          <a:p>
            <a:pPr algn="r"/>
            <a:r>
              <a:rPr lang="nb-NO" b="1" err="1">
                <a:solidFill>
                  <a:schemeClr val="bg1"/>
                </a:solidFill>
              </a:rPr>
              <a:t>www.kirken.no</a:t>
            </a:r>
            <a:endParaRPr lang="nb-NO" b="1">
              <a:solidFill>
                <a:schemeClr val="bg1"/>
              </a:solidFill>
            </a:endParaRPr>
          </a:p>
        </p:txBody>
      </p:sp>
      <p:pic>
        <p:nvPicPr>
          <p:cNvPr id="14" name="Grafikk 13">
            <a:extLst>
              <a:ext uri="{FF2B5EF4-FFF2-40B4-BE49-F238E27FC236}">
                <a16:creationId xmlns:a16="http://schemas.microsoft.com/office/drawing/2014/main" id="{ED74EF77-3F82-2B41-806F-565AF2A1EE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541" y="4994947"/>
            <a:ext cx="468351" cy="468351"/>
          </a:xfrm>
          <a:prstGeom prst="rect">
            <a:avLst/>
          </a:prstGeom>
        </p:spPr>
      </p:pic>
      <p:pic>
        <p:nvPicPr>
          <p:cNvPr id="15" name="Grafikk 14">
            <a:extLst>
              <a:ext uri="{FF2B5EF4-FFF2-40B4-BE49-F238E27FC236}">
                <a16:creationId xmlns:a16="http://schemas.microsoft.com/office/drawing/2014/main" id="{5928986A-C0D5-6B4D-B353-A54C29B9747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4346" y="5766016"/>
            <a:ext cx="393012" cy="393012"/>
          </a:xfrm>
          <a:prstGeom prst="rect">
            <a:avLst/>
          </a:prstGeom>
        </p:spPr>
      </p:pic>
      <p:sp>
        <p:nvSpPr>
          <p:cNvPr id="16" name="TekstSylinder 15">
            <a:extLst>
              <a:ext uri="{FF2B5EF4-FFF2-40B4-BE49-F238E27FC236}">
                <a16:creationId xmlns:a16="http://schemas.microsoft.com/office/drawing/2014/main" id="{6DCC2B87-299D-2B4C-86B0-B1255A31B276}"/>
              </a:ext>
            </a:extLst>
          </p:cNvPr>
          <p:cNvSpPr txBox="1"/>
          <p:nvPr userDrawn="1"/>
        </p:nvSpPr>
        <p:spPr>
          <a:xfrm>
            <a:off x="1070276" y="5111041"/>
            <a:ext cx="1582968" cy="215444"/>
          </a:xfrm>
          <a:prstGeom prst="rect">
            <a:avLst/>
          </a:prstGeom>
          <a:noFill/>
        </p:spPr>
        <p:txBody>
          <a:bodyPr wrap="square" lIns="0" tIns="0" rIns="0" bIns="0" rtlCol="0">
            <a:spAutoFit/>
          </a:bodyPr>
          <a:lstStyle/>
          <a:p>
            <a:r>
              <a:rPr lang="nb-NO" sz="1400">
                <a:solidFill>
                  <a:schemeClr val="bg1"/>
                </a:solidFill>
                <a:latin typeface="+mj-lt"/>
              </a:rPr>
              <a:t>@</a:t>
            </a:r>
            <a:r>
              <a:rPr lang="nb-NO" sz="1400" err="1">
                <a:solidFill>
                  <a:schemeClr val="bg1"/>
                </a:solidFill>
                <a:latin typeface="+mj-lt"/>
              </a:rPr>
              <a:t>dennorskekirke</a:t>
            </a:r>
            <a:endParaRPr lang="nb-NO" sz="1400">
              <a:solidFill>
                <a:schemeClr val="bg1"/>
              </a:solidFill>
              <a:latin typeface="+mj-lt"/>
            </a:endParaRPr>
          </a:p>
        </p:txBody>
      </p:sp>
      <p:sp>
        <p:nvSpPr>
          <p:cNvPr id="17" name="TekstSylinder 16">
            <a:extLst>
              <a:ext uri="{FF2B5EF4-FFF2-40B4-BE49-F238E27FC236}">
                <a16:creationId xmlns:a16="http://schemas.microsoft.com/office/drawing/2014/main" id="{54600D05-DE4E-FC4A-A5D4-1507B33D339B}"/>
              </a:ext>
            </a:extLst>
          </p:cNvPr>
          <p:cNvSpPr txBox="1"/>
          <p:nvPr userDrawn="1"/>
        </p:nvSpPr>
        <p:spPr>
          <a:xfrm>
            <a:off x="1084725" y="5496894"/>
            <a:ext cx="1554070" cy="215444"/>
          </a:xfrm>
          <a:prstGeom prst="rect">
            <a:avLst/>
          </a:prstGeom>
          <a:noFill/>
        </p:spPr>
        <p:txBody>
          <a:bodyPr wrap="square" lIns="0" tIns="0" rIns="0" bIns="0" rtlCol="0">
            <a:spAutoFit/>
          </a:bodyPr>
          <a:lstStyle/>
          <a:p>
            <a:r>
              <a:rPr lang="nb-NO" sz="1400" err="1">
                <a:solidFill>
                  <a:schemeClr val="bg1"/>
                </a:solidFill>
                <a:latin typeface="+mj-lt"/>
              </a:rPr>
              <a:t>den_norske_kirke</a:t>
            </a:r>
            <a:endParaRPr lang="nb-NO" sz="1400">
              <a:solidFill>
                <a:schemeClr val="bg1"/>
              </a:solidFill>
              <a:latin typeface="+mj-lt"/>
            </a:endParaRPr>
          </a:p>
        </p:txBody>
      </p:sp>
      <p:sp>
        <p:nvSpPr>
          <p:cNvPr id="18" name="TekstSylinder 17">
            <a:extLst>
              <a:ext uri="{FF2B5EF4-FFF2-40B4-BE49-F238E27FC236}">
                <a16:creationId xmlns:a16="http://schemas.microsoft.com/office/drawing/2014/main" id="{FFB3D97B-C0F4-E84B-B6B8-C9B0E60A7703}"/>
              </a:ext>
            </a:extLst>
          </p:cNvPr>
          <p:cNvSpPr txBox="1"/>
          <p:nvPr userDrawn="1"/>
        </p:nvSpPr>
        <p:spPr>
          <a:xfrm>
            <a:off x="1084724" y="5886598"/>
            <a:ext cx="1554072" cy="215444"/>
          </a:xfrm>
          <a:prstGeom prst="rect">
            <a:avLst/>
          </a:prstGeom>
          <a:noFill/>
        </p:spPr>
        <p:txBody>
          <a:bodyPr wrap="square" lIns="0" tIns="0" rIns="0" bIns="0" rtlCol="0">
            <a:spAutoFit/>
          </a:bodyPr>
          <a:lstStyle/>
          <a:p>
            <a:r>
              <a:rPr lang="nb-NO" sz="1400">
                <a:solidFill>
                  <a:schemeClr val="bg1"/>
                </a:solidFill>
                <a:latin typeface="+mj-lt"/>
              </a:rPr>
              <a:t>@kirken</a:t>
            </a:r>
          </a:p>
        </p:txBody>
      </p:sp>
      <p:pic>
        <p:nvPicPr>
          <p:cNvPr id="19" name="Grafikk 18">
            <a:extLst>
              <a:ext uri="{FF2B5EF4-FFF2-40B4-BE49-F238E27FC236}">
                <a16:creationId xmlns:a16="http://schemas.microsoft.com/office/drawing/2014/main" id="{FAAB45C5-1E54-144A-AA6D-8E66E820D8B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103" y="5470496"/>
            <a:ext cx="287225" cy="287225"/>
          </a:xfrm>
          <a:prstGeom prst="rect">
            <a:avLst/>
          </a:prstGeom>
        </p:spPr>
      </p:pic>
      <p:sp>
        <p:nvSpPr>
          <p:cNvPr id="20" name="TekstSylinder 19">
            <a:extLst>
              <a:ext uri="{FF2B5EF4-FFF2-40B4-BE49-F238E27FC236}">
                <a16:creationId xmlns:a16="http://schemas.microsoft.com/office/drawing/2014/main" id="{01B734D0-AE78-0742-8D25-3E926A1EB5E9}"/>
              </a:ext>
            </a:extLst>
          </p:cNvPr>
          <p:cNvSpPr txBox="1"/>
          <p:nvPr userDrawn="1"/>
        </p:nvSpPr>
        <p:spPr>
          <a:xfrm>
            <a:off x="637548" y="4688525"/>
            <a:ext cx="1582968" cy="215444"/>
          </a:xfrm>
          <a:prstGeom prst="rect">
            <a:avLst/>
          </a:prstGeom>
          <a:noFill/>
        </p:spPr>
        <p:txBody>
          <a:bodyPr wrap="square" lIns="0" tIns="0" rIns="0" bIns="0" rtlCol="0">
            <a:spAutoFit/>
          </a:bodyPr>
          <a:lstStyle/>
          <a:p>
            <a:r>
              <a:rPr lang="nb-NO" sz="1400" b="1">
                <a:solidFill>
                  <a:schemeClr val="bg1"/>
                </a:solidFill>
                <a:latin typeface="+mj-lt"/>
              </a:rPr>
              <a:t>Lik og del:</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18.06.2021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TekstSylinder 12">
            <a:extLst>
              <a:ext uri="{FF2B5EF4-FFF2-40B4-BE49-F238E27FC236}">
                <a16:creationId xmlns:a16="http://schemas.microsoft.com/office/drawing/2014/main" id="{D8330D43-4C82-3E4F-B703-D7EB28BE66D6}"/>
              </a:ext>
            </a:extLst>
          </p:cNvPr>
          <p:cNvSpPr txBox="1"/>
          <p:nvPr userDrawn="1"/>
        </p:nvSpPr>
        <p:spPr>
          <a:xfrm>
            <a:off x="9365855" y="5816404"/>
            <a:ext cx="2202257" cy="402097"/>
          </a:xfrm>
          <a:prstGeom prst="rect">
            <a:avLst/>
          </a:prstGeom>
          <a:noFill/>
        </p:spPr>
        <p:txBody>
          <a:bodyPr wrap="square" lIns="0" tIns="0" rIns="0" bIns="0" rtlCol="0">
            <a:noAutofit/>
          </a:bodyPr>
          <a:lstStyle/>
          <a:p>
            <a:pPr algn="r"/>
            <a:r>
              <a:rPr lang="nb-NO" b="1" err="1">
                <a:solidFill>
                  <a:schemeClr val="bg1"/>
                </a:solidFill>
              </a:rPr>
              <a:t>www.kirken.no</a:t>
            </a:r>
            <a:endParaRPr lang="nb-NO" b="1">
              <a:solidFill>
                <a:schemeClr val="bg1"/>
              </a:solidFill>
            </a:endParaRPr>
          </a:p>
        </p:txBody>
      </p:sp>
      <p:pic>
        <p:nvPicPr>
          <p:cNvPr id="14" name="Grafikk 13">
            <a:extLst>
              <a:ext uri="{FF2B5EF4-FFF2-40B4-BE49-F238E27FC236}">
                <a16:creationId xmlns:a16="http://schemas.microsoft.com/office/drawing/2014/main" id="{E432A5BF-0698-7940-9449-187A52C82DB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541" y="4994947"/>
            <a:ext cx="468351" cy="468351"/>
          </a:xfrm>
          <a:prstGeom prst="rect">
            <a:avLst/>
          </a:prstGeom>
        </p:spPr>
      </p:pic>
      <p:pic>
        <p:nvPicPr>
          <p:cNvPr id="15" name="Grafikk 14">
            <a:extLst>
              <a:ext uri="{FF2B5EF4-FFF2-40B4-BE49-F238E27FC236}">
                <a16:creationId xmlns:a16="http://schemas.microsoft.com/office/drawing/2014/main" id="{A81A1EF7-11B9-CA4A-9D1C-BD48D3A7564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4346" y="5766016"/>
            <a:ext cx="393012" cy="393012"/>
          </a:xfrm>
          <a:prstGeom prst="rect">
            <a:avLst/>
          </a:prstGeom>
        </p:spPr>
      </p:pic>
      <p:sp>
        <p:nvSpPr>
          <p:cNvPr id="16" name="TekstSylinder 15">
            <a:extLst>
              <a:ext uri="{FF2B5EF4-FFF2-40B4-BE49-F238E27FC236}">
                <a16:creationId xmlns:a16="http://schemas.microsoft.com/office/drawing/2014/main" id="{D6601480-9D41-8245-9BA3-DB22B1F3D886}"/>
              </a:ext>
            </a:extLst>
          </p:cNvPr>
          <p:cNvSpPr txBox="1"/>
          <p:nvPr userDrawn="1"/>
        </p:nvSpPr>
        <p:spPr>
          <a:xfrm>
            <a:off x="1070276" y="5111041"/>
            <a:ext cx="1582968" cy="215444"/>
          </a:xfrm>
          <a:prstGeom prst="rect">
            <a:avLst/>
          </a:prstGeom>
          <a:noFill/>
        </p:spPr>
        <p:txBody>
          <a:bodyPr wrap="square" lIns="0" tIns="0" rIns="0" bIns="0" rtlCol="0">
            <a:spAutoFit/>
          </a:bodyPr>
          <a:lstStyle/>
          <a:p>
            <a:r>
              <a:rPr lang="nb-NO" sz="1400">
                <a:solidFill>
                  <a:schemeClr val="bg1"/>
                </a:solidFill>
                <a:latin typeface="+mj-lt"/>
              </a:rPr>
              <a:t>@</a:t>
            </a:r>
            <a:r>
              <a:rPr lang="nb-NO" sz="1400" err="1">
                <a:solidFill>
                  <a:schemeClr val="bg1"/>
                </a:solidFill>
                <a:latin typeface="+mj-lt"/>
              </a:rPr>
              <a:t>dennorskekirke</a:t>
            </a:r>
            <a:endParaRPr lang="nb-NO" sz="1400">
              <a:solidFill>
                <a:schemeClr val="bg1"/>
              </a:solidFill>
              <a:latin typeface="+mj-lt"/>
            </a:endParaRPr>
          </a:p>
        </p:txBody>
      </p:sp>
      <p:sp>
        <p:nvSpPr>
          <p:cNvPr id="17" name="TekstSylinder 16">
            <a:extLst>
              <a:ext uri="{FF2B5EF4-FFF2-40B4-BE49-F238E27FC236}">
                <a16:creationId xmlns:a16="http://schemas.microsoft.com/office/drawing/2014/main" id="{18AD27AE-6A29-F24B-A896-6AB22D0B00DB}"/>
              </a:ext>
            </a:extLst>
          </p:cNvPr>
          <p:cNvSpPr txBox="1"/>
          <p:nvPr userDrawn="1"/>
        </p:nvSpPr>
        <p:spPr>
          <a:xfrm>
            <a:off x="1084725" y="5496894"/>
            <a:ext cx="1554070" cy="215444"/>
          </a:xfrm>
          <a:prstGeom prst="rect">
            <a:avLst/>
          </a:prstGeom>
          <a:noFill/>
        </p:spPr>
        <p:txBody>
          <a:bodyPr wrap="square" lIns="0" tIns="0" rIns="0" bIns="0" rtlCol="0">
            <a:spAutoFit/>
          </a:bodyPr>
          <a:lstStyle/>
          <a:p>
            <a:r>
              <a:rPr lang="nb-NO" sz="1400" err="1">
                <a:solidFill>
                  <a:schemeClr val="bg1"/>
                </a:solidFill>
                <a:latin typeface="+mj-lt"/>
              </a:rPr>
              <a:t>den_norske_kirke</a:t>
            </a:r>
            <a:endParaRPr lang="nb-NO" sz="1400">
              <a:solidFill>
                <a:schemeClr val="bg1"/>
              </a:solidFill>
              <a:latin typeface="+mj-lt"/>
            </a:endParaRPr>
          </a:p>
        </p:txBody>
      </p:sp>
      <p:sp>
        <p:nvSpPr>
          <p:cNvPr id="18" name="TekstSylinder 17">
            <a:extLst>
              <a:ext uri="{FF2B5EF4-FFF2-40B4-BE49-F238E27FC236}">
                <a16:creationId xmlns:a16="http://schemas.microsoft.com/office/drawing/2014/main" id="{824ADB7E-1303-8A4C-BDE3-D3DDC3C98EEB}"/>
              </a:ext>
            </a:extLst>
          </p:cNvPr>
          <p:cNvSpPr txBox="1"/>
          <p:nvPr userDrawn="1"/>
        </p:nvSpPr>
        <p:spPr>
          <a:xfrm>
            <a:off x="1084724" y="5886598"/>
            <a:ext cx="1554072" cy="215444"/>
          </a:xfrm>
          <a:prstGeom prst="rect">
            <a:avLst/>
          </a:prstGeom>
          <a:noFill/>
        </p:spPr>
        <p:txBody>
          <a:bodyPr wrap="square" lIns="0" tIns="0" rIns="0" bIns="0" rtlCol="0">
            <a:spAutoFit/>
          </a:bodyPr>
          <a:lstStyle/>
          <a:p>
            <a:r>
              <a:rPr lang="nb-NO" sz="1400">
                <a:solidFill>
                  <a:schemeClr val="bg1"/>
                </a:solidFill>
                <a:latin typeface="+mj-lt"/>
              </a:rPr>
              <a:t>@kirken</a:t>
            </a:r>
          </a:p>
        </p:txBody>
      </p:sp>
      <p:pic>
        <p:nvPicPr>
          <p:cNvPr id="19" name="Grafikk 18">
            <a:extLst>
              <a:ext uri="{FF2B5EF4-FFF2-40B4-BE49-F238E27FC236}">
                <a16:creationId xmlns:a16="http://schemas.microsoft.com/office/drawing/2014/main" id="{500D429E-75B9-A84A-B38C-E69442D9710D}"/>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103" y="5470496"/>
            <a:ext cx="287225" cy="287225"/>
          </a:xfrm>
          <a:prstGeom prst="rect">
            <a:avLst/>
          </a:prstGeom>
        </p:spPr>
      </p:pic>
      <p:sp>
        <p:nvSpPr>
          <p:cNvPr id="20" name="TekstSylinder 19">
            <a:extLst>
              <a:ext uri="{FF2B5EF4-FFF2-40B4-BE49-F238E27FC236}">
                <a16:creationId xmlns:a16="http://schemas.microsoft.com/office/drawing/2014/main" id="{C3F4B56B-CCFA-C945-AF39-D450955C363C}"/>
              </a:ext>
            </a:extLst>
          </p:cNvPr>
          <p:cNvSpPr txBox="1"/>
          <p:nvPr userDrawn="1"/>
        </p:nvSpPr>
        <p:spPr>
          <a:xfrm>
            <a:off x="637548" y="4688525"/>
            <a:ext cx="1582968" cy="215444"/>
          </a:xfrm>
          <a:prstGeom prst="rect">
            <a:avLst/>
          </a:prstGeom>
          <a:noFill/>
        </p:spPr>
        <p:txBody>
          <a:bodyPr wrap="square" lIns="0" tIns="0" rIns="0" bIns="0" rtlCol="0">
            <a:spAutoFit/>
          </a:bodyPr>
          <a:lstStyle/>
          <a:p>
            <a:r>
              <a:rPr lang="nb-NO" sz="1400" b="1">
                <a:solidFill>
                  <a:schemeClr val="bg1"/>
                </a:solidFill>
                <a:latin typeface="+mj-lt"/>
              </a:rPr>
              <a:t>Lik og del:</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18.06.2021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18.06.2021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18.06.2021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18.06.2021</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youtu.be/OX1aDG8RW5E"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kirken.no/hoeringer"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0038E0-0037-4007-BD1D-514FBCE747E8}"/>
              </a:ext>
            </a:extLst>
          </p:cNvPr>
          <p:cNvSpPr>
            <a:spLocks noGrp="1"/>
          </p:cNvSpPr>
          <p:nvPr>
            <p:ph type="title"/>
          </p:nvPr>
        </p:nvSpPr>
        <p:spPr/>
        <p:txBody>
          <a:bodyPr/>
          <a:lstStyle/>
          <a:p>
            <a:r>
              <a:rPr lang="nb-NO"/>
              <a:t>Til deg som skal holde denne presentasjonen </a:t>
            </a:r>
          </a:p>
        </p:txBody>
      </p:sp>
      <p:sp>
        <p:nvSpPr>
          <p:cNvPr id="3" name="Plassholder for innhold 2">
            <a:extLst>
              <a:ext uri="{FF2B5EF4-FFF2-40B4-BE49-F238E27FC236}">
                <a16:creationId xmlns:a16="http://schemas.microsoft.com/office/drawing/2014/main" id="{CCB2821F-D66D-4186-BF5B-CBCEAF6B3F0C}"/>
              </a:ext>
            </a:extLst>
          </p:cNvPr>
          <p:cNvSpPr>
            <a:spLocks noGrp="1"/>
          </p:cNvSpPr>
          <p:nvPr>
            <p:ph idx="1"/>
          </p:nvPr>
        </p:nvSpPr>
        <p:spPr/>
        <p:txBody>
          <a:bodyPr/>
          <a:lstStyle/>
          <a:p>
            <a:pPr marL="0" indent="0">
              <a:spcBef>
                <a:spcPts val="0"/>
              </a:spcBef>
              <a:spcAft>
                <a:spcPts val="0"/>
              </a:spcAft>
              <a:buNone/>
              <a:defRPr/>
            </a:pPr>
            <a:r>
              <a:rPr lang="nb-NO" sz="1800" b="1" dirty="0"/>
              <a:t>Slett dette lysbildet før du starter presentasjonen, etter du har forberedt deg. </a:t>
            </a:r>
          </a:p>
          <a:p>
            <a:pPr>
              <a:spcBef>
                <a:spcPts val="0"/>
              </a:spcBef>
              <a:spcAft>
                <a:spcPts val="0"/>
              </a:spcAft>
              <a:defRPr/>
            </a:pPr>
            <a:endParaRPr lang="nb-NO" sz="1800" dirty="0"/>
          </a:p>
          <a:p>
            <a:pPr>
              <a:spcBef>
                <a:spcPts val="0"/>
              </a:spcBef>
              <a:spcAft>
                <a:spcPts val="0"/>
              </a:spcAft>
              <a:defRPr/>
            </a:pPr>
            <a:r>
              <a:rPr lang="nb-NO" sz="1800" dirty="0"/>
              <a:t>I notatfeltet finner du stikkord som kan være et godt utgangspunkt for hva som sies på hver av de ulike lysbildene</a:t>
            </a:r>
          </a:p>
          <a:p>
            <a:pPr>
              <a:spcBef>
                <a:spcPts val="0"/>
              </a:spcBef>
              <a:spcAft>
                <a:spcPts val="0"/>
              </a:spcAft>
              <a:defRPr/>
            </a:pPr>
            <a:r>
              <a:rPr lang="nb-NO" sz="1800" dirty="0"/>
              <a:t>Du velger selv hvordan du vil legge opp til refleksjon og samtale, hvordan og hvilke temaer og spørsmål dere diskuterer.</a:t>
            </a:r>
          </a:p>
          <a:p>
            <a:pPr>
              <a:spcBef>
                <a:spcPts val="0"/>
              </a:spcBef>
              <a:spcAft>
                <a:spcPts val="0"/>
              </a:spcAft>
              <a:defRPr/>
            </a:pPr>
            <a:r>
              <a:rPr lang="nb-NO" sz="1800" dirty="0"/>
              <a:t>Det er laget en informasjonsfilm som presenterer utvalgets forslag på en enkel måte. </a:t>
            </a:r>
            <a:r>
              <a:rPr lang="nb-NO" sz="1800" dirty="0">
                <a:hlinkClick r:id="rId3">
                  <a:extLst>
                    <a:ext uri="{A12FA001-AC4F-418D-AE19-62706E023703}">
                      <ahyp:hlinkClr xmlns:ahyp="http://schemas.microsoft.com/office/drawing/2018/hyperlinkcolor" val="tx"/>
                    </a:ext>
                  </a:extLst>
                </a:hlinkClick>
              </a:rPr>
              <a:t>Se den på </a:t>
            </a:r>
            <a:r>
              <a:rPr lang="nb-NO" sz="1800" dirty="0" err="1">
                <a:hlinkClick r:id="rId3">
                  <a:extLst>
                    <a:ext uri="{A12FA001-AC4F-418D-AE19-62706E023703}">
                      <ahyp:hlinkClr xmlns:ahyp="http://schemas.microsoft.com/office/drawing/2018/hyperlinkcolor" val="tx"/>
                    </a:ext>
                  </a:extLst>
                </a:hlinkClick>
              </a:rPr>
              <a:t>Youtube</a:t>
            </a:r>
            <a:r>
              <a:rPr lang="nb-NO" sz="1800" dirty="0"/>
              <a:t>.</a:t>
            </a:r>
          </a:p>
          <a:p>
            <a:pPr>
              <a:spcBef>
                <a:spcPts val="0"/>
              </a:spcBef>
              <a:spcAft>
                <a:spcPts val="0"/>
              </a:spcAft>
              <a:defRPr/>
            </a:pPr>
            <a:r>
              <a:rPr lang="nb-NO" sz="1800" dirty="0" err="1"/>
              <a:t>Powerpoint</a:t>
            </a:r>
            <a:r>
              <a:rPr lang="nb-NO" sz="1800" dirty="0"/>
              <a:t>-presentasjonen er gjennomarbeidet med mål om å legge fram ulike forslag på en objektiv og nøytral måte. Tenk nøye gjennom før du gjør eventuelle endringer i innholdet. </a:t>
            </a:r>
          </a:p>
          <a:p>
            <a:pPr>
              <a:spcBef>
                <a:spcPts val="0"/>
              </a:spcBef>
              <a:spcAft>
                <a:spcPts val="0"/>
              </a:spcAft>
              <a:defRPr/>
            </a:pPr>
            <a:r>
              <a:rPr lang="nb-NO" sz="1800" dirty="0"/>
              <a:t>Får du spørsmål du ikke kan svare på, kan du henvise til «Still ditt spørsmål»-siden på kirken.no/kirkeligorganisering, der alle kan sende inn spørsmål og få svar. </a:t>
            </a:r>
          </a:p>
          <a:p>
            <a:pPr>
              <a:spcBef>
                <a:spcPts val="0"/>
              </a:spcBef>
              <a:spcAft>
                <a:spcPts val="0"/>
              </a:spcAft>
              <a:defRPr/>
            </a:pPr>
            <a:endParaRPr lang="nb-NO" sz="1800" dirty="0"/>
          </a:p>
          <a:p>
            <a:pPr>
              <a:spcBef>
                <a:spcPts val="0"/>
              </a:spcBef>
              <a:spcAft>
                <a:spcPts val="0"/>
              </a:spcAft>
              <a:defRPr/>
            </a:pPr>
            <a:endParaRPr lang="nb-NO" sz="1800" dirty="0"/>
          </a:p>
          <a:p>
            <a:pPr marL="0" indent="0">
              <a:spcBef>
                <a:spcPts val="0"/>
              </a:spcBef>
              <a:spcAft>
                <a:spcPts val="0"/>
              </a:spcAft>
              <a:buNone/>
              <a:defRPr/>
            </a:pPr>
            <a:r>
              <a:rPr lang="nb-NO" sz="1800" dirty="0" err="1"/>
              <a:t>Powerpoint</a:t>
            </a:r>
            <a:r>
              <a:rPr lang="nb-NO" sz="1800" dirty="0"/>
              <a:t>-presentasjonen og dokumentet med spørsmål vil oppdateres etter erfaringer og tilbakemeldinger. Vi ønsker gjerne tilbakemelding på hvordan materiellet fungerer, og eventuelt forslag til endringer. Send tilbakemelding til e-post ak547@kirken.no </a:t>
            </a:r>
            <a:br>
              <a:rPr lang="nb-NO" sz="1800" dirty="0"/>
            </a:br>
            <a:endParaRPr lang="nb-NO" sz="1800" dirty="0"/>
          </a:p>
          <a:p>
            <a:endParaRPr lang="nb-NO" sz="1800" dirty="0"/>
          </a:p>
          <a:p>
            <a:endParaRPr lang="nb-NO" sz="1800" dirty="0"/>
          </a:p>
        </p:txBody>
      </p:sp>
      <p:sp>
        <p:nvSpPr>
          <p:cNvPr id="4" name="Plassholder for dato 3">
            <a:extLst>
              <a:ext uri="{FF2B5EF4-FFF2-40B4-BE49-F238E27FC236}">
                <a16:creationId xmlns:a16="http://schemas.microsoft.com/office/drawing/2014/main" id="{CE32A801-DEFA-4A75-92E1-37060544AB9E}"/>
              </a:ext>
            </a:extLst>
          </p:cNvPr>
          <p:cNvSpPr>
            <a:spLocks noGrp="1"/>
          </p:cNvSpPr>
          <p:nvPr>
            <p:ph type="dt" sz="half" idx="10"/>
          </p:nvPr>
        </p:nvSpPr>
        <p:spPr/>
        <p:txBody>
          <a:bodyPr/>
          <a:lstStyle/>
          <a:p>
            <a:fld id="{707FB857-A31A-7249-B4E8-37C16EF5CC62}" type="datetime1">
              <a:rPr lang="nb-NO" smtClean="0"/>
              <a:t>18.06.2021</a:t>
            </a:fld>
            <a:endParaRPr lang="nb-NO"/>
          </a:p>
        </p:txBody>
      </p:sp>
      <p:sp>
        <p:nvSpPr>
          <p:cNvPr id="5" name="Plassholder for lysbildenummer 4">
            <a:extLst>
              <a:ext uri="{FF2B5EF4-FFF2-40B4-BE49-F238E27FC236}">
                <a16:creationId xmlns:a16="http://schemas.microsoft.com/office/drawing/2014/main" id="{A64B10B0-0CBF-4903-B16A-9E872A94D6F8}"/>
              </a:ext>
            </a:extLst>
          </p:cNvPr>
          <p:cNvSpPr>
            <a:spLocks noGrp="1"/>
          </p:cNvSpPr>
          <p:nvPr>
            <p:ph type="sldNum" sz="quarter" idx="12"/>
          </p:nvPr>
        </p:nvSpPr>
        <p:spPr/>
        <p:txBody>
          <a:bodyPr/>
          <a:lstStyle/>
          <a:p>
            <a:fld id="{46765B28-40BF-0A46-BB8F-30D004035CD9}" type="slidenum">
              <a:rPr lang="nb-NO" smtClean="0"/>
              <a:pPr/>
              <a:t>1</a:t>
            </a:fld>
            <a:endParaRPr lang="nb-NO"/>
          </a:p>
        </p:txBody>
      </p:sp>
    </p:spTree>
    <p:extLst>
      <p:ext uri="{BB962C8B-B14F-4D97-AF65-F5344CB8AC3E}">
        <p14:creationId xmlns:p14="http://schemas.microsoft.com/office/powerpoint/2010/main" val="280310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BC119D-430B-40E7-BAF9-578207898CDD}"/>
              </a:ext>
            </a:extLst>
          </p:cNvPr>
          <p:cNvSpPr>
            <a:spLocks noGrp="1"/>
          </p:cNvSpPr>
          <p:nvPr>
            <p:ph type="title"/>
          </p:nvPr>
        </p:nvSpPr>
        <p:spPr/>
        <p:txBody>
          <a:bodyPr/>
          <a:lstStyle/>
          <a:p>
            <a:r>
              <a:rPr lang="nb-NO"/>
              <a:t>Müller-Nilssen-utvalgets utfordringsbilde</a:t>
            </a:r>
          </a:p>
        </p:txBody>
      </p:sp>
      <p:sp>
        <p:nvSpPr>
          <p:cNvPr id="3" name="Plassholder for innhold 2">
            <a:extLst>
              <a:ext uri="{FF2B5EF4-FFF2-40B4-BE49-F238E27FC236}">
                <a16:creationId xmlns:a16="http://schemas.microsoft.com/office/drawing/2014/main" id="{C0593E79-136A-48B6-9A4E-629E2C577075}"/>
              </a:ext>
            </a:extLst>
          </p:cNvPr>
          <p:cNvSpPr>
            <a:spLocks noGrp="1"/>
          </p:cNvSpPr>
          <p:nvPr>
            <p:ph sz="half" idx="1"/>
          </p:nvPr>
        </p:nvSpPr>
        <p:spPr/>
        <p:txBody>
          <a:bodyPr vert="horz" lIns="0" tIns="0" rIns="0" bIns="0" rtlCol="0" anchor="t">
            <a:noAutofit/>
          </a:bodyPr>
          <a:lstStyle/>
          <a:p>
            <a:r>
              <a:rPr lang="nb-NO" dirty="0"/>
              <a:t>Arbeidsgivere med mange deltidsansatte og få årsverk kan skape sårbare arbeidsmiljøer</a:t>
            </a:r>
          </a:p>
          <a:p>
            <a:r>
              <a:rPr lang="nb-NO" dirty="0"/>
              <a:t>Ulik styring og prioritering av oppgaver på samme arbeidsplass</a:t>
            </a:r>
          </a:p>
          <a:p>
            <a:r>
              <a:rPr lang="nb-NO" dirty="0"/>
              <a:t>Vanskelig konflikthåndtering på grunn av struktur </a:t>
            </a:r>
          </a:p>
          <a:p>
            <a:r>
              <a:rPr lang="nb-NO" dirty="0"/>
              <a:t>Svakere rekruttering enn ønskelig</a:t>
            </a:r>
          </a:p>
          <a:p>
            <a:r>
              <a:rPr lang="nb-NO" dirty="0"/>
              <a:t>Organisasjonen er kompleks og vanskelig å forstå </a:t>
            </a:r>
          </a:p>
        </p:txBody>
      </p:sp>
      <p:pic>
        <p:nvPicPr>
          <p:cNvPr id="11" name="Plassholder for innhold 10" descr="Et bilde som inneholder innendørs, vindu, gulv, bygning&#10;&#10;Automatisk generert beskrivelse">
            <a:extLst>
              <a:ext uri="{FF2B5EF4-FFF2-40B4-BE49-F238E27FC236}">
                <a16:creationId xmlns:a16="http://schemas.microsoft.com/office/drawing/2014/main" id="{B1D07EE2-9F3F-4673-9B00-5C57C8C2E41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7652"/>
            <a:ext cx="5292725" cy="3528483"/>
          </a:xfrm>
        </p:spPr>
      </p:pic>
      <p:sp>
        <p:nvSpPr>
          <p:cNvPr id="5" name="Plassholder for dato 4">
            <a:extLst>
              <a:ext uri="{FF2B5EF4-FFF2-40B4-BE49-F238E27FC236}">
                <a16:creationId xmlns:a16="http://schemas.microsoft.com/office/drawing/2014/main" id="{D58ED597-7972-4AD5-B2EB-CF5DC500C196}"/>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82D18E3F-DEC8-4B3D-AA4A-B98C4A6DF299}"/>
              </a:ext>
            </a:extLst>
          </p:cNvPr>
          <p:cNvSpPr>
            <a:spLocks noGrp="1"/>
          </p:cNvSpPr>
          <p:nvPr>
            <p:ph type="sldNum" sz="quarter" idx="12"/>
          </p:nvPr>
        </p:nvSpPr>
        <p:spPr/>
        <p:txBody>
          <a:bodyPr/>
          <a:lstStyle/>
          <a:p>
            <a:fld id="{46765B28-40BF-0A46-BB8F-30D004035CD9}" type="slidenum">
              <a:rPr lang="nb-NO" smtClean="0"/>
              <a:t>10</a:t>
            </a:fld>
            <a:endParaRPr lang="nb-NO"/>
          </a:p>
        </p:txBody>
      </p:sp>
    </p:spTree>
    <p:extLst>
      <p:ext uri="{BB962C8B-B14F-4D97-AF65-F5344CB8AC3E}">
        <p14:creationId xmlns:p14="http://schemas.microsoft.com/office/powerpoint/2010/main" val="165529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CB9121-E975-4950-AFB6-89F046146A6B}"/>
              </a:ext>
            </a:extLst>
          </p:cNvPr>
          <p:cNvSpPr>
            <a:spLocks noGrp="1"/>
          </p:cNvSpPr>
          <p:nvPr>
            <p:ph type="title"/>
          </p:nvPr>
        </p:nvSpPr>
        <p:spPr/>
        <p:txBody>
          <a:bodyPr/>
          <a:lstStyle/>
          <a:p>
            <a:r>
              <a:rPr lang="nb-NO"/>
              <a:t>Müller-Nilssen-utvalget peker på samfunnsutviklingen</a:t>
            </a:r>
          </a:p>
        </p:txBody>
      </p:sp>
      <p:sp>
        <p:nvSpPr>
          <p:cNvPr id="3" name="Plassholder for innhold 2">
            <a:extLst>
              <a:ext uri="{FF2B5EF4-FFF2-40B4-BE49-F238E27FC236}">
                <a16:creationId xmlns:a16="http://schemas.microsoft.com/office/drawing/2014/main" id="{13BA3003-E42D-45DD-8B3F-05DF307BC4FC}"/>
              </a:ext>
            </a:extLst>
          </p:cNvPr>
          <p:cNvSpPr>
            <a:spLocks noGrp="1"/>
          </p:cNvSpPr>
          <p:nvPr>
            <p:ph sz="half" idx="1"/>
          </p:nvPr>
        </p:nvSpPr>
        <p:spPr/>
        <p:txBody>
          <a:bodyPr>
            <a:normAutofit fontScale="92500" lnSpcReduction="20000"/>
          </a:bodyPr>
          <a:lstStyle/>
          <a:p>
            <a:r>
              <a:rPr lang="nb-NO" dirty="0"/>
              <a:t>Et livssynsåpent samfunn med mer mangfold</a:t>
            </a:r>
          </a:p>
          <a:p>
            <a:r>
              <a:rPr lang="nb-NO" dirty="0"/>
              <a:t>Urbanisering er med på å endre kirkelandskapet</a:t>
            </a:r>
          </a:p>
          <a:p>
            <a:r>
              <a:rPr lang="nb-NO" dirty="0"/>
              <a:t>Digitalisering åpner for nye muligheter</a:t>
            </a:r>
          </a:p>
          <a:p>
            <a:r>
              <a:rPr lang="nb-NO" dirty="0"/>
              <a:t>En svakere offentlig økonomi vil utfordre alle tilskuddsmottakere</a:t>
            </a:r>
          </a:p>
          <a:p>
            <a:r>
              <a:rPr lang="nb-NO" dirty="0"/>
              <a:t>Det kommer stadig strengere krav til offentlige og private virksomheter</a:t>
            </a:r>
          </a:p>
          <a:p>
            <a:r>
              <a:rPr lang="nb-NO" dirty="0"/>
              <a:t>Samarbeid og </a:t>
            </a:r>
            <a:r>
              <a:rPr lang="nb-NO" dirty="0" err="1"/>
              <a:t>samskaping</a:t>
            </a:r>
            <a:r>
              <a:rPr lang="nb-NO" dirty="0"/>
              <a:t> med kommuner og sivilsamfunnet – med bærekraft i tankene</a:t>
            </a:r>
          </a:p>
        </p:txBody>
      </p:sp>
      <p:pic>
        <p:nvPicPr>
          <p:cNvPr id="9" name="Plassholder for innhold 8" descr="Et børsdiagram med blå grafer">
            <a:extLst>
              <a:ext uri="{FF2B5EF4-FFF2-40B4-BE49-F238E27FC236}">
                <a16:creationId xmlns:a16="http://schemas.microsoft.com/office/drawing/2014/main" id="{776D74B4-74CD-4C0A-AC67-A847E7EE7D4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22146"/>
            <a:ext cx="5292725" cy="3599495"/>
          </a:xfrm>
        </p:spPr>
      </p:pic>
      <p:sp>
        <p:nvSpPr>
          <p:cNvPr id="5" name="Plassholder for dato 4">
            <a:extLst>
              <a:ext uri="{FF2B5EF4-FFF2-40B4-BE49-F238E27FC236}">
                <a16:creationId xmlns:a16="http://schemas.microsoft.com/office/drawing/2014/main" id="{78EA3F72-63E1-496C-ABD8-27B6F9B2BE06}"/>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F4DCA932-8592-4261-8F07-6BC7961F4B26}"/>
              </a:ext>
            </a:extLst>
          </p:cNvPr>
          <p:cNvSpPr>
            <a:spLocks noGrp="1"/>
          </p:cNvSpPr>
          <p:nvPr>
            <p:ph type="sldNum" sz="quarter" idx="12"/>
          </p:nvPr>
        </p:nvSpPr>
        <p:spPr/>
        <p:txBody>
          <a:bodyPr/>
          <a:lstStyle/>
          <a:p>
            <a:fld id="{46765B28-40BF-0A46-BB8F-30D004035CD9}" type="slidenum">
              <a:rPr lang="nb-NO" smtClean="0"/>
              <a:t>11</a:t>
            </a:fld>
            <a:endParaRPr lang="nb-NO"/>
          </a:p>
        </p:txBody>
      </p:sp>
    </p:spTree>
    <p:extLst>
      <p:ext uri="{BB962C8B-B14F-4D97-AF65-F5344CB8AC3E}">
        <p14:creationId xmlns:p14="http://schemas.microsoft.com/office/powerpoint/2010/main" val="28847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DFA0A170-38A6-4568-BD76-4A43DF51B112}"/>
              </a:ext>
            </a:extLst>
          </p:cNvPr>
          <p:cNvSpPr>
            <a:spLocks noGrp="1"/>
          </p:cNvSpPr>
          <p:nvPr>
            <p:ph type="title"/>
          </p:nvPr>
        </p:nvSpPr>
        <p:spPr/>
        <p:txBody>
          <a:bodyPr/>
          <a:lstStyle/>
          <a:p>
            <a:r>
              <a:rPr lang="nb-NO"/>
              <a:t>Mål for ny organisering</a:t>
            </a:r>
          </a:p>
        </p:txBody>
      </p:sp>
      <p:sp>
        <p:nvSpPr>
          <p:cNvPr id="8" name="Plassholder for tekst 7">
            <a:extLst>
              <a:ext uri="{FF2B5EF4-FFF2-40B4-BE49-F238E27FC236}">
                <a16:creationId xmlns:a16="http://schemas.microsoft.com/office/drawing/2014/main" id="{1804EC8A-E16A-4E1C-9AC0-E4DE7546F352}"/>
              </a:ext>
            </a:extLst>
          </p:cNvPr>
          <p:cNvSpPr>
            <a:spLocks noGrp="1"/>
          </p:cNvSpPr>
          <p:nvPr>
            <p:ph type="body" idx="1"/>
          </p:nvPr>
        </p:nvSpPr>
        <p:spPr/>
        <p:txBody>
          <a:bodyPr/>
          <a:lstStyle/>
          <a:p>
            <a:endParaRPr lang="nb-NO"/>
          </a:p>
        </p:txBody>
      </p:sp>
      <p:sp>
        <p:nvSpPr>
          <p:cNvPr id="5" name="Plassholder for dato 4">
            <a:extLst>
              <a:ext uri="{FF2B5EF4-FFF2-40B4-BE49-F238E27FC236}">
                <a16:creationId xmlns:a16="http://schemas.microsoft.com/office/drawing/2014/main" id="{A1C4D17B-9B8D-40C7-81D7-E0A3415B04D2}"/>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892DD6F0-E595-4CF9-8338-D3DDD5D8FB4B}"/>
              </a:ext>
            </a:extLst>
          </p:cNvPr>
          <p:cNvSpPr>
            <a:spLocks noGrp="1"/>
          </p:cNvSpPr>
          <p:nvPr>
            <p:ph type="sldNum" sz="quarter" idx="12"/>
          </p:nvPr>
        </p:nvSpPr>
        <p:spPr/>
        <p:txBody>
          <a:bodyPr/>
          <a:lstStyle/>
          <a:p>
            <a:fld id="{46765B28-40BF-0A46-BB8F-30D004035CD9}" type="slidenum">
              <a:rPr lang="nb-NO" smtClean="0"/>
              <a:t>12</a:t>
            </a:fld>
            <a:endParaRPr lang="nb-NO"/>
          </a:p>
        </p:txBody>
      </p:sp>
    </p:spTree>
    <p:extLst>
      <p:ext uri="{BB962C8B-B14F-4D97-AF65-F5344CB8AC3E}">
        <p14:creationId xmlns:p14="http://schemas.microsoft.com/office/powerpoint/2010/main" val="5184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DA4056F9-F573-4C92-A100-2A41A82BDB5B}"/>
              </a:ext>
            </a:extLst>
          </p:cNvPr>
          <p:cNvSpPr>
            <a:spLocks noGrp="1"/>
          </p:cNvSpPr>
          <p:nvPr>
            <p:ph type="title"/>
          </p:nvPr>
        </p:nvSpPr>
        <p:spPr/>
        <p:txBody>
          <a:bodyPr/>
          <a:lstStyle/>
          <a:p>
            <a:r>
              <a:rPr lang="nb-NO"/>
              <a:t>Kirkerådets mandat og målsetninger</a:t>
            </a:r>
          </a:p>
        </p:txBody>
      </p:sp>
      <p:sp>
        <p:nvSpPr>
          <p:cNvPr id="2" name="Plassholder for tekst 1">
            <a:extLst>
              <a:ext uri="{FF2B5EF4-FFF2-40B4-BE49-F238E27FC236}">
                <a16:creationId xmlns:a16="http://schemas.microsoft.com/office/drawing/2014/main" id="{76B32CDA-B370-4666-AB4E-982878DDA803}"/>
              </a:ext>
            </a:extLst>
          </p:cNvPr>
          <p:cNvSpPr>
            <a:spLocks noGrp="1"/>
          </p:cNvSpPr>
          <p:nvPr>
            <p:ph type="body" idx="1"/>
          </p:nvPr>
        </p:nvSpPr>
        <p:spPr>
          <a:xfrm>
            <a:off x="623887" y="1387475"/>
            <a:ext cx="7852455" cy="365125"/>
          </a:xfrm>
        </p:spPr>
        <p:txBody>
          <a:bodyPr/>
          <a:lstStyle/>
          <a:p>
            <a:r>
              <a:rPr lang="nb-NO"/>
              <a:t>Ny kirkelig organisering og kirkeordning skal:</a:t>
            </a:r>
          </a:p>
        </p:txBody>
      </p:sp>
      <p:sp>
        <p:nvSpPr>
          <p:cNvPr id="3" name="Plassholder for innhold 2">
            <a:extLst>
              <a:ext uri="{FF2B5EF4-FFF2-40B4-BE49-F238E27FC236}">
                <a16:creationId xmlns:a16="http://schemas.microsoft.com/office/drawing/2014/main" id="{9C0CEADD-6659-4EC6-B364-3125DABF5C20}"/>
              </a:ext>
            </a:extLst>
          </p:cNvPr>
          <p:cNvSpPr>
            <a:spLocks noGrp="1"/>
          </p:cNvSpPr>
          <p:nvPr>
            <p:ph sz="half" idx="2"/>
          </p:nvPr>
        </p:nvSpPr>
        <p:spPr>
          <a:xfrm>
            <a:off x="623887" y="2046287"/>
            <a:ext cx="10944223" cy="4011613"/>
          </a:xfrm>
        </p:spPr>
        <p:txBody>
          <a:bodyPr>
            <a:normAutofit fontScale="85000" lnSpcReduction="20000"/>
          </a:bodyPr>
          <a:lstStyle/>
          <a:p>
            <a:pPr marL="171450" indent="-171450">
              <a:buFont typeface="Arial" panose="020B0604020202020204" pitchFamily="34" charset="0"/>
              <a:buChar char="•"/>
            </a:pPr>
            <a:r>
              <a:rPr lang="nb-NO" dirty="0"/>
              <a:t>Legge til rett for at kirken når ut med evangeliet</a:t>
            </a:r>
          </a:p>
          <a:p>
            <a:pPr marL="171450" indent="-171450">
              <a:buFont typeface="Arial" panose="020B0604020202020204" pitchFamily="34" charset="0"/>
              <a:buChar char="•"/>
            </a:pPr>
            <a:r>
              <a:rPr lang="nb-NO" dirty="0"/>
              <a:t>Frigjøre ressurser til møter med folk lokalt</a:t>
            </a:r>
          </a:p>
          <a:p>
            <a:pPr marL="171450" indent="-171450">
              <a:buFont typeface="Arial" panose="020B0604020202020204" pitchFamily="34" charset="0"/>
              <a:buChar char="•"/>
            </a:pPr>
            <a:r>
              <a:rPr lang="nb-NO" dirty="0"/>
              <a:t>Legge til rette for at kirken oppfyller samfunnsoppdraget</a:t>
            </a:r>
          </a:p>
          <a:p>
            <a:pPr marL="171450" indent="-171450">
              <a:buFont typeface="Arial" panose="020B0604020202020204" pitchFamily="34" charset="0"/>
              <a:buChar char="•"/>
            </a:pPr>
            <a:r>
              <a:rPr lang="nb-NO" dirty="0"/>
              <a:t>Være enkel og funksjonell</a:t>
            </a:r>
          </a:p>
          <a:p>
            <a:pPr marL="171450" indent="-171450">
              <a:buFont typeface="Arial" panose="020B0604020202020204" pitchFamily="34" charset="0"/>
              <a:buChar char="•"/>
            </a:pPr>
            <a:r>
              <a:rPr lang="nb-NO" dirty="0"/>
              <a:t>Ha god balanse mellom embete og råd og god balanse mellom folkevalgte og ansatte</a:t>
            </a:r>
          </a:p>
          <a:p>
            <a:pPr marL="171450" indent="-171450">
              <a:buFont typeface="Arial" panose="020B0604020202020204" pitchFamily="34" charset="0"/>
              <a:buChar char="•"/>
            </a:pPr>
            <a:r>
              <a:rPr lang="nb-NO" dirty="0"/>
              <a:t>Være fleksibel og mulig å tilpasse </a:t>
            </a:r>
          </a:p>
          <a:p>
            <a:pPr marL="171450" indent="-171450">
              <a:buFont typeface="Arial" panose="020B0604020202020204" pitchFamily="34" charset="0"/>
              <a:buChar char="•"/>
            </a:pPr>
            <a:r>
              <a:rPr lang="nb-NO" dirty="0"/>
              <a:t>Ivareta behov til folkevalgte, ansatte, frivillige og de som søker kirkens tjenester </a:t>
            </a:r>
          </a:p>
          <a:p>
            <a:pPr marL="171450" indent="-171450">
              <a:buFont typeface="Arial" panose="020B0604020202020204" pitchFamily="34" charset="0"/>
              <a:buChar char="•"/>
            </a:pPr>
            <a:r>
              <a:rPr lang="nb-NO" dirty="0"/>
              <a:t>Gi økt mulighet for strategisk ledelse lokalt</a:t>
            </a:r>
          </a:p>
          <a:p>
            <a:pPr marL="171450" indent="-171450">
              <a:buFont typeface="Arial" panose="020B0604020202020204" pitchFamily="34" charset="0"/>
              <a:buChar char="•"/>
            </a:pPr>
            <a:r>
              <a:rPr lang="nb-NO" dirty="0"/>
              <a:t>Ha fokus på soknet </a:t>
            </a:r>
          </a:p>
          <a:p>
            <a:pPr marL="171450" indent="-171450">
              <a:buFont typeface="Arial" panose="020B0604020202020204" pitchFamily="34" charset="0"/>
              <a:buChar char="•"/>
            </a:pPr>
            <a:r>
              <a:rPr lang="nb-NO" dirty="0"/>
              <a:t>Sikre at Den norske kirke er en attraktiv og rekrutterende arbeidsplass </a:t>
            </a:r>
          </a:p>
          <a:p>
            <a:endParaRPr lang="nb-NO" dirty="0"/>
          </a:p>
        </p:txBody>
      </p:sp>
      <p:sp>
        <p:nvSpPr>
          <p:cNvPr id="4" name="Plassholder for dato 3">
            <a:extLst>
              <a:ext uri="{FF2B5EF4-FFF2-40B4-BE49-F238E27FC236}">
                <a16:creationId xmlns:a16="http://schemas.microsoft.com/office/drawing/2014/main" id="{C80CC455-BD8A-45BD-B7AC-CEF4EDF6371D}"/>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83D9604D-F4DE-44F1-BAA0-97DD3F0B6E87}"/>
              </a:ext>
            </a:extLst>
          </p:cNvPr>
          <p:cNvSpPr>
            <a:spLocks noGrp="1"/>
          </p:cNvSpPr>
          <p:nvPr>
            <p:ph type="sldNum" sz="quarter" idx="12"/>
          </p:nvPr>
        </p:nvSpPr>
        <p:spPr/>
        <p:txBody>
          <a:bodyPr/>
          <a:lstStyle/>
          <a:p>
            <a:fld id="{46765B28-40BF-0A46-BB8F-30D004035CD9}" type="slidenum">
              <a:rPr lang="nb-NO" smtClean="0"/>
              <a:pPr/>
              <a:t>13</a:t>
            </a:fld>
            <a:endParaRPr lang="nb-NO"/>
          </a:p>
        </p:txBody>
      </p:sp>
    </p:spTree>
    <p:extLst>
      <p:ext uri="{BB962C8B-B14F-4D97-AF65-F5344CB8AC3E}">
        <p14:creationId xmlns:p14="http://schemas.microsoft.com/office/powerpoint/2010/main" val="27131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57451E-C196-4E73-9F38-DCC49C966BE2}"/>
              </a:ext>
            </a:extLst>
          </p:cNvPr>
          <p:cNvSpPr>
            <a:spLocks noGrp="1"/>
          </p:cNvSpPr>
          <p:nvPr>
            <p:ph type="title"/>
          </p:nvPr>
        </p:nvSpPr>
        <p:spPr/>
        <p:txBody>
          <a:bodyPr/>
          <a:lstStyle/>
          <a:p>
            <a:r>
              <a:rPr lang="nb-NO"/>
              <a:t>Müller-Nilssen-utvalgets </a:t>
            </a:r>
            <a:r>
              <a:rPr lang="nb-NO" err="1"/>
              <a:t>målbilde</a:t>
            </a:r>
            <a:endParaRPr lang="nb-NO"/>
          </a:p>
        </p:txBody>
      </p:sp>
      <p:sp>
        <p:nvSpPr>
          <p:cNvPr id="4" name="Plassholder for dato 3">
            <a:extLst>
              <a:ext uri="{FF2B5EF4-FFF2-40B4-BE49-F238E27FC236}">
                <a16:creationId xmlns:a16="http://schemas.microsoft.com/office/drawing/2014/main" id="{37AA3F45-C915-43C7-87F6-1B97A03517D4}"/>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lysbildenummer 4">
            <a:extLst>
              <a:ext uri="{FF2B5EF4-FFF2-40B4-BE49-F238E27FC236}">
                <a16:creationId xmlns:a16="http://schemas.microsoft.com/office/drawing/2014/main" id="{67D78F1E-6CED-4592-A355-A5040C9698AC}"/>
              </a:ext>
            </a:extLst>
          </p:cNvPr>
          <p:cNvSpPr>
            <a:spLocks noGrp="1"/>
          </p:cNvSpPr>
          <p:nvPr>
            <p:ph type="sldNum" sz="quarter" idx="12"/>
          </p:nvPr>
        </p:nvSpPr>
        <p:spPr/>
        <p:txBody>
          <a:bodyPr/>
          <a:lstStyle/>
          <a:p>
            <a:fld id="{46765B28-40BF-0A46-BB8F-30D004035CD9}" type="slidenum">
              <a:rPr lang="nb-NO" smtClean="0"/>
              <a:t>14</a:t>
            </a:fld>
            <a:endParaRPr lang="nb-NO"/>
          </a:p>
        </p:txBody>
      </p:sp>
      <p:sp>
        <p:nvSpPr>
          <p:cNvPr id="7" name="TekstSylinder 6">
            <a:extLst>
              <a:ext uri="{FF2B5EF4-FFF2-40B4-BE49-F238E27FC236}">
                <a16:creationId xmlns:a16="http://schemas.microsoft.com/office/drawing/2014/main" id="{60BB36B3-E98C-43B9-8B6C-B603E10A6AA5}"/>
              </a:ext>
            </a:extLst>
          </p:cNvPr>
          <p:cNvSpPr txBox="1"/>
          <p:nvPr/>
        </p:nvSpPr>
        <p:spPr>
          <a:xfrm>
            <a:off x="888761" y="3791244"/>
            <a:ext cx="1944000" cy="663580"/>
          </a:xfrm>
          <a:prstGeom prst="rect">
            <a:avLst/>
          </a:prstGeom>
          <a:noFill/>
        </p:spPr>
        <p:txBody>
          <a:bodyPr wrap="square">
            <a:spAutoFit/>
          </a:bodyPr>
          <a:lstStyle/>
          <a:p>
            <a:pPr algn="ctr">
              <a:lnSpc>
                <a:spcPct val="107000"/>
              </a:lnSpc>
              <a:spcBef>
                <a:spcPts val="200"/>
              </a:spcBef>
            </a:pPr>
            <a:r>
              <a:rPr lang="nb-NO"/>
              <a:t>En folkekirke i </a:t>
            </a:r>
            <a:br>
              <a:rPr lang="nb-NO"/>
            </a:br>
            <a:r>
              <a:rPr lang="nb-NO"/>
              <a:t>hele landet</a:t>
            </a:r>
          </a:p>
        </p:txBody>
      </p:sp>
      <p:sp>
        <p:nvSpPr>
          <p:cNvPr id="8" name="TekstSylinder 7">
            <a:extLst>
              <a:ext uri="{FF2B5EF4-FFF2-40B4-BE49-F238E27FC236}">
                <a16:creationId xmlns:a16="http://schemas.microsoft.com/office/drawing/2014/main" id="{72D3FC7F-CA7D-4B9B-A1ED-210F40BB3410}"/>
              </a:ext>
            </a:extLst>
          </p:cNvPr>
          <p:cNvSpPr txBox="1"/>
          <p:nvPr/>
        </p:nvSpPr>
        <p:spPr>
          <a:xfrm>
            <a:off x="2985733" y="3791246"/>
            <a:ext cx="1944000" cy="663515"/>
          </a:xfrm>
          <a:prstGeom prst="rect">
            <a:avLst/>
          </a:prstGeom>
          <a:noFill/>
        </p:spPr>
        <p:txBody>
          <a:bodyPr wrap="square">
            <a:spAutoFit/>
          </a:bodyPr>
          <a:lstStyle/>
          <a:p>
            <a:pPr algn="ctr">
              <a:lnSpc>
                <a:spcPct val="107000"/>
              </a:lnSpc>
              <a:spcBef>
                <a:spcPts val="200"/>
              </a:spcBef>
            </a:pPr>
            <a:r>
              <a:rPr lang="nb-NO"/>
              <a:t>Kirken står </a:t>
            </a:r>
            <a:br>
              <a:rPr lang="nb-NO"/>
            </a:br>
            <a:r>
              <a:rPr lang="nb-NO"/>
              <a:t>sterkt lokalt</a:t>
            </a:r>
          </a:p>
        </p:txBody>
      </p:sp>
      <p:sp>
        <p:nvSpPr>
          <p:cNvPr id="9" name="TekstSylinder 8">
            <a:extLst>
              <a:ext uri="{FF2B5EF4-FFF2-40B4-BE49-F238E27FC236}">
                <a16:creationId xmlns:a16="http://schemas.microsoft.com/office/drawing/2014/main" id="{DF64BB33-2A85-4921-A279-E3EB31B991B0}"/>
              </a:ext>
            </a:extLst>
          </p:cNvPr>
          <p:cNvSpPr txBox="1"/>
          <p:nvPr/>
        </p:nvSpPr>
        <p:spPr>
          <a:xfrm>
            <a:off x="5082802" y="3791245"/>
            <a:ext cx="1944000" cy="663580"/>
          </a:xfrm>
          <a:prstGeom prst="rect">
            <a:avLst/>
          </a:prstGeom>
          <a:noFill/>
        </p:spPr>
        <p:txBody>
          <a:bodyPr wrap="square">
            <a:spAutoFit/>
          </a:bodyPr>
          <a:lstStyle/>
          <a:p>
            <a:pPr algn="ctr">
              <a:lnSpc>
                <a:spcPct val="107000"/>
              </a:lnSpc>
              <a:spcBef>
                <a:spcPts val="200"/>
              </a:spcBef>
            </a:pPr>
            <a:r>
              <a:rPr lang="nb-NO"/>
              <a:t>Avklarte roller </a:t>
            </a:r>
            <a:br>
              <a:rPr lang="nb-NO"/>
            </a:br>
            <a:r>
              <a:rPr lang="nb-NO"/>
              <a:t>og mandat</a:t>
            </a:r>
          </a:p>
        </p:txBody>
      </p:sp>
      <p:sp>
        <p:nvSpPr>
          <p:cNvPr id="10" name="TekstSylinder 9">
            <a:extLst>
              <a:ext uri="{FF2B5EF4-FFF2-40B4-BE49-F238E27FC236}">
                <a16:creationId xmlns:a16="http://schemas.microsoft.com/office/drawing/2014/main" id="{0A7A7B32-1308-44B3-AAC5-151B7E943DCB}"/>
              </a:ext>
            </a:extLst>
          </p:cNvPr>
          <p:cNvSpPr txBox="1"/>
          <p:nvPr/>
        </p:nvSpPr>
        <p:spPr>
          <a:xfrm>
            <a:off x="7179774" y="3791245"/>
            <a:ext cx="1944000" cy="663580"/>
          </a:xfrm>
          <a:prstGeom prst="rect">
            <a:avLst/>
          </a:prstGeom>
          <a:noFill/>
        </p:spPr>
        <p:txBody>
          <a:bodyPr wrap="square">
            <a:spAutoFit/>
          </a:bodyPr>
          <a:lstStyle/>
          <a:p>
            <a:pPr algn="ctr">
              <a:lnSpc>
                <a:spcPct val="107000"/>
              </a:lnSpc>
              <a:spcBef>
                <a:spcPts val="200"/>
              </a:spcBef>
            </a:pPr>
            <a:r>
              <a:rPr lang="nb-NO"/>
              <a:t>God ledelse </a:t>
            </a:r>
            <a:br>
              <a:rPr lang="nb-NO"/>
            </a:br>
            <a:r>
              <a:rPr lang="nb-NO"/>
              <a:t>på alle nivå</a:t>
            </a:r>
          </a:p>
        </p:txBody>
      </p:sp>
      <p:sp>
        <p:nvSpPr>
          <p:cNvPr id="11" name="TekstSylinder 10">
            <a:extLst>
              <a:ext uri="{FF2B5EF4-FFF2-40B4-BE49-F238E27FC236}">
                <a16:creationId xmlns:a16="http://schemas.microsoft.com/office/drawing/2014/main" id="{FEB2589F-5E08-4679-B8DF-DFECA6E5F2D0}"/>
              </a:ext>
            </a:extLst>
          </p:cNvPr>
          <p:cNvSpPr txBox="1"/>
          <p:nvPr/>
        </p:nvSpPr>
        <p:spPr>
          <a:xfrm>
            <a:off x="9276746" y="3791245"/>
            <a:ext cx="1944000" cy="663580"/>
          </a:xfrm>
          <a:prstGeom prst="rect">
            <a:avLst/>
          </a:prstGeom>
          <a:noFill/>
        </p:spPr>
        <p:txBody>
          <a:bodyPr wrap="square">
            <a:spAutoFit/>
          </a:bodyPr>
          <a:lstStyle/>
          <a:p>
            <a:pPr algn="ctr">
              <a:lnSpc>
                <a:spcPct val="107000"/>
              </a:lnSpc>
              <a:spcBef>
                <a:spcPts val="200"/>
              </a:spcBef>
            </a:pPr>
            <a:r>
              <a:rPr lang="nb-NO"/>
              <a:t>God ressurs-utnyttelse</a:t>
            </a:r>
          </a:p>
        </p:txBody>
      </p:sp>
      <p:pic>
        <p:nvPicPr>
          <p:cNvPr id="12" name="Bilde 11">
            <a:extLst>
              <a:ext uri="{FF2B5EF4-FFF2-40B4-BE49-F238E27FC236}">
                <a16:creationId xmlns:a16="http://schemas.microsoft.com/office/drawing/2014/main" id="{9CA5B4D8-FE2B-4845-83DE-27040611B4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200" y="2336454"/>
            <a:ext cx="1987543" cy="1325563"/>
          </a:xfrm>
          <a:prstGeom prst="rect">
            <a:avLst/>
          </a:prstGeom>
        </p:spPr>
      </p:pic>
      <p:pic>
        <p:nvPicPr>
          <p:cNvPr id="13" name="Bilde 12" descr="Et bilde som inneholder person, danser, sport, arm&#10;&#10;Automatisk generert beskrivelse">
            <a:extLst>
              <a:ext uri="{FF2B5EF4-FFF2-40B4-BE49-F238E27FC236}">
                <a16:creationId xmlns:a16="http://schemas.microsoft.com/office/drawing/2014/main" id="{47BF99DE-4397-4A6D-B260-8D52FB72F6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8099" y="2336453"/>
            <a:ext cx="1987351" cy="1325563"/>
          </a:xfrm>
          <a:prstGeom prst="rect">
            <a:avLst/>
          </a:prstGeom>
        </p:spPr>
      </p:pic>
      <p:pic>
        <p:nvPicPr>
          <p:cNvPr id="14" name="Bilde 13">
            <a:extLst>
              <a:ext uri="{FF2B5EF4-FFF2-40B4-BE49-F238E27FC236}">
                <a16:creationId xmlns:a16="http://schemas.microsoft.com/office/drawing/2014/main" id="{DD68D57E-367B-4BAC-8E1F-E96C14A000D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83669" y="2336453"/>
            <a:ext cx="1930156" cy="1325563"/>
          </a:xfrm>
          <a:prstGeom prst="rect">
            <a:avLst/>
          </a:prstGeom>
        </p:spPr>
      </p:pic>
      <p:pic>
        <p:nvPicPr>
          <p:cNvPr id="15" name="Bilde 14">
            <a:extLst>
              <a:ext uri="{FF2B5EF4-FFF2-40B4-BE49-F238E27FC236}">
                <a16:creationId xmlns:a16="http://schemas.microsoft.com/office/drawing/2014/main" id="{07279BF2-4020-4A01-A088-EF81627EEC2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64058" y="2336454"/>
            <a:ext cx="1987350" cy="1325563"/>
          </a:xfrm>
          <a:prstGeom prst="rect">
            <a:avLst/>
          </a:prstGeom>
        </p:spPr>
      </p:pic>
      <p:pic>
        <p:nvPicPr>
          <p:cNvPr id="16" name="Bilde 15" descr="Et bilde som inneholder tekst, person, innendørs, arbeide&#10;&#10;Automatisk generert beskrivelse">
            <a:extLst>
              <a:ext uri="{FF2B5EF4-FFF2-40B4-BE49-F238E27FC236}">
                <a16:creationId xmlns:a16="http://schemas.microsoft.com/office/drawing/2014/main" id="{2C67BB13-D1D8-440C-9047-504FAA833A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9724" y="2336454"/>
            <a:ext cx="1930156" cy="1325563"/>
          </a:xfrm>
          <a:prstGeom prst="rect">
            <a:avLst/>
          </a:prstGeom>
        </p:spPr>
      </p:pic>
    </p:spTree>
    <p:extLst>
      <p:ext uri="{BB962C8B-B14F-4D97-AF65-F5344CB8AC3E}">
        <p14:creationId xmlns:p14="http://schemas.microsoft.com/office/powerpoint/2010/main" val="32297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F1784-0204-4732-9936-AC3FF16E7165}"/>
              </a:ext>
            </a:extLst>
          </p:cNvPr>
          <p:cNvSpPr>
            <a:spLocks noGrp="1"/>
          </p:cNvSpPr>
          <p:nvPr>
            <p:ph type="title"/>
          </p:nvPr>
        </p:nvSpPr>
        <p:spPr/>
        <p:txBody>
          <a:bodyPr/>
          <a:lstStyle/>
          <a:p>
            <a:r>
              <a:rPr lang="nb-NO"/>
              <a:t>Prostifellesrådet</a:t>
            </a:r>
          </a:p>
        </p:txBody>
      </p:sp>
      <p:sp>
        <p:nvSpPr>
          <p:cNvPr id="3" name="Plassholder for tekst 2">
            <a:extLst>
              <a:ext uri="{FF2B5EF4-FFF2-40B4-BE49-F238E27FC236}">
                <a16:creationId xmlns:a16="http://schemas.microsoft.com/office/drawing/2014/main" id="{E54A0EE5-1294-4336-B04A-F27F6DA128EB}"/>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3F666160-E847-427C-91E6-8F3D1F5243A1}"/>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C9B2C1BE-75DC-4355-A34F-493FE2C53618}"/>
              </a:ext>
            </a:extLst>
          </p:cNvPr>
          <p:cNvSpPr>
            <a:spLocks noGrp="1"/>
          </p:cNvSpPr>
          <p:nvPr>
            <p:ph type="sldNum" sz="quarter" idx="12"/>
          </p:nvPr>
        </p:nvSpPr>
        <p:spPr/>
        <p:txBody>
          <a:bodyPr/>
          <a:lstStyle/>
          <a:p>
            <a:fld id="{46765B28-40BF-0A46-BB8F-30D004035CD9}" type="slidenum">
              <a:rPr lang="nb-NO" smtClean="0"/>
              <a:pPr/>
              <a:t>15</a:t>
            </a:fld>
            <a:endParaRPr lang="nb-NO"/>
          </a:p>
        </p:txBody>
      </p:sp>
    </p:spTree>
    <p:extLst>
      <p:ext uri="{BB962C8B-B14F-4D97-AF65-F5344CB8AC3E}">
        <p14:creationId xmlns:p14="http://schemas.microsoft.com/office/powerpoint/2010/main" val="3538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C2E557-C787-4ACA-AB45-04EC7DC91DF7}"/>
              </a:ext>
            </a:extLst>
          </p:cNvPr>
          <p:cNvSpPr>
            <a:spLocks noGrp="1"/>
          </p:cNvSpPr>
          <p:nvPr>
            <p:ph type="title"/>
          </p:nvPr>
        </p:nvSpPr>
        <p:spPr/>
        <p:txBody>
          <a:bodyPr/>
          <a:lstStyle/>
          <a:p>
            <a:r>
              <a:rPr lang="nb-NO"/>
              <a:t>Prostifellesrådet</a:t>
            </a:r>
          </a:p>
        </p:txBody>
      </p:sp>
      <p:sp>
        <p:nvSpPr>
          <p:cNvPr id="3" name="Plassholder for innhold 2">
            <a:extLst>
              <a:ext uri="{FF2B5EF4-FFF2-40B4-BE49-F238E27FC236}">
                <a16:creationId xmlns:a16="http://schemas.microsoft.com/office/drawing/2014/main" id="{89F97EF3-9024-4DFA-AC79-8B53B9E35490}"/>
              </a:ext>
            </a:extLst>
          </p:cNvPr>
          <p:cNvSpPr>
            <a:spLocks noGrp="1"/>
          </p:cNvSpPr>
          <p:nvPr>
            <p:ph sz="half" idx="1"/>
          </p:nvPr>
        </p:nvSpPr>
        <p:spPr/>
        <p:txBody>
          <a:bodyPr>
            <a:normAutofit fontScale="92500" lnSpcReduction="10000"/>
          </a:bodyPr>
          <a:lstStyle/>
          <a:p>
            <a:r>
              <a:rPr lang="nb-NO"/>
              <a:t>Skal fungere som arbeidsgiver for alle ansatte i prostiet  </a:t>
            </a:r>
          </a:p>
          <a:p>
            <a:r>
              <a:rPr lang="nb-NO"/>
              <a:t>Skal erstatte dagens kirkelige fellesråd, og i stor grad overta oppgavene som kirkelige fellesråd har i dag</a:t>
            </a:r>
          </a:p>
          <a:p>
            <a:r>
              <a:rPr lang="nb-NO"/>
              <a:t>Skal lede det kirkelige arbeidet i prostiet og samarbeide med kommuner </a:t>
            </a:r>
          </a:p>
          <a:p>
            <a:r>
              <a:rPr lang="nb-NO"/>
              <a:t>Skal ha et medansvar for å «vekke og nære» det kristelige livet i menighetene</a:t>
            </a:r>
          </a:p>
        </p:txBody>
      </p:sp>
      <p:pic>
        <p:nvPicPr>
          <p:cNvPr id="8" name="Plassholder for innhold 7" descr="Et bilde som inneholder person, mann, innendørs&#10;&#10;Automatisk generert beskrivelse">
            <a:extLst>
              <a:ext uri="{FF2B5EF4-FFF2-40B4-BE49-F238E27FC236}">
                <a16:creationId xmlns:a16="http://schemas.microsoft.com/office/drawing/2014/main" id="{5CACF38F-3467-487A-A4C3-B02F408B577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7652"/>
            <a:ext cx="5292725" cy="3528483"/>
          </a:xfrm>
        </p:spPr>
      </p:pic>
      <p:sp>
        <p:nvSpPr>
          <p:cNvPr id="5" name="Plassholder for dato 4">
            <a:extLst>
              <a:ext uri="{FF2B5EF4-FFF2-40B4-BE49-F238E27FC236}">
                <a16:creationId xmlns:a16="http://schemas.microsoft.com/office/drawing/2014/main" id="{049CA969-1B02-4DF5-A341-24C22C268039}"/>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F10327C6-29CA-455F-B1D0-9B932E72D680}"/>
              </a:ext>
            </a:extLst>
          </p:cNvPr>
          <p:cNvSpPr>
            <a:spLocks noGrp="1"/>
          </p:cNvSpPr>
          <p:nvPr>
            <p:ph type="sldNum" sz="quarter" idx="12"/>
          </p:nvPr>
        </p:nvSpPr>
        <p:spPr/>
        <p:txBody>
          <a:bodyPr/>
          <a:lstStyle/>
          <a:p>
            <a:fld id="{46765B28-40BF-0A46-BB8F-30D004035CD9}" type="slidenum">
              <a:rPr lang="nb-NO" smtClean="0"/>
              <a:t>16</a:t>
            </a:fld>
            <a:endParaRPr lang="nb-NO"/>
          </a:p>
        </p:txBody>
      </p:sp>
    </p:spTree>
    <p:extLst>
      <p:ext uri="{BB962C8B-B14F-4D97-AF65-F5344CB8AC3E}">
        <p14:creationId xmlns:p14="http://schemas.microsoft.com/office/powerpoint/2010/main" val="7804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10E162-86A7-4A5F-8ABB-68F538B36E65}"/>
              </a:ext>
            </a:extLst>
          </p:cNvPr>
          <p:cNvSpPr>
            <a:spLocks noGrp="1"/>
          </p:cNvSpPr>
          <p:nvPr>
            <p:ph type="title"/>
          </p:nvPr>
        </p:nvSpPr>
        <p:spPr/>
        <p:txBody>
          <a:bodyPr/>
          <a:lstStyle/>
          <a:p>
            <a:r>
              <a:rPr lang="nb-NO"/>
              <a:t>Prostifellesrådet</a:t>
            </a:r>
          </a:p>
        </p:txBody>
      </p:sp>
      <p:sp>
        <p:nvSpPr>
          <p:cNvPr id="7" name="Plassholder for tekst 6">
            <a:extLst>
              <a:ext uri="{FF2B5EF4-FFF2-40B4-BE49-F238E27FC236}">
                <a16:creationId xmlns:a16="http://schemas.microsoft.com/office/drawing/2014/main" id="{5E1D8ED4-B13E-4088-A4A7-D943963A92FE}"/>
              </a:ext>
            </a:extLst>
          </p:cNvPr>
          <p:cNvSpPr>
            <a:spLocks noGrp="1"/>
          </p:cNvSpPr>
          <p:nvPr>
            <p:ph type="body" idx="1"/>
          </p:nvPr>
        </p:nvSpPr>
        <p:spPr>
          <a:xfrm>
            <a:off x="623888" y="1387475"/>
            <a:ext cx="9523412" cy="365125"/>
          </a:xfrm>
        </p:spPr>
        <p:txBody>
          <a:bodyPr/>
          <a:lstStyle/>
          <a:p>
            <a:r>
              <a:rPr lang="nb-NO"/>
              <a:t>Müller-Nilssen-utvalgets forslag til formålsbestemmelse</a:t>
            </a:r>
          </a:p>
        </p:txBody>
      </p:sp>
      <p:sp>
        <p:nvSpPr>
          <p:cNvPr id="8" name="Plassholder for innhold 7">
            <a:extLst>
              <a:ext uri="{FF2B5EF4-FFF2-40B4-BE49-F238E27FC236}">
                <a16:creationId xmlns:a16="http://schemas.microsoft.com/office/drawing/2014/main" id="{DD82DF32-EC5A-43FD-83DE-291EB78D38DD}"/>
              </a:ext>
            </a:extLst>
          </p:cNvPr>
          <p:cNvSpPr>
            <a:spLocks noGrp="1"/>
          </p:cNvSpPr>
          <p:nvPr>
            <p:ph sz="half" idx="2"/>
          </p:nvPr>
        </p:nvSpPr>
        <p:spPr>
          <a:xfrm>
            <a:off x="623888" y="2046287"/>
            <a:ext cx="10944224" cy="4011613"/>
          </a:xfrm>
        </p:spPr>
        <p:txBody>
          <a:bodyPr vert="horz" lIns="0" tIns="0" rIns="0" bIns="0" rtlCol="0" anchor="t">
            <a:noAutofit/>
          </a:bodyPr>
          <a:lstStyle/>
          <a:p>
            <a:pPr marL="0" indent="0" algn="ctr">
              <a:buNone/>
            </a:pPr>
            <a:endParaRPr lang="nb-NO" sz="2800"/>
          </a:p>
          <a:p>
            <a:pPr marL="0" indent="0" algn="ctr">
              <a:buNone/>
            </a:pPr>
            <a:r>
              <a:rPr lang="nb-NO" sz="2800"/>
              <a:t>Prostifellesrådet skal bistå menighetsrådene i deres arbeid for å vekke og nære det kristelige liv i prostiets sokn, og det skal fremme samarbeid mellom de enkelte menighetsråd og lokale arbeidsgrupper i prostiet, samt i trossamfunnet for øvrig.</a:t>
            </a:r>
          </a:p>
        </p:txBody>
      </p:sp>
      <p:sp>
        <p:nvSpPr>
          <p:cNvPr id="5" name="Plassholder for dato 4">
            <a:extLst>
              <a:ext uri="{FF2B5EF4-FFF2-40B4-BE49-F238E27FC236}">
                <a16:creationId xmlns:a16="http://schemas.microsoft.com/office/drawing/2014/main" id="{9537FF8D-0925-4A8E-884F-5F1CFA26EB67}"/>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BBC03F39-FA42-4C18-9297-DA7D6FCB26E6}"/>
              </a:ext>
            </a:extLst>
          </p:cNvPr>
          <p:cNvSpPr>
            <a:spLocks noGrp="1"/>
          </p:cNvSpPr>
          <p:nvPr>
            <p:ph type="sldNum" sz="quarter" idx="12"/>
          </p:nvPr>
        </p:nvSpPr>
        <p:spPr/>
        <p:txBody>
          <a:bodyPr/>
          <a:lstStyle/>
          <a:p>
            <a:fld id="{46765B28-40BF-0A46-BB8F-30D004035CD9}" type="slidenum">
              <a:rPr lang="nb-NO" smtClean="0"/>
              <a:t>17</a:t>
            </a:fld>
            <a:endParaRPr lang="nb-NO"/>
          </a:p>
        </p:txBody>
      </p:sp>
    </p:spTree>
    <p:extLst>
      <p:ext uri="{BB962C8B-B14F-4D97-AF65-F5344CB8AC3E}">
        <p14:creationId xmlns:p14="http://schemas.microsoft.com/office/powerpoint/2010/main" val="366256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80DBE9-F37F-422E-95BA-EEA3C46168FE}"/>
              </a:ext>
            </a:extLst>
          </p:cNvPr>
          <p:cNvSpPr>
            <a:spLocks noGrp="1"/>
          </p:cNvSpPr>
          <p:nvPr>
            <p:ph type="title"/>
          </p:nvPr>
        </p:nvSpPr>
        <p:spPr/>
        <p:txBody>
          <a:bodyPr/>
          <a:lstStyle/>
          <a:p>
            <a:r>
              <a:rPr lang="nb-NO"/>
              <a:t>Prostifellesrådet</a:t>
            </a:r>
          </a:p>
        </p:txBody>
      </p:sp>
      <p:sp>
        <p:nvSpPr>
          <p:cNvPr id="3" name="Plassholder for innhold 2">
            <a:extLst>
              <a:ext uri="{FF2B5EF4-FFF2-40B4-BE49-F238E27FC236}">
                <a16:creationId xmlns:a16="http://schemas.microsoft.com/office/drawing/2014/main" id="{3E1D3C63-2795-49AE-99E1-C5174C394679}"/>
              </a:ext>
            </a:extLst>
          </p:cNvPr>
          <p:cNvSpPr>
            <a:spLocks noGrp="1"/>
          </p:cNvSpPr>
          <p:nvPr>
            <p:ph idx="1"/>
          </p:nvPr>
        </p:nvSpPr>
        <p:spPr/>
        <p:txBody>
          <a:bodyPr/>
          <a:lstStyle/>
          <a:p>
            <a:r>
              <a:rPr lang="nb-NO" dirty="0"/>
              <a:t>Prostifellesrådet er et folkevalgt organ som vil bestå av</a:t>
            </a:r>
          </a:p>
          <a:p>
            <a:pPr lvl="1"/>
            <a:r>
              <a:rPr lang="nb-NO" dirty="0"/>
              <a:t>Ett medlem fra hvert menighetsråd i prostiet – indirekte valgt av og blant menighetsrådsmedlemmene</a:t>
            </a:r>
          </a:p>
          <a:p>
            <a:pPr lvl="1"/>
            <a:r>
              <a:rPr lang="nb-NO" dirty="0"/>
              <a:t>Samisk representant i prostier som ligger i forvaltningsområde for samisk språk</a:t>
            </a:r>
          </a:p>
          <a:p>
            <a:pPr lvl="1"/>
            <a:r>
              <a:rPr lang="nb-NO" dirty="0"/>
              <a:t>Geistlig representant </a:t>
            </a:r>
          </a:p>
          <a:p>
            <a:pPr lvl="1"/>
            <a:r>
              <a:rPr lang="nb-NO" dirty="0"/>
              <a:t>Kommunal representasjon (flertallsanbefaling)</a:t>
            </a:r>
          </a:p>
          <a:p>
            <a:r>
              <a:rPr lang="nb-NO" dirty="0"/>
              <a:t>Prostifellesrådet vil være et kommuneoverskridende organ, som kan føre til avstand mellom kirke og kommune</a:t>
            </a:r>
          </a:p>
        </p:txBody>
      </p:sp>
      <p:sp>
        <p:nvSpPr>
          <p:cNvPr id="5" name="Plassholder for dato 4">
            <a:extLst>
              <a:ext uri="{FF2B5EF4-FFF2-40B4-BE49-F238E27FC236}">
                <a16:creationId xmlns:a16="http://schemas.microsoft.com/office/drawing/2014/main" id="{D1586407-7466-476C-8D90-4E7C663F6AA3}"/>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900114B6-6A46-45A7-82F9-C65F15B48CE3}"/>
              </a:ext>
            </a:extLst>
          </p:cNvPr>
          <p:cNvSpPr>
            <a:spLocks noGrp="1"/>
          </p:cNvSpPr>
          <p:nvPr>
            <p:ph type="sldNum" sz="quarter" idx="12"/>
          </p:nvPr>
        </p:nvSpPr>
        <p:spPr/>
        <p:txBody>
          <a:bodyPr/>
          <a:lstStyle/>
          <a:p>
            <a:fld id="{46765B28-40BF-0A46-BB8F-30D004035CD9}" type="slidenum">
              <a:rPr lang="nb-NO" smtClean="0"/>
              <a:t>18</a:t>
            </a:fld>
            <a:endParaRPr lang="nb-NO"/>
          </a:p>
        </p:txBody>
      </p:sp>
    </p:spTree>
    <p:extLst>
      <p:ext uri="{BB962C8B-B14F-4D97-AF65-F5344CB8AC3E}">
        <p14:creationId xmlns:p14="http://schemas.microsoft.com/office/powerpoint/2010/main" val="231241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1DB877-1F1E-45BF-9660-B65714E5734E}"/>
              </a:ext>
            </a:extLst>
          </p:cNvPr>
          <p:cNvSpPr>
            <a:spLocks noGrp="1"/>
          </p:cNvSpPr>
          <p:nvPr>
            <p:ph type="title"/>
          </p:nvPr>
        </p:nvSpPr>
        <p:spPr/>
        <p:txBody>
          <a:bodyPr/>
          <a:lstStyle/>
          <a:p>
            <a:r>
              <a:rPr lang="nb-NO"/>
              <a:t>Menighetsrådet</a:t>
            </a:r>
          </a:p>
        </p:txBody>
      </p:sp>
      <p:sp>
        <p:nvSpPr>
          <p:cNvPr id="3" name="Plassholder for tekst 2">
            <a:extLst>
              <a:ext uri="{FF2B5EF4-FFF2-40B4-BE49-F238E27FC236}">
                <a16:creationId xmlns:a16="http://schemas.microsoft.com/office/drawing/2014/main" id="{B88C17ED-896D-4760-8626-21F3E96A9EDF}"/>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ECA613CF-505B-4613-91D0-A55B2DAC140C}"/>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1C981BBB-5B91-4561-B8B9-EEF06DD6D5DE}"/>
              </a:ext>
            </a:extLst>
          </p:cNvPr>
          <p:cNvSpPr>
            <a:spLocks noGrp="1"/>
          </p:cNvSpPr>
          <p:nvPr>
            <p:ph type="sldNum" sz="quarter" idx="12"/>
          </p:nvPr>
        </p:nvSpPr>
        <p:spPr/>
        <p:txBody>
          <a:bodyPr/>
          <a:lstStyle/>
          <a:p>
            <a:fld id="{46765B28-40BF-0A46-BB8F-30D004035CD9}" type="slidenum">
              <a:rPr lang="nb-NO" smtClean="0"/>
              <a:pPr/>
              <a:t>19</a:t>
            </a:fld>
            <a:endParaRPr lang="nb-NO"/>
          </a:p>
        </p:txBody>
      </p:sp>
    </p:spTree>
    <p:extLst>
      <p:ext uri="{BB962C8B-B14F-4D97-AF65-F5344CB8AC3E}">
        <p14:creationId xmlns:p14="http://schemas.microsoft.com/office/powerpoint/2010/main" val="230865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D5D829-711E-0548-8041-4A9647446129}"/>
              </a:ext>
            </a:extLst>
          </p:cNvPr>
          <p:cNvSpPr>
            <a:spLocks noGrp="1"/>
          </p:cNvSpPr>
          <p:nvPr>
            <p:ph type="ctrTitle"/>
          </p:nvPr>
        </p:nvSpPr>
        <p:spPr/>
        <p:txBody>
          <a:bodyPr/>
          <a:lstStyle/>
          <a:p>
            <a:r>
              <a:rPr lang="nb-NO"/>
              <a:t>Forslag til ny kirkelig organisering</a:t>
            </a:r>
          </a:p>
        </p:txBody>
      </p:sp>
      <p:sp>
        <p:nvSpPr>
          <p:cNvPr id="5" name="Undertittel 4">
            <a:extLst>
              <a:ext uri="{FF2B5EF4-FFF2-40B4-BE49-F238E27FC236}">
                <a16:creationId xmlns:a16="http://schemas.microsoft.com/office/drawing/2014/main" id="{615BE1ED-A39E-F642-8DF4-7022C7B8A2C6}"/>
              </a:ext>
            </a:extLst>
          </p:cNvPr>
          <p:cNvSpPr>
            <a:spLocks noGrp="1"/>
          </p:cNvSpPr>
          <p:nvPr>
            <p:ph type="subTitle" idx="1"/>
          </p:nvPr>
        </p:nvSpPr>
        <p:spPr/>
        <p:txBody>
          <a:bodyPr/>
          <a:lstStyle/>
          <a:p>
            <a:r>
              <a:rPr lang="nb-NO"/>
              <a:t>Müller-Nilssen-utvalget 2019-2021</a:t>
            </a:r>
          </a:p>
        </p:txBody>
      </p:sp>
      <p:sp>
        <p:nvSpPr>
          <p:cNvPr id="2" name="Plassholder for dato 1">
            <a:extLst>
              <a:ext uri="{FF2B5EF4-FFF2-40B4-BE49-F238E27FC236}">
                <a16:creationId xmlns:a16="http://schemas.microsoft.com/office/drawing/2014/main" id="{E905D13E-4397-444D-9D72-5C288C66AEB1}"/>
              </a:ext>
            </a:extLst>
          </p:cNvPr>
          <p:cNvSpPr>
            <a:spLocks noGrp="1"/>
          </p:cNvSpPr>
          <p:nvPr>
            <p:ph type="dt" sz="half" idx="10"/>
          </p:nvPr>
        </p:nvSpPr>
        <p:spPr/>
        <p:txBody>
          <a:bodyPr/>
          <a:lstStyle/>
          <a:p>
            <a:fld id="{5153172C-E5A6-B547-B606-488AA18D1FD3}" type="datetime1">
              <a:rPr lang="nb-NO" smtClean="0"/>
              <a:t>18.06.2021</a:t>
            </a:fld>
            <a:endParaRPr lang="nb-NO"/>
          </a:p>
        </p:txBody>
      </p:sp>
      <p:sp>
        <p:nvSpPr>
          <p:cNvPr id="3" name="Plassholder for lysbildenummer 2">
            <a:extLst>
              <a:ext uri="{FF2B5EF4-FFF2-40B4-BE49-F238E27FC236}">
                <a16:creationId xmlns:a16="http://schemas.microsoft.com/office/drawing/2014/main" id="{B679592F-5F76-D64B-A0E4-DF3D27B7FCEC}"/>
              </a:ext>
            </a:extLst>
          </p:cNvPr>
          <p:cNvSpPr>
            <a:spLocks noGrp="1"/>
          </p:cNvSpPr>
          <p:nvPr>
            <p:ph type="sldNum" sz="quarter" idx="12"/>
          </p:nvPr>
        </p:nvSpPr>
        <p:spPr/>
        <p:txBody>
          <a:bodyPr/>
          <a:lstStyle/>
          <a:p>
            <a:fld id="{46765B28-40BF-0A46-BB8F-30D004035CD9}" type="slidenum">
              <a:rPr lang="nb-NO" smtClean="0"/>
              <a:pPr/>
              <a:t>2</a:t>
            </a:fld>
            <a:endParaRPr lang="nb-NO"/>
          </a:p>
        </p:txBody>
      </p:sp>
    </p:spTree>
    <p:extLst>
      <p:ext uri="{BB962C8B-B14F-4D97-AF65-F5344CB8AC3E}">
        <p14:creationId xmlns:p14="http://schemas.microsoft.com/office/powerpoint/2010/main" val="38263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7241EB-78BE-4B6C-831A-A018867006BD}"/>
              </a:ext>
            </a:extLst>
          </p:cNvPr>
          <p:cNvSpPr>
            <a:spLocks noGrp="1"/>
          </p:cNvSpPr>
          <p:nvPr>
            <p:ph type="title"/>
          </p:nvPr>
        </p:nvSpPr>
        <p:spPr/>
        <p:txBody>
          <a:bodyPr/>
          <a:lstStyle/>
          <a:p>
            <a:r>
              <a:rPr lang="nb-NO"/>
              <a:t>Menighetsrådet</a:t>
            </a:r>
          </a:p>
        </p:txBody>
      </p:sp>
      <p:sp>
        <p:nvSpPr>
          <p:cNvPr id="3" name="Plassholder for innhold 2">
            <a:extLst>
              <a:ext uri="{FF2B5EF4-FFF2-40B4-BE49-F238E27FC236}">
                <a16:creationId xmlns:a16="http://schemas.microsoft.com/office/drawing/2014/main" id="{32650414-C91C-4A38-A8FC-810BC6A756E7}"/>
              </a:ext>
            </a:extLst>
          </p:cNvPr>
          <p:cNvSpPr>
            <a:spLocks noGrp="1"/>
          </p:cNvSpPr>
          <p:nvPr>
            <p:ph sz="half" idx="1"/>
          </p:nvPr>
        </p:nvSpPr>
        <p:spPr/>
        <p:txBody>
          <a:bodyPr/>
          <a:lstStyle/>
          <a:p>
            <a:r>
              <a:rPr lang="nb-NO"/>
              <a:t>Müller-Nilssen-utvalget anbefaler at dagens valgordning og sammensetning videreføres</a:t>
            </a:r>
          </a:p>
          <a:p>
            <a:r>
              <a:rPr lang="nb-NO"/>
              <a:t>Dagens oppgavefordeling mellom menighetsråd og fellesråd, kan i stor grad videreføres til ny organisering</a:t>
            </a:r>
          </a:p>
          <a:p>
            <a:r>
              <a:rPr lang="nb-NO"/>
              <a:t>Et årlig prostimøte som samler menighetsrådene i prostiet </a:t>
            </a:r>
          </a:p>
          <a:p>
            <a:endParaRPr lang="nb-NO"/>
          </a:p>
          <a:p>
            <a:endParaRPr lang="nb-NO"/>
          </a:p>
        </p:txBody>
      </p:sp>
      <p:sp>
        <p:nvSpPr>
          <p:cNvPr id="5" name="Plassholder for dato 4">
            <a:extLst>
              <a:ext uri="{FF2B5EF4-FFF2-40B4-BE49-F238E27FC236}">
                <a16:creationId xmlns:a16="http://schemas.microsoft.com/office/drawing/2014/main" id="{0E7AA747-47F4-4436-97A9-20CDA66019CF}"/>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8F8279B8-E89A-4FB3-9F82-D5237845C11B}"/>
              </a:ext>
            </a:extLst>
          </p:cNvPr>
          <p:cNvSpPr>
            <a:spLocks noGrp="1"/>
          </p:cNvSpPr>
          <p:nvPr>
            <p:ph type="sldNum" sz="quarter" idx="12"/>
          </p:nvPr>
        </p:nvSpPr>
        <p:spPr/>
        <p:txBody>
          <a:bodyPr/>
          <a:lstStyle/>
          <a:p>
            <a:fld id="{46765B28-40BF-0A46-BB8F-30D004035CD9}" type="slidenum">
              <a:rPr lang="nb-NO" smtClean="0"/>
              <a:t>20</a:t>
            </a:fld>
            <a:endParaRPr lang="nb-NO"/>
          </a:p>
        </p:txBody>
      </p:sp>
      <p:pic>
        <p:nvPicPr>
          <p:cNvPr id="12" name="Plassholder for innhold 11" descr="Et bilde som inneholder person, innendørs, personer, bord&#10;&#10;Automatisk generert beskrivelse">
            <a:extLst>
              <a:ext uri="{FF2B5EF4-FFF2-40B4-BE49-F238E27FC236}">
                <a16:creationId xmlns:a16="http://schemas.microsoft.com/office/drawing/2014/main" id="{1487E182-B55F-4025-A9A3-0A520FA946B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7652"/>
            <a:ext cx="5292725" cy="3528483"/>
          </a:xfrm>
        </p:spPr>
      </p:pic>
    </p:spTree>
    <p:extLst>
      <p:ext uri="{BB962C8B-B14F-4D97-AF65-F5344CB8AC3E}">
        <p14:creationId xmlns:p14="http://schemas.microsoft.com/office/powerpoint/2010/main" val="389125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C232C4-FE2D-4783-A757-1A1FBE76054D}"/>
              </a:ext>
            </a:extLst>
          </p:cNvPr>
          <p:cNvSpPr>
            <a:spLocks noGrp="1"/>
          </p:cNvSpPr>
          <p:nvPr>
            <p:ph type="title"/>
          </p:nvPr>
        </p:nvSpPr>
        <p:spPr/>
        <p:txBody>
          <a:bodyPr/>
          <a:lstStyle/>
          <a:p>
            <a:r>
              <a:rPr lang="nb-NO"/>
              <a:t>Menighetsrådet</a:t>
            </a:r>
          </a:p>
        </p:txBody>
      </p:sp>
      <p:sp>
        <p:nvSpPr>
          <p:cNvPr id="3" name="Plassholder for innhold 2">
            <a:extLst>
              <a:ext uri="{FF2B5EF4-FFF2-40B4-BE49-F238E27FC236}">
                <a16:creationId xmlns:a16="http://schemas.microsoft.com/office/drawing/2014/main" id="{5007D4AC-2D36-477C-9926-8FB9EDA641D6}"/>
              </a:ext>
            </a:extLst>
          </p:cNvPr>
          <p:cNvSpPr>
            <a:spLocks noGrp="1"/>
          </p:cNvSpPr>
          <p:nvPr>
            <p:ph sz="half" idx="1"/>
          </p:nvPr>
        </p:nvSpPr>
        <p:spPr/>
        <p:txBody>
          <a:bodyPr/>
          <a:lstStyle/>
          <a:p>
            <a:r>
              <a:rPr lang="nb-NO"/>
              <a:t>Menighetsrådets rolle i tilsettinger skal styrkes </a:t>
            </a:r>
          </a:p>
          <a:p>
            <a:r>
              <a:rPr lang="nb-NO"/>
              <a:t>Menighetsrådet kan fortsatt kunne tilsette medarbeidere for  innsamlede midler</a:t>
            </a:r>
          </a:p>
          <a:p>
            <a:r>
              <a:rPr lang="nb-NO"/>
              <a:t>Menighetsrådet kan få overført et visst </a:t>
            </a:r>
            <a:r>
              <a:rPr lang="nb-NO" err="1"/>
              <a:t>innholdsansvar</a:t>
            </a:r>
            <a:r>
              <a:rPr lang="nb-NO"/>
              <a:t> for menighetsprestetjenesten </a:t>
            </a:r>
          </a:p>
          <a:p>
            <a:endParaRPr lang="nb-NO"/>
          </a:p>
        </p:txBody>
      </p:sp>
      <p:pic>
        <p:nvPicPr>
          <p:cNvPr id="8" name="Plassholder for innhold 7" descr="Et bilde som inneholder person, innendørs&#10;&#10;Automatisk generert beskrivelse">
            <a:extLst>
              <a:ext uri="{FF2B5EF4-FFF2-40B4-BE49-F238E27FC236}">
                <a16:creationId xmlns:a16="http://schemas.microsoft.com/office/drawing/2014/main" id="{9585110D-D5DD-40D7-A923-8DA944DD2B4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6941"/>
            <a:ext cx="5292725" cy="3529906"/>
          </a:xfrm>
        </p:spPr>
      </p:pic>
      <p:sp>
        <p:nvSpPr>
          <p:cNvPr id="5" name="Plassholder for dato 4">
            <a:extLst>
              <a:ext uri="{FF2B5EF4-FFF2-40B4-BE49-F238E27FC236}">
                <a16:creationId xmlns:a16="http://schemas.microsoft.com/office/drawing/2014/main" id="{305EBDC0-65E9-4A57-B4D1-76F5CA0C30C3}"/>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730179C8-9764-4168-A69F-8BC9C2D5A7A0}"/>
              </a:ext>
            </a:extLst>
          </p:cNvPr>
          <p:cNvSpPr>
            <a:spLocks noGrp="1"/>
          </p:cNvSpPr>
          <p:nvPr>
            <p:ph type="sldNum" sz="quarter" idx="12"/>
          </p:nvPr>
        </p:nvSpPr>
        <p:spPr/>
        <p:txBody>
          <a:bodyPr/>
          <a:lstStyle/>
          <a:p>
            <a:fld id="{46765B28-40BF-0A46-BB8F-30D004035CD9}" type="slidenum">
              <a:rPr lang="nb-NO" smtClean="0"/>
              <a:t>21</a:t>
            </a:fld>
            <a:endParaRPr lang="nb-NO"/>
          </a:p>
        </p:txBody>
      </p:sp>
    </p:spTree>
    <p:extLst>
      <p:ext uri="{BB962C8B-B14F-4D97-AF65-F5344CB8AC3E}">
        <p14:creationId xmlns:p14="http://schemas.microsoft.com/office/powerpoint/2010/main" val="279810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721DE1-DB9F-456E-A09F-3FDCFC295D8A}"/>
              </a:ext>
            </a:extLst>
          </p:cNvPr>
          <p:cNvSpPr>
            <a:spLocks noGrp="1"/>
          </p:cNvSpPr>
          <p:nvPr>
            <p:ph type="title"/>
          </p:nvPr>
        </p:nvSpPr>
        <p:spPr/>
        <p:txBody>
          <a:bodyPr/>
          <a:lstStyle/>
          <a:p>
            <a:r>
              <a:rPr lang="nb-NO"/>
              <a:t>Bispedømmeråd</a:t>
            </a:r>
          </a:p>
        </p:txBody>
      </p:sp>
      <p:sp>
        <p:nvSpPr>
          <p:cNvPr id="3" name="Plassholder for tekst 2">
            <a:extLst>
              <a:ext uri="{FF2B5EF4-FFF2-40B4-BE49-F238E27FC236}">
                <a16:creationId xmlns:a16="http://schemas.microsoft.com/office/drawing/2014/main" id="{CA1C037E-27F6-4762-8A8C-489A29ED5D2B}"/>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3152F681-F5F4-44C1-8D43-BBACDC2E4057}"/>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F2D86110-A018-4593-B9AA-EE165DA54C3F}"/>
              </a:ext>
            </a:extLst>
          </p:cNvPr>
          <p:cNvSpPr>
            <a:spLocks noGrp="1"/>
          </p:cNvSpPr>
          <p:nvPr>
            <p:ph type="sldNum" sz="quarter" idx="12"/>
          </p:nvPr>
        </p:nvSpPr>
        <p:spPr/>
        <p:txBody>
          <a:bodyPr/>
          <a:lstStyle/>
          <a:p>
            <a:fld id="{46765B28-40BF-0A46-BB8F-30D004035CD9}" type="slidenum">
              <a:rPr lang="nb-NO" smtClean="0"/>
              <a:pPr/>
              <a:t>22</a:t>
            </a:fld>
            <a:endParaRPr lang="nb-NO"/>
          </a:p>
        </p:txBody>
      </p:sp>
    </p:spTree>
    <p:extLst>
      <p:ext uri="{BB962C8B-B14F-4D97-AF65-F5344CB8AC3E}">
        <p14:creationId xmlns:p14="http://schemas.microsoft.com/office/powerpoint/2010/main" val="296755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24C064-E8AC-4C94-B395-C8C745B0A16D}"/>
              </a:ext>
            </a:extLst>
          </p:cNvPr>
          <p:cNvSpPr>
            <a:spLocks noGrp="1"/>
          </p:cNvSpPr>
          <p:nvPr>
            <p:ph type="title"/>
          </p:nvPr>
        </p:nvSpPr>
        <p:spPr/>
        <p:txBody>
          <a:bodyPr/>
          <a:lstStyle/>
          <a:p>
            <a:r>
              <a:rPr lang="nb-NO"/>
              <a:t>Bispedømmerådet</a:t>
            </a:r>
          </a:p>
        </p:txBody>
      </p:sp>
      <p:sp>
        <p:nvSpPr>
          <p:cNvPr id="3" name="Plassholder for innhold 2">
            <a:extLst>
              <a:ext uri="{FF2B5EF4-FFF2-40B4-BE49-F238E27FC236}">
                <a16:creationId xmlns:a16="http://schemas.microsoft.com/office/drawing/2014/main" id="{CCA18F8A-225F-4500-B40D-677C8D6FACCD}"/>
              </a:ext>
            </a:extLst>
          </p:cNvPr>
          <p:cNvSpPr>
            <a:spLocks noGrp="1"/>
          </p:cNvSpPr>
          <p:nvPr>
            <p:ph sz="half" idx="1"/>
          </p:nvPr>
        </p:nvSpPr>
        <p:spPr/>
        <p:txBody>
          <a:bodyPr/>
          <a:lstStyle/>
          <a:p>
            <a:r>
              <a:rPr lang="nb-NO" sz="2400"/>
              <a:t>Et flertall i utvalget anbefaler at biskop og bispedømmeråd ikke bør være arbeidsgiver for menighetsprestene</a:t>
            </a:r>
          </a:p>
          <a:p>
            <a:r>
              <a:rPr lang="nb-NO" sz="2400"/>
              <a:t>Bispedømmet kan få økt ansvar for faglig utvikling, kompetanseheving og strategi.</a:t>
            </a:r>
          </a:p>
          <a:p>
            <a:r>
              <a:rPr lang="nb-NO" sz="2400"/>
              <a:t>Bispedømmerådets formål med å «ha oppmerksomhet på alt som kan gjøres for å «vekke og nære det kristelige liv i menighetene» foreslås videreført i ny organisering. </a:t>
            </a:r>
          </a:p>
          <a:p>
            <a:endParaRPr lang="nb-NO"/>
          </a:p>
        </p:txBody>
      </p:sp>
      <p:pic>
        <p:nvPicPr>
          <p:cNvPr id="8" name="Plassholder for innhold 7" descr="Et bilde som inneholder person, mann, eldre&#10;&#10;Automatisk generert beskrivelse">
            <a:extLst>
              <a:ext uri="{FF2B5EF4-FFF2-40B4-BE49-F238E27FC236}">
                <a16:creationId xmlns:a16="http://schemas.microsoft.com/office/drawing/2014/main" id="{31B23C32-DA5D-4388-B529-DACA034050C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6770"/>
            <a:ext cx="5292725" cy="3530247"/>
          </a:xfrm>
        </p:spPr>
      </p:pic>
      <p:sp>
        <p:nvSpPr>
          <p:cNvPr id="5" name="Plassholder for dato 4">
            <a:extLst>
              <a:ext uri="{FF2B5EF4-FFF2-40B4-BE49-F238E27FC236}">
                <a16:creationId xmlns:a16="http://schemas.microsoft.com/office/drawing/2014/main" id="{1EFDB7A1-2693-45EA-9CD7-1AFBC17FD826}"/>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CBB66786-026E-4206-A822-4DF88C08635F}"/>
              </a:ext>
            </a:extLst>
          </p:cNvPr>
          <p:cNvSpPr>
            <a:spLocks noGrp="1"/>
          </p:cNvSpPr>
          <p:nvPr>
            <p:ph type="sldNum" sz="quarter" idx="12"/>
          </p:nvPr>
        </p:nvSpPr>
        <p:spPr/>
        <p:txBody>
          <a:bodyPr/>
          <a:lstStyle/>
          <a:p>
            <a:fld id="{46765B28-40BF-0A46-BB8F-30D004035CD9}" type="slidenum">
              <a:rPr lang="nb-NO" smtClean="0"/>
              <a:t>23</a:t>
            </a:fld>
            <a:endParaRPr lang="nb-NO"/>
          </a:p>
        </p:txBody>
      </p:sp>
    </p:spTree>
    <p:extLst>
      <p:ext uri="{BB962C8B-B14F-4D97-AF65-F5344CB8AC3E}">
        <p14:creationId xmlns:p14="http://schemas.microsoft.com/office/powerpoint/2010/main" val="222772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E93F4D-2205-4D04-A745-2A930B2A17E8}"/>
              </a:ext>
            </a:extLst>
          </p:cNvPr>
          <p:cNvSpPr>
            <a:spLocks noGrp="1"/>
          </p:cNvSpPr>
          <p:nvPr>
            <p:ph type="title"/>
          </p:nvPr>
        </p:nvSpPr>
        <p:spPr/>
        <p:txBody>
          <a:bodyPr/>
          <a:lstStyle/>
          <a:p>
            <a:r>
              <a:rPr lang="nb-NO"/>
              <a:t>Bispedømmerådet</a:t>
            </a:r>
          </a:p>
        </p:txBody>
      </p:sp>
      <p:sp>
        <p:nvSpPr>
          <p:cNvPr id="3" name="Plassholder for innhold 2">
            <a:extLst>
              <a:ext uri="{FF2B5EF4-FFF2-40B4-BE49-F238E27FC236}">
                <a16:creationId xmlns:a16="http://schemas.microsoft.com/office/drawing/2014/main" id="{9FF83EC5-F485-42D2-9CFE-43BA0816B9C0}"/>
              </a:ext>
            </a:extLst>
          </p:cNvPr>
          <p:cNvSpPr>
            <a:spLocks noGrp="1"/>
          </p:cNvSpPr>
          <p:nvPr>
            <p:ph idx="1"/>
          </p:nvPr>
        </p:nvSpPr>
        <p:spPr/>
        <p:txBody>
          <a:bodyPr vert="horz" lIns="0" tIns="0" rIns="0" bIns="0" rtlCol="0" anchor="t">
            <a:noAutofit/>
          </a:bodyPr>
          <a:lstStyle/>
          <a:p>
            <a:r>
              <a:rPr lang="nb-NO" dirty="0"/>
              <a:t>Müller-Nilssen-utvalget har sett på tre ulike sammensetninger av bispedømmerådet: </a:t>
            </a:r>
          </a:p>
          <a:p>
            <a:pPr marL="914400" lvl="1" indent="-457200">
              <a:buFont typeface="+mj-lt"/>
              <a:buAutoNum type="arabicPeriod"/>
            </a:pPr>
            <a:r>
              <a:rPr lang="nb-NO" dirty="0"/>
              <a:t>Kirkemøtemedlemmene valgt fra bispedømmet </a:t>
            </a:r>
          </a:p>
          <a:p>
            <a:pPr marL="914400" lvl="1" indent="-457200">
              <a:buFont typeface="+mj-lt"/>
              <a:buAutoNum type="arabicPeriod"/>
            </a:pPr>
            <a:r>
              <a:rPr lang="nb-NO" dirty="0"/>
              <a:t>Et prostifellesrådsmedlem fra hvert prostifellesråd i tillegg til biskopen</a:t>
            </a:r>
          </a:p>
          <a:p>
            <a:pPr marL="914400" lvl="1" indent="-457200">
              <a:buFont typeface="+mj-lt"/>
              <a:buAutoNum type="arabicPeriod"/>
            </a:pPr>
            <a:r>
              <a:rPr lang="nb-NO" dirty="0"/>
              <a:t>Kirkemøtemedlemmene valgt fra bispedømmet og et prostifellesrådsmedlem fra hvert prostifellesråd</a:t>
            </a:r>
          </a:p>
          <a:p>
            <a:r>
              <a:rPr lang="nb-NO" sz="2400" dirty="0"/>
              <a:t>I alle tre alternativene: Biskopen, samisk representant i de tre nordligste bispedømmene og døvemenighetenes representant i Oslo bispedømmeråd</a:t>
            </a:r>
          </a:p>
          <a:p>
            <a:r>
              <a:rPr lang="nb-NO" sz="2400" dirty="0">
                <a:cs typeface="Arial" panose="020B0604020202020204"/>
              </a:rPr>
              <a:t>Utvalget anbefaler alternativ 3.</a:t>
            </a:r>
          </a:p>
        </p:txBody>
      </p:sp>
      <p:sp>
        <p:nvSpPr>
          <p:cNvPr id="5" name="Plassholder for dato 4">
            <a:extLst>
              <a:ext uri="{FF2B5EF4-FFF2-40B4-BE49-F238E27FC236}">
                <a16:creationId xmlns:a16="http://schemas.microsoft.com/office/drawing/2014/main" id="{878095F0-89E7-4454-9F42-1CD83FD7918A}"/>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93E922DF-A4DD-4ADD-BA73-FB151AD41BB9}"/>
              </a:ext>
            </a:extLst>
          </p:cNvPr>
          <p:cNvSpPr>
            <a:spLocks noGrp="1"/>
          </p:cNvSpPr>
          <p:nvPr>
            <p:ph type="sldNum" sz="quarter" idx="12"/>
          </p:nvPr>
        </p:nvSpPr>
        <p:spPr/>
        <p:txBody>
          <a:bodyPr/>
          <a:lstStyle/>
          <a:p>
            <a:fld id="{46765B28-40BF-0A46-BB8F-30D004035CD9}" type="slidenum">
              <a:rPr lang="nb-NO" smtClean="0"/>
              <a:t>24</a:t>
            </a:fld>
            <a:endParaRPr lang="nb-NO"/>
          </a:p>
        </p:txBody>
      </p:sp>
    </p:spTree>
    <p:extLst>
      <p:ext uri="{BB962C8B-B14F-4D97-AF65-F5344CB8AC3E}">
        <p14:creationId xmlns:p14="http://schemas.microsoft.com/office/powerpoint/2010/main" val="123044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C4EB40A3-A895-4944-BD3E-5EB79B059A3D}"/>
              </a:ext>
            </a:extLst>
          </p:cNvPr>
          <p:cNvSpPr>
            <a:spLocks noGrp="1"/>
          </p:cNvSpPr>
          <p:nvPr>
            <p:ph type="title"/>
          </p:nvPr>
        </p:nvSpPr>
        <p:spPr/>
        <p:txBody>
          <a:bodyPr/>
          <a:lstStyle/>
          <a:p>
            <a:r>
              <a:rPr lang="nb-NO"/>
              <a:t>Kirkemøtet</a:t>
            </a:r>
          </a:p>
        </p:txBody>
      </p:sp>
      <p:sp>
        <p:nvSpPr>
          <p:cNvPr id="7" name="Plassholder for tekst 6">
            <a:extLst>
              <a:ext uri="{FF2B5EF4-FFF2-40B4-BE49-F238E27FC236}">
                <a16:creationId xmlns:a16="http://schemas.microsoft.com/office/drawing/2014/main" id="{E8019EB0-5750-41D3-B66E-2D9EC7229D65}"/>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04CB8E95-7342-42F5-8367-96FE7D7B029D}"/>
              </a:ext>
            </a:extLst>
          </p:cNvPr>
          <p:cNvSpPr>
            <a:spLocks noGrp="1"/>
          </p:cNvSpPr>
          <p:nvPr>
            <p:ph type="dt" sz="half" idx="10"/>
          </p:nvPr>
        </p:nvSpPr>
        <p:spPr/>
        <p:txBody>
          <a:bodyPr/>
          <a:lstStyle/>
          <a:p>
            <a:fld id="{707FB857-A31A-7249-B4E8-37C16EF5CC62}" type="datetime1">
              <a:rPr lang="nb-NO" smtClean="0"/>
              <a:t>18.06.2021</a:t>
            </a:fld>
            <a:endParaRPr lang="nb-NO"/>
          </a:p>
        </p:txBody>
      </p:sp>
      <p:sp>
        <p:nvSpPr>
          <p:cNvPr id="5" name="Plassholder for lysbildenummer 4">
            <a:extLst>
              <a:ext uri="{FF2B5EF4-FFF2-40B4-BE49-F238E27FC236}">
                <a16:creationId xmlns:a16="http://schemas.microsoft.com/office/drawing/2014/main" id="{B32A6250-0AFB-4C72-8AA0-C61ED6851950}"/>
              </a:ext>
            </a:extLst>
          </p:cNvPr>
          <p:cNvSpPr>
            <a:spLocks noGrp="1"/>
          </p:cNvSpPr>
          <p:nvPr>
            <p:ph type="sldNum" sz="quarter" idx="12"/>
          </p:nvPr>
        </p:nvSpPr>
        <p:spPr/>
        <p:txBody>
          <a:bodyPr/>
          <a:lstStyle/>
          <a:p>
            <a:fld id="{46765B28-40BF-0A46-BB8F-30D004035CD9}" type="slidenum">
              <a:rPr lang="nb-NO" smtClean="0"/>
              <a:pPr/>
              <a:t>25</a:t>
            </a:fld>
            <a:endParaRPr lang="nb-NO"/>
          </a:p>
        </p:txBody>
      </p:sp>
    </p:spTree>
    <p:extLst>
      <p:ext uri="{BB962C8B-B14F-4D97-AF65-F5344CB8AC3E}">
        <p14:creationId xmlns:p14="http://schemas.microsoft.com/office/powerpoint/2010/main" val="274251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51729C1A-CB4B-4C6D-B6F2-D565310E4F47}"/>
              </a:ext>
            </a:extLst>
          </p:cNvPr>
          <p:cNvSpPr>
            <a:spLocks noGrp="1"/>
          </p:cNvSpPr>
          <p:nvPr>
            <p:ph type="title"/>
          </p:nvPr>
        </p:nvSpPr>
        <p:spPr/>
        <p:txBody>
          <a:bodyPr/>
          <a:lstStyle/>
          <a:p>
            <a:r>
              <a:rPr lang="nb-NO"/>
              <a:t>Kirkemøtet</a:t>
            </a:r>
          </a:p>
        </p:txBody>
      </p:sp>
      <p:sp>
        <p:nvSpPr>
          <p:cNvPr id="7" name="Plassholder for innhold 6">
            <a:extLst>
              <a:ext uri="{FF2B5EF4-FFF2-40B4-BE49-F238E27FC236}">
                <a16:creationId xmlns:a16="http://schemas.microsoft.com/office/drawing/2014/main" id="{C8CC5847-3466-4A6E-8B66-76D9C660BCFF}"/>
              </a:ext>
            </a:extLst>
          </p:cNvPr>
          <p:cNvSpPr>
            <a:spLocks noGrp="1"/>
          </p:cNvSpPr>
          <p:nvPr>
            <p:ph sz="half" idx="1"/>
          </p:nvPr>
        </p:nvSpPr>
        <p:spPr/>
        <p:txBody>
          <a:bodyPr>
            <a:normAutofit/>
          </a:bodyPr>
          <a:lstStyle/>
          <a:p>
            <a:r>
              <a:rPr lang="nb-NO"/>
              <a:t>Kirkemøtet er det øverste demokratiske valgte organet i Den norske kirke</a:t>
            </a:r>
          </a:p>
          <a:p>
            <a:r>
              <a:rPr lang="nb-NO"/>
              <a:t>Oppgaver og myndighet for Kirkemøtet er gitt i trossamfunnsloven</a:t>
            </a:r>
          </a:p>
        </p:txBody>
      </p:sp>
      <p:sp>
        <p:nvSpPr>
          <p:cNvPr id="8" name="Plassholder for innhold 7">
            <a:extLst>
              <a:ext uri="{FF2B5EF4-FFF2-40B4-BE49-F238E27FC236}">
                <a16:creationId xmlns:a16="http://schemas.microsoft.com/office/drawing/2014/main" id="{6004069E-F880-4E6D-A612-A15F845D39C2}"/>
              </a:ext>
            </a:extLst>
          </p:cNvPr>
          <p:cNvSpPr>
            <a:spLocks noGrp="1"/>
          </p:cNvSpPr>
          <p:nvPr>
            <p:ph sz="half" idx="2"/>
          </p:nvPr>
        </p:nvSpPr>
        <p:spPr/>
        <p:txBody>
          <a:bodyPr/>
          <a:lstStyle/>
          <a:p>
            <a:r>
              <a:rPr lang="nb-NO" dirty="0"/>
              <a:t>Müller-Nilssen-utvalget anbefaler:</a:t>
            </a:r>
          </a:p>
          <a:p>
            <a:pPr lvl="1"/>
            <a:r>
              <a:rPr lang="nb-NO" dirty="0"/>
              <a:t>Medlemmer til Kirkemøtet velges direkte i kirkevalget </a:t>
            </a:r>
          </a:p>
          <a:p>
            <a:pPr lvl="1"/>
            <a:r>
              <a:rPr lang="nb-NO" dirty="0"/>
              <a:t>Ordningen med valg av prester og lek kirkelig tilsatte avvikles – men disse kan stille til valg som andre </a:t>
            </a:r>
          </a:p>
          <a:p>
            <a:pPr lvl="1"/>
            <a:r>
              <a:rPr lang="nb-NO" dirty="0"/>
              <a:t>Antall kirkemøtemedlemmer bør stå i forhold til antall kirkemedlemmer i bispedømmet (flertallsanbefaling) </a:t>
            </a:r>
          </a:p>
          <a:p>
            <a:pPr lvl="1"/>
            <a:endParaRPr lang="nb-NO" dirty="0"/>
          </a:p>
          <a:p>
            <a:pPr lvl="1"/>
            <a:endParaRPr lang="nb-NO" dirty="0"/>
          </a:p>
        </p:txBody>
      </p:sp>
      <p:sp>
        <p:nvSpPr>
          <p:cNvPr id="4" name="Plassholder for dato 3">
            <a:extLst>
              <a:ext uri="{FF2B5EF4-FFF2-40B4-BE49-F238E27FC236}">
                <a16:creationId xmlns:a16="http://schemas.microsoft.com/office/drawing/2014/main" id="{9CA9909B-DE47-4D83-B74C-FFA946765CE3}"/>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2C509FBF-2ED0-4437-B157-490C571BD712}"/>
              </a:ext>
            </a:extLst>
          </p:cNvPr>
          <p:cNvSpPr>
            <a:spLocks noGrp="1"/>
          </p:cNvSpPr>
          <p:nvPr>
            <p:ph type="sldNum" sz="quarter" idx="12"/>
          </p:nvPr>
        </p:nvSpPr>
        <p:spPr/>
        <p:txBody>
          <a:bodyPr/>
          <a:lstStyle/>
          <a:p>
            <a:fld id="{46765B28-40BF-0A46-BB8F-30D004035CD9}" type="slidenum">
              <a:rPr lang="nb-NO" smtClean="0"/>
              <a:pPr/>
              <a:t>26</a:t>
            </a:fld>
            <a:endParaRPr lang="nb-NO"/>
          </a:p>
        </p:txBody>
      </p:sp>
    </p:spTree>
    <p:extLst>
      <p:ext uri="{BB962C8B-B14F-4D97-AF65-F5344CB8AC3E}">
        <p14:creationId xmlns:p14="http://schemas.microsoft.com/office/powerpoint/2010/main" val="71493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FF0874-F8BF-4CB5-A0E5-7A15F7026AA7}"/>
              </a:ext>
            </a:extLst>
          </p:cNvPr>
          <p:cNvSpPr>
            <a:spLocks noGrp="1"/>
          </p:cNvSpPr>
          <p:nvPr>
            <p:ph type="title"/>
          </p:nvPr>
        </p:nvSpPr>
        <p:spPr/>
        <p:txBody>
          <a:bodyPr/>
          <a:lstStyle/>
          <a:p>
            <a:r>
              <a:rPr lang="nb-NO"/>
              <a:t>Kirkemøtet</a:t>
            </a:r>
          </a:p>
        </p:txBody>
      </p:sp>
      <p:sp>
        <p:nvSpPr>
          <p:cNvPr id="16" name="Plassholder for tekst 15">
            <a:extLst>
              <a:ext uri="{FF2B5EF4-FFF2-40B4-BE49-F238E27FC236}">
                <a16:creationId xmlns:a16="http://schemas.microsoft.com/office/drawing/2014/main" id="{08D0FF3E-55D7-465B-ADB2-DECCFE952E0D}"/>
              </a:ext>
            </a:extLst>
          </p:cNvPr>
          <p:cNvSpPr>
            <a:spLocks noGrp="1"/>
          </p:cNvSpPr>
          <p:nvPr>
            <p:ph type="body" idx="1"/>
          </p:nvPr>
        </p:nvSpPr>
        <p:spPr>
          <a:xfrm>
            <a:off x="623888" y="1387475"/>
            <a:ext cx="7923212" cy="365125"/>
          </a:xfrm>
        </p:spPr>
        <p:txBody>
          <a:bodyPr/>
          <a:lstStyle/>
          <a:p>
            <a:r>
              <a:rPr lang="nb-NO"/>
              <a:t>Müller-Nilssen-utvalgets forslag til sammensetning</a:t>
            </a:r>
          </a:p>
        </p:txBody>
      </p:sp>
      <p:sp>
        <p:nvSpPr>
          <p:cNvPr id="3" name="Plassholder for innhold 2">
            <a:extLst>
              <a:ext uri="{FF2B5EF4-FFF2-40B4-BE49-F238E27FC236}">
                <a16:creationId xmlns:a16="http://schemas.microsoft.com/office/drawing/2014/main" id="{3484B645-3A4E-43A8-890B-74F25509EF78}"/>
              </a:ext>
            </a:extLst>
          </p:cNvPr>
          <p:cNvSpPr>
            <a:spLocks noGrp="1"/>
          </p:cNvSpPr>
          <p:nvPr>
            <p:ph sz="half" idx="2"/>
          </p:nvPr>
        </p:nvSpPr>
        <p:spPr/>
        <p:txBody>
          <a:bodyPr/>
          <a:lstStyle/>
          <a:p>
            <a:r>
              <a:rPr lang="nb-NO"/>
              <a:t>Folkevalgte medlemmer </a:t>
            </a:r>
          </a:p>
          <a:p>
            <a:r>
              <a:rPr lang="nb-NO"/>
              <a:t>Biskopene</a:t>
            </a:r>
          </a:p>
          <a:p>
            <a:r>
              <a:rPr lang="nb-NO"/>
              <a:t>Samiske representanter fra de tre nordligste bispedømmene</a:t>
            </a:r>
          </a:p>
          <a:p>
            <a:r>
              <a:rPr lang="nb-NO"/>
              <a:t>Døvemenighetens representant</a:t>
            </a:r>
          </a:p>
          <a:p>
            <a:r>
              <a:rPr lang="nb-NO"/>
              <a:t>Lederen av Samisk kirkeråd</a:t>
            </a:r>
          </a:p>
          <a:p>
            <a:r>
              <a:rPr lang="nb-NO"/>
              <a:t>Lederen av Den norske kirkes ungdomsutvalg</a:t>
            </a:r>
          </a:p>
        </p:txBody>
      </p:sp>
      <p:pic>
        <p:nvPicPr>
          <p:cNvPr id="20" name="Plassholder for innhold 19" descr="Et bilde som inneholder tekst, person, innendørs, personer&#10;&#10;Automatisk generert beskrivelse">
            <a:extLst>
              <a:ext uri="{FF2B5EF4-FFF2-40B4-BE49-F238E27FC236}">
                <a16:creationId xmlns:a16="http://schemas.microsoft.com/office/drawing/2014/main" id="{348B9ADE-B40E-4D50-9F1F-57E3DAC5DF12}"/>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6275388" y="2287852"/>
            <a:ext cx="5292725" cy="3528483"/>
          </a:xfrm>
        </p:spPr>
      </p:pic>
      <p:sp>
        <p:nvSpPr>
          <p:cNvPr id="5" name="Plassholder for dato 4">
            <a:extLst>
              <a:ext uri="{FF2B5EF4-FFF2-40B4-BE49-F238E27FC236}">
                <a16:creationId xmlns:a16="http://schemas.microsoft.com/office/drawing/2014/main" id="{8DB9209A-B190-4E9C-B3C6-D90BF369CA56}"/>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52C5FF38-648D-425D-8C7B-C49C818DA922}"/>
              </a:ext>
            </a:extLst>
          </p:cNvPr>
          <p:cNvSpPr>
            <a:spLocks noGrp="1"/>
          </p:cNvSpPr>
          <p:nvPr>
            <p:ph type="sldNum" sz="quarter" idx="12"/>
          </p:nvPr>
        </p:nvSpPr>
        <p:spPr/>
        <p:txBody>
          <a:bodyPr/>
          <a:lstStyle/>
          <a:p>
            <a:fld id="{46765B28-40BF-0A46-BB8F-30D004035CD9}" type="slidenum">
              <a:rPr lang="nb-NO" smtClean="0"/>
              <a:t>27</a:t>
            </a:fld>
            <a:endParaRPr lang="nb-NO"/>
          </a:p>
        </p:txBody>
      </p:sp>
    </p:spTree>
    <p:extLst>
      <p:ext uri="{BB962C8B-B14F-4D97-AF65-F5344CB8AC3E}">
        <p14:creationId xmlns:p14="http://schemas.microsoft.com/office/powerpoint/2010/main" val="40827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9823DD-8A08-4A72-8C4D-DB539E1FBEA2}"/>
              </a:ext>
            </a:extLst>
          </p:cNvPr>
          <p:cNvSpPr>
            <a:spLocks noGrp="1"/>
          </p:cNvSpPr>
          <p:nvPr>
            <p:ph type="title"/>
          </p:nvPr>
        </p:nvSpPr>
        <p:spPr/>
        <p:txBody>
          <a:bodyPr/>
          <a:lstStyle/>
          <a:p>
            <a:r>
              <a:rPr lang="nb-NO"/>
              <a:t>Biskopens rolle</a:t>
            </a:r>
          </a:p>
        </p:txBody>
      </p:sp>
      <p:sp>
        <p:nvSpPr>
          <p:cNvPr id="3" name="Plassholder for tekst 2">
            <a:extLst>
              <a:ext uri="{FF2B5EF4-FFF2-40B4-BE49-F238E27FC236}">
                <a16:creationId xmlns:a16="http://schemas.microsoft.com/office/drawing/2014/main" id="{DE0EF5AD-F389-4E61-B8F7-068FF0716E77}"/>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33DC2D7E-B3C4-4FC9-836C-A33AD87F0EEB}"/>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44E1E753-B7DD-481C-B664-CC16C0697A5F}"/>
              </a:ext>
            </a:extLst>
          </p:cNvPr>
          <p:cNvSpPr>
            <a:spLocks noGrp="1"/>
          </p:cNvSpPr>
          <p:nvPr>
            <p:ph type="sldNum" sz="quarter" idx="12"/>
          </p:nvPr>
        </p:nvSpPr>
        <p:spPr/>
        <p:txBody>
          <a:bodyPr/>
          <a:lstStyle/>
          <a:p>
            <a:fld id="{46765B28-40BF-0A46-BB8F-30D004035CD9}" type="slidenum">
              <a:rPr lang="nb-NO" smtClean="0"/>
              <a:pPr/>
              <a:t>28</a:t>
            </a:fld>
            <a:endParaRPr lang="nb-NO"/>
          </a:p>
        </p:txBody>
      </p:sp>
    </p:spTree>
    <p:extLst>
      <p:ext uri="{BB962C8B-B14F-4D97-AF65-F5344CB8AC3E}">
        <p14:creationId xmlns:p14="http://schemas.microsoft.com/office/powerpoint/2010/main" val="195670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728D47-1CF8-403A-ADD9-FE3C56AF74DE}"/>
              </a:ext>
            </a:extLst>
          </p:cNvPr>
          <p:cNvSpPr>
            <a:spLocks noGrp="1"/>
          </p:cNvSpPr>
          <p:nvPr>
            <p:ph type="title"/>
          </p:nvPr>
        </p:nvSpPr>
        <p:spPr/>
        <p:txBody>
          <a:bodyPr/>
          <a:lstStyle/>
          <a:p>
            <a:r>
              <a:rPr lang="nb-NO"/>
              <a:t>Biskopens rolle</a:t>
            </a:r>
          </a:p>
        </p:txBody>
      </p:sp>
      <p:sp>
        <p:nvSpPr>
          <p:cNvPr id="3" name="Plassholder for innhold 2">
            <a:extLst>
              <a:ext uri="{FF2B5EF4-FFF2-40B4-BE49-F238E27FC236}">
                <a16:creationId xmlns:a16="http://schemas.microsoft.com/office/drawing/2014/main" id="{7463F27A-28ED-4A3F-A85A-D64358B74653}"/>
              </a:ext>
            </a:extLst>
          </p:cNvPr>
          <p:cNvSpPr>
            <a:spLocks noGrp="1"/>
          </p:cNvSpPr>
          <p:nvPr>
            <p:ph sz="half" idx="1"/>
          </p:nvPr>
        </p:nvSpPr>
        <p:spPr/>
        <p:txBody>
          <a:bodyPr/>
          <a:lstStyle/>
          <a:p>
            <a:r>
              <a:rPr lang="nb-NO"/>
              <a:t>Et flertall i utvalget anbefaler at biskop og bispedømmeråd ikke bør være arbeidsgiver for menighetsprestene</a:t>
            </a:r>
          </a:p>
          <a:p>
            <a:r>
              <a:rPr lang="nb-NO"/>
              <a:t>Biskopens rolle som kirkeleder og tilsynsperson må tydeliggjøres og styrkes </a:t>
            </a:r>
          </a:p>
          <a:p>
            <a:endParaRPr lang="nb-NO"/>
          </a:p>
        </p:txBody>
      </p:sp>
      <p:pic>
        <p:nvPicPr>
          <p:cNvPr id="8" name="Plassholder for innhold 7" descr="Et bilde som inneholder person, innendørs&#10;&#10;Automatisk generert beskrivelse">
            <a:extLst>
              <a:ext uri="{FF2B5EF4-FFF2-40B4-BE49-F238E27FC236}">
                <a16:creationId xmlns:a16="http://schemas.microsoft.com/office/drawing/2014/main" id="{C32D67D4-34ED-498E-A82E-31F2DC7CE9F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6770"/>
            <a:ext cx="5292725" cy="3530247"/>
          </a:xfrm>
        </p:spPr>
      </p:pic>
      <p:sp>
        <p:nvSpPr>
          <p:cNvPr id="5" name="Plassholder for dato 4">
            <a:extLst>
              <a:ext uri="{FF2B5EF4-FFF2-40B4-BE49-F238E27FC236}">
                <a16:creationId xmlns:a16="http://schemas.microsoft.com/office/drawing/2014/main" id="{7EECFCC5-63F3-416C-BF48-0079BB1C5A9A}"/>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1A8EDAB9-177B-4432-B7C6-4350A36320CB}"/>
              </a:ext>
            </a:extLst>
          </p:cNvPr>
          <p:cNvSpPr>
            <a:spLocks noGrp="1"/>
          </p:cNvSpPr>
          <p:nvPr>
            <p:ph type="sldNum" sz="quarter" idx="12"/>
          </p:nvPr>
        </p:nvSpPr>
        <p:spPr/>
        <p:txBody>
          <a:bodyPr/>
          <a:lstStyle/>
          <a:p>
            <a:fld id="{46765B28-40BF-0A46-BB8F-30D004035CD9}" type="slidenum">
              <a:rPr lang="nb-NO" smtClean="0"/>
              <a:t>29</a:t>
            </a:fld>
            <a:endParaRPr lang="nb-NO"/>
          </a:p>
        </p:txBody>
      </p:sp>
    </p:spTree>
    <p:extLst>
      <p:ext uri="{BB962C8B-B14F-4D97-AF65-F5344CB8AC3E}">
        <p14:creationId xmlns:p14="http://schemas.microsoft.com/office/powerpoint/2010/main" val="318449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36CE5BF-8DDF-41F3-B75B-A1DDC9E3C06A}"/>
              </a:ext>
            </a:extLst>
          </p:cNvPr>
          <p:cNvSpPr>
            <a:spLocks noGrp="1"/>
          </p:cNvSpPr>
          <p:nvPr>
            <p:ph sz="half" idx="2"/>
          </p:nvPr>
        </p:nvSpPr>
        <p:spPr>
          <a:xfrm>
            <a:off x="6416232" y="4963886"/>
            <a:ext cx="5571511" cy="1337854"/>
          </a:xfrm>
        </p:spPr>
        <p:txBody>
          <a:bodyPr/>
          <a:lstStyle/>
          <a:p>
            <a:pPr marL="0" indent="0">
              <a:buNone/>
            </a:pPr>
            <a:r>
              <a:rPr lang="nb-NO" sz="1600" b="1"/>
              <a:t>Müller-Nilssen-utvalget</a:t>
            </a:r>
            <a:r>
              <a:rPr lang="nb-NO" sz="1600">
                <a:latin typeface="Arial Nova Cond Light" panose="020B0306020202020204" pitchFamily="34" charset="0"/>
                <a:ea typeface="MS Gothic" panose="020B0609070205080204" pitchFamily="49" charset="-128"/>
                <a:cs typeface="Times New Roman" panose="02020603050405020304" pitchFamily="18" charset="0"/>
              </a:rPr>
              <a:t>: </a:t>
            </a:r>
            <a:br>
              <a:rPr lang="nb-NO" sz="1600">
                <a:latin typeface="Arial Nova Cond Light" panose="020B0306020202020204" pitchFamily="34" charset="0"/>
                <a:ea typeface="MS Gothic" panose="020B0609070205080204" pitchFamily="49" charset="-128"/>
                <a:cs typeface="Times New Roman" panose="02020603050405020304" pitchFamily="18" charset="0"/>
              </a:rPr>
            </a:br>
            <a:r>
              <a:rPr lang="nb-NO" sz="1600"/>
              <a:t>Torbjørn Backer Hjorthaug, Olav Fykse Tveit, Martin Enstad, Tone Sønsterud, Bjørn Solberg, Brit Skjelbred, Morten Müller-Nilssen (leder), Oddbjørn Eide, Ann Kristin Langeland, Marit Halvorsen Hougsnæs og Anders Hovind (ikke til stede) </a:t>
            </a:r>
          </a:p>
          <a:p>
            <a:endParaRPr lang="nb-NO" sz="1600"/>
          </a:p>
        </p:txBody>
      </p:sp>
      <p:sp>
        <p:nvSpPr>
          <p:cNvPr id="4" name="Plassholder for dato 3">
            <a:extLst>
              <a:ext uri="{FF2B5EF4-FFF2-40B4-BE49-F238E27FC236}">
                <a16:creationId xmlns:a16="http://schemas.microsoft.com/office/drawing/2014/main" id="{129CBB86-2887-794C-A032-CA977200AF83}"/>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lysbildenummer 4">
            <a:extLst>
              <a:ext uri="{FF2B5EF4-FFF2-40B4-BE49-F238E27FC236}">
                <a16:creationId xmlns:a16="http://schemas.microsoft.com/office/drawing/2014/main" id="{95B88E39-5DE1-B441-AB47-F0D467D8D379}"/>
              </a:ext>
            </a:extLst>
          </p:cNvPr>
          <p:cNvSpPr>
            <a:spLocks noGrp="1"/>
          </p:cNvSpPr>
          <p:nvPr>
            <p:ph type="sldNum" sz="quarter" idx="12"/>
          </p:nvPr>
        </p:nvSpPr>
        <p:spPr/>
        <p:txBody>
          <a:bodyPr/>
          <a:lstStyle/>
          <a:p>
            <a:fld id="{46765B28-40BF-0A46-BB8F-30D004035CD9}" type="slidenum">
              <a:rPr lang="nb-NO" dirty="0" smtClean="0"/>
              <a:t>3</a:t>
            </a:fld>
            <a:endParaRPr lang="nb-NO"/>
          </a:p>
        </p:txBody>
      </p:sp>
      <p:sp>
        <p:nvSpPr>
          <p:cNvPr id="2" name="Tittel 1">
            <a:extLst>
              <a:ext uri="{FF2B5EF4-FFF2-40B4-BE49-F238E27FC236}">
                <a16:creationId xmlns:a16="http://schemas.microsoft.com/office/drawing/2014/main" id="{09DB22F8-0131-6C43-ADB6-4AC62064500F}"/>
              </a:ext>
            </a:extLst>
          </p:cNvPr>
          <p:cNvSpPr>
            <a:spLocks noGrp="1"/>
          </p:cNvSpPr>
          <p:nvPr>
            <p:ph type="title"/>
          </p:nvPr>
        </p:nvSpPr>
        <p:spPr/>
        <p:txBody>
          <a:bodyPr/>
          <a:lstStyle/>
          <a:p>
            <a:r>
              <a:rPr lang="nb-NO"/>
              <a:t>Müller-Nilssen-utvalget</a:t>
            </a:r>
          </a:p>
        </p:txBody>
      </p:sp>
      <p:sp>
        <p:nvSpPr>
          <p:cNvPr id="7" name="Plassholder for innhold 6">
            <a:extLst>
              <a:ext uri="{FF2B5EF4-FFF2-40B4-BE49-F238E27FC236}">
                <a16:creationId xmlns:a16="http://schemas.microsoft.com/office/drawing/2014/main" id="{7B925170-27F3-41C7-819B-4DEDC7D6B443}"/>
              </a:ext>
            </a:extLst>
          </p:cNvPr>
          <p:cNvSpPr>
            <a:spLocks noGrp="1"/>
          </p:cNvSpPr>
          <p:nvPr>
            <p:ph sz="half" idx="13"/>
          </p:nvPr>
        </p:nvSpPr>
        <p:spPr/>
        <p:txBody>
          <a:bodyPr/>
          <a:lstStyle/>
          <a:p>
            <a:r>
              <a:rPr lang="nb-NO"/>
              <a:t>Oppnevnt av Kirkerådet for å utrede ny organisering av Den norske kirke, med felles utøvelse av arbeidsgiveransvaret på prostinivå</a:t>
            </a:r>
          </a:p>
          <a:p>
            <a:r>
              <a:rPr lang="nb-NO"/>
              <a:t>Leverte rapport 31. mars 2021  </a:t>
            </a:r>
          </a:p>
        </p:txBody>
      </p:sp>
      <p:pic>
        <p:nvPicPr>
          <p:cNvPr id="8" name="Plassholder for innhold 9" descr="Et bilde som inneholder person, stående, gruppe, personer&#10;&#10;Automatisk generert beskrivelse">
            <a:extLst>
              <a:ext uri="{FF2B5EF4-FFF2-40B4-BE49-F238E27FC236}">
                <a16:creationId xmlns:a16="http://schemas.microsoft.com/office/drawing/2014/main" id="{4D718DF5-6434-497D-AD78-819CABDF59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7308" y="657225"/>
            <a:ext cx="5590435" cy="4035406"/>
          </a:xfrm>
          <a:prstGeom prst="rect">
            <a:avLst/>
          </a:prstGeom>
        </p:spPr>
      </p:pic>
    </p:spTree>
    <p:extLst>
      <p:ext uri="{BB962C8B-B14F-4D97-AF65-F5344CB8AC3E}">
        <p14:creationId xmlns:p14="http://schemas.microsoft.com/office/powerpoint/2010/main" val="29604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1EB7DE-3CF2-4735-A645-68D920407EE0}"/>
              </a:ext>
            </a:extLst>
          </p:cNvPr>
          <p:cNvSpPr>
            <a:spLocks noGrp="1"/>
          </p:cNvSpPr>
          <p:nvPr>
            <p:ph type="title"/>
          </p:nvPr>
        </p:nvSpPr>
        <p:spPr/>
        <p:txBody>
          <a:bodyPr/>
          <a:lstStyle/>
          <a:p>
            <a:r>
              <a:rPr lang="nb-NO"/>
              <a:t>Daglig ledelse</a:t>
            </a:r>
          </a:p>
        </p:txBody>
      </p:sp>
      <p:sp>
        <p:nvSpPr>
          <p:cNvPr id="3" name="Plassholder for tekst 2">
            <a:extLst>
              <a:ext uri="{FF2B5EF4-FFF2-40B4-BE49-F238E27FC236}">
                <a16:creationId xmlns:a16="http://schemas.microsoft.com/office/drawing/2014/main" id="{B4F05CEE-117C-4675-9A24-024702E88E21}"/>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5AC7C814-BDE3-46A6-90B7-B16C14E32E62}"/>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3C95EC22-FCA5-49CB-BB5F-5AEB8583601C}"/>
              </a:ext>
            </a:extLst>
          </p:cNvPr>
          <p:cNvSpPr>
            <a:spLocks noGrp="1"/>
          </p:cNvSpPr>
          <p:nvPr>
            <p:ph type="sldNum" sz="quarter" idx="12"/>
          </p:nvPr>
        </p:nvSpPr>
        <p:spPr/>
        <p:txBody>
          <a:bodyPr/>
          <a:lstStyle/>
          <a:p>
            <a:fld id="{46765B28-40BF-0A46-BB8F-30D004035CD9}" type="slidenum">
              <a:rPr lang="nb-NO" smtClean="0"/>
              <a:pPr/>
              <a:t>30</a:t>
            </a:fld>
            <a:endParaRPr lang="nb-NO"/>
          </a:p>
        </p:txBody>
      </p:sp>
    </p:spTree>
    <p:extLst>
      <p:ext uri="{BB962C8B-B14F-4D97-AF65-F5344CB8AC3E}">
        <p14:creationId xmlns:p14="http://schemas.microsoft.com/office/powerpoint/2010/main" val="5721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BD40-49AD-47D2-B78D-B96B13BCFBC3}"/>
              </a:ext>
            </a:extLst>
          </p:cNvPr>
          <p:cNvSpPr>
            <a:spLocks noGrp="1"/>
          </p:cNvSpPr>
          <p:nvPr>
            <p:ph type="title"/>
          </p:nvPr>
        </p:nvSpPr>
        <p:spPr/>
        <p:txBody>
          <a:bodyPr/>
          <a:lstStyle/>
          <a:p>
            <a:r>
              <a:rPr lang="nb-NO"/>
              <a:t>Daglig ledelse</a:t>
            </a:r>
          </a:p>
        </p:txBody>
      </p:sp>
      <p:sp>
        <p:nvSpPr>
          <p:cNvPr id="3" name="Plassholder for innhold 2">
            <a:extLst>
              <a:ext uri="{FF2B5EF4-FFF2-40B4-BE49-F238E27FC236}">
                <a16:creationId xmlns:a16="http://schemas.microsoft.com/office/drawing/2014/main" id="{03A03D6B-4397-4A79-891A-D6D5B621771C}"/>
              </a:ext>
            </a:extLst>
          </p:cNvPr>
          <p:cNvSpPr>
            <a:spLocks noGrp="1"/>
          </p:cNvSpPr>
          <p:nvPr>
            <p:ph idx="1"/>
          </p:nvPr>
        </p:nvSpPr>
        <p:spPr/>
        <p:txBody>
          <a:bodyPr/>
          <a:lstStyle/>
          <a:p>
            <a:r>
              <a:rPr lang="nb-NO" i="1"/>
              <a:t>Daglig ledelse </a:t>
            </a:r>
            <a:r>
              <a:rPr lang="nb-NO"/>
              <a:t>betegner den eller de som leder prostifellesrådets administrasjon</a:t>
            </a:r>
          </a:p>
          <a:p>
            <a:pPr lvl="1"/>
            <a:r>
              <a:rPr lang="nb-NO"/>
              <a:t>Müller-Nilssen-utvalget mener at den daglige ledelsen trenger bred kompetanse: Både økonomisk/administrativ og kirkefaglig/teologisk.</a:t>
            </a:r>
          </a:p>
          <a:p>
            <a:r>
              <a:rPr lang="nb-NO" i="1"/>
              <a:t>Daglig leder </a:t>
            </a:r>
            <a:r>
              <a:rPr lang="nb-NO"/>
              <a:t>er en rolle – den som har det overordnede ansvaret for administrasjonen og som står ansvarlig overfor prostifellesrådet</a:t>
            </a:r>
          </a:p>
          <a:p>
            <a:r>
              <a:rPr lang="nb-NO"/>
              <a:t>Dagens roller som proster og kirkeverger vil endret i ny organisering, med nye oppgaver og ansvarsfelt </a:t>
            </a:r>
          </a:p>
          <a:p>
            <a:endParaRPr lang="nb-NO"/>
          </a:p>
          <a:p>
            <a:endParaRPr lang="nb-NO"/>
          </a:p>
        </p:txBody>
      </p:sp>
      <p:sp>
        <p:nvSpPr>
          <p:cNvPr id="5" name="Plassholder for dato 4">
            <a:extLst>
              <a:ext uri="{FF2B5EF4-FFF2-40B4-BE49-F238E27FC236}">
                <a16:creationId xmlns:a16="http://schemas.microsoft.com/office/drawing/2014/main" id="{91E0204A-7CA6-4BA7-995E-57CA03287370}"/>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FA3875BB-07B2-4DF5-B338-FBB206B7544D}"/>
              </a:ext>
            </a:extLst>
          </p:cNvPr>
          <p:cNvSpPr>
            <a:spLocks noGrp="1"/>
          </p:cNvSpPr>
          <p:nvPr>
            <p:ph type="sldNum" sz="quarter" idx="12"/>
          </p:nvPr>
        </p:nvSpPr>
        <p:spPr/>
        <p:txBody>
          <a:bodyPr/>
          <a:lstStyle/>
          <a:p>
            <a:fld id="{46765B28-40BF-0A46-BB8F-30D004035CD9}" type="slidenum">
              <a:rPr lang="nb-NO" smtClean="0"/>
              <a:t>31</a:t>
            </a:fld>
            <a:endParaRPr lang="nb-NO"/>
          </a:p>
        </p:txBody>
      </p:sp>
    </p:spTree>
    <p:extLst>
      <p:ext uri="{BB962C8B-B14F-4D97-AF65-F5344CB8AC3E}">
        <p14:creationId xmlns:p14="http://schemas.microsoft.com/office/powerpoint/2010/main" val="2286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08F256-5B63-42C2-B0AB-71CB91D98815}"/>
              </a:ext>
            </a:extLst>
          </p:cNvPr>
          <p:cNvSpPr>
            <a:spLocks noGrp="1"/>
          </p:cNvSpPr>
          <p:nvPr>
            <p:ph type="title"/>
          </p:nvPr>
        </p:nvSpPr>
        <p:spPr/>
        <p:txBody>
          <a:bodyPr/>
          <a:lstStyle/>
          <a:p>
            <a:r>
              <a:rPr lang="nb-NO"/>
              <a:t>Daglig ledelse</a:t>
            </a:r>
          </a:p>
        </p:txBody>
      </p:sp>
      <p:sp>
        <p:nvSpPr>
          <p:cNvPr id="3" name="Plassholder for innhold 2">
            <a:extLst>
              <a:ext uri="{FF2B5EF4-FFF2-40B4-BE49-F238E27FC236}">
                <a16:creationId xmlns:a16="http://schemas.microsoft.com/office/drawing/2014/main" id="{F64F2907-469E-4503-A497-4A984372CBA1}"/>
              </a:ext>
            </a:extLst>
          </p:cNvPr>
          <p:cNvSpPr>
            <a:spLocks noGrp="1"/>
          </p:cNvSpPr>
          <p:nvPr>
            <p:ph idx="1"/>
          </p:nvPr>
        </p:nvSpPr>
        <p:spPr/>
        <p:txBody>
          <a:bodyPr vert="horz" lIns="0" tIns="0" rIns="0" bIns="0" rtlCol="0" anchor="t">
            <a:noAutofit/>
          </a:bodyPr>
          <a:lstStyle/>
          <a:p>
            <a:r>
              <a:rPr lang="nb-NO"/>
              <a:t>Hovedutvalget har vurdert tre ulike alternativer for daglig ledelse i prostifellesrådet: </a:t>
            </a:r>
          </a:p>
          <a:p>
            <a:pPr marL="0" indent="0">
              <a:buNone/>
            </a:pPr>
            <a:endParaRPr lang="nb-NO"/>
          </a:p>
          <a:p>
            <a:pPr marL="914400" lvl="1" indent="-457200">
              <a:buFont typeface="+mj-lt"/>
              <a:buAutoNum type="arabicPeriod"/>
            </a:pPr>
            <a:r>
              <a:rPr lang="nb-NO"/>
              <a:t>Prostifellesrådet lyser ut stillingen, og ansetter den de mener er best egnet. Avhengig av kompetanse hos daglig leder bør en nestleder ha komplementær kompetanse – kirkefaglig eller administrativ</a:t>
            </a:r>
          </a:p>
          <a:p>
            <a:pPr marL="914400" lvl="1" indent="-457200">
              <a:buFont typeface="+mj-lt"/>
              <a:buAutoNum type="arabicPeriod"/>
            </a:pPr>
            <a:r>
              <a:rPr lang="nb-NO"/>
              <a:t>Daglig leder med prost i daglig leders stab</a:t>
            </a:r>
            <a:endParaRPr lang="nb-NO">
              <a:cs typeface="Arial"/>
            </a:endParaRPr>
          </a:p>
          <a:p>
            <a:pPr marL="914400" lvl="1" indent="-457200">
              <a:buFont typeface="+mj-lt"/>
              <a:buAutoNum type="arabicPeriod"/>
            </a:pPr>
            <a:r>
              <a:rPr lang="nb-NO"/>
              <a:t>Daglig ledelse som på bispedømmenivå (biskop og stiftsdirektør), med prost og daglig leder som har ulike ansvarsområder</a:t>
            </a:r>
          </a:p>
        </p:txBody>
      </p:sp>
      <p:sp>
        <p:nvSpPr>
          <p:cNvPr id="5" name="Plassholder for dato 4">
            <a:extLst>
              <a:ext uri="{FF2B5EF4-FFF2-40B4-BE49-F238E27FC236}">
                <a16:creationId xmlns:a16="http://schemas.microsoft.com/office/drawing/2014/main" id="{325C4C6F-0C94-4754-97EE-D40F7E3024BB}"/>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BC2CA5B8-8B40-42B5-A284-2E6B7A15D7CC}"/>
              </a:ext>
            </a:extLst>
          </p:cNvPr>
          <p:cNvSpPr>
            <a:spLocks noGrp="1"/>
          </p:cNvSpPr>
          <p:nvPr>
            <p:ph type="sldNum" sz="quarter" idx="12"/>
          </p:nvPr>
        </p:nvSpPr>
        <p:spPr/>
        <p:txBody>
          <a:bodyPr/>
          <a:lstStyle/>
          <a:p>
            <a:fld id="{46765B28-40BF-0A46-BB8F-30D004035CD9}" type="slidenum">
              <a:rPr lang="nb-NO" smtClean="0"/>
              <a:t>32</a:t>
            </a:fld>
            <a:endParaRPr lang="nb-NO"/>
          </a:p>
        </p:txBody>
      </p:sp>
    </p:spTree>
    <p:extLst>
      <p:ext uri="{BB962C8B-B14F-4D97-AF65-F5344CB8AC3E}">
        <p14:creationId xmlns:p14="http://schemas.microsoft.com/office/powerpoint/2010/main" val="25129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8F9047-CECA-447D-81EA-3832A6589860}"/>
              </a:ext>
            </a:extLst>
          </p:cNvPr>
          <p:cNvSpPr>
            <a:spLocks noGrp="1"/>
          </p:cNvSpPr>
          <p:nvPr>
            <p:ph type="title"/>
          </p:nvPr>
        </p:nvSpPr>
        <p:spPr/>
        <p:txBody>
          <a:bodyPr/>
          <a:lstStyle/>
          <a:p>
            <a:r>
              <a:rPr lang="nb-NO"/>
              <a:t>Arbeidsgiverorganisering</a:t>
            </a:r>
          </a:p>
        </p:txBody>
      </p:sp>
      <p:sp>
        <p:nvSpPr>
          <p:cNvPr id="3" name="Plassholder for tekst 2">
            <a:extLst>
              <a:ext uri="{FF2B5EF4-FFF2-40B4-BE49-F238E27FC236}">
                <a16:creationId xmlns:a16="http://schemas.microsoft.com/office/drawing/2014/main" id="{82A757F9-082B-4B74-BE9A-F893019D75E0}"/>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85CE0B1E-5A2B-49DD-8CBE-CBA65808FE8D}"/>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3498FFBD-375F-4A9A-9B28-074BCCC085E5}"/>
              </a:ext>
            </a:extLst>
          </p:cNvPr>
          <p:cNvSpPr>
            <a:spLocks noGrp="1"/>
          </p:cNvSpPr>
          <p:nvPr>
            <p:ph type="sldNum" sz="quarter" idx="12"/>
          </p:nvPr>
        </p:nvSpPr>
        <p:spPr/>
        <p:txBody>
          <a:bodyPr/>
          <a:lstStyle/>
          <a:p>
            <a:fld id="{46765B28-40BF-0A46-BB8F-30D004035CD9}" type="slidenum">
              <a:rPr lang="nb-NO" smtClean="0"/>
              <a:pPr/>
              <a:t>33</a:t>
            </a:fld>
            <a:endParaRPr lang="nb-NO"/>
          </a:p>
        </p:txBody>
      </p:sp>
    </p:spTree>
    <p:extLst>
      <p:ext uri="{BB962C8B-B14F-4D97-AF65-F5344CB8AC3E}">
        <p14:creationId xmlns:p14="http://schemas.microsoft.com/office/powerpoint/2010/main" val="379511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98DED8-38CE-4BF7-BD5F-B45FC58B5EF1}"/>
              </a:ext>
            </a:extLst>
          </p:cNvPr>
          <p:cNvSpPr>
            <a:spLocks noGrp="1"/>
          </p:cNvSpPr>
          <p:nvPr>
            <p:ph type="title"/>
          </p:nvPr>
        </p:nvSpPr>
        <p:spPr/>
        <p:txBody>
          <a:bodyPr/>
          <a:lstStyle/>
          <a:p>
            <a:r>
              <a:rPr lang="nb-NO"/>
              <a:t>Arbeidsgiverorganisering	</a:t>
            </a:r>
          </a:p>
        </p:txBody>
      </p:sp>
      <p:sp>
        <p:nvSpPr>
          <p:cNvPr id="3" name="Plassholder for innhold 2">
            <a:extLst>
              <a:ext uri="{FF2B5EF4-FFF2-40B4-BE49-F238E27FC236}">
                <a16:creationId xmlns:a16="http://schemas.microsoft.com/office/drawing/2014/main" id="{CC8D96A1-484E-43D8-A168-973943254880}"/>
              </a:ext>
            </a:extLst>
          </p:cNvPr>
          <p:cNvSpPr>
            <a:spLocks noGrp="1"/>
          </p:cNvSpPr>
          <p:nvPr>
            <p:ph idx="1"/>
          </p:nvPr>
        </p:nvSpPr>
        <p:spPr/>
        <p:txBody>
          <a:bodyPr vert="horz" lIns="0" tIns="0" rIns="0" bIns="0" rtlCol="0" anchor="t">
            <a:normAutofit fontScale="92500" lnSpcReduction="20000"/>
          </a:bodyPr>
          <a:lstStyle/>
          <a:p>
            <a:r>
              <a:rPr lang="nb-NO" dirty="0"/>
              <a:t>Müller-Nilssen-utvalget presenterer tre modeller for rettslig organisering av arbeidsgiveransvaret</a:t>
            </a:r>
          </a:p>
          <a:p>
            <a:r>
              <a:rPr lang="nb-NO" dirty="0"/>
              <a:t>Modellene er like på mange områder, ved at prostifellesrådet:</a:t>
            </a:r>
          </a:p>
          <a:p>
            <a:pPr lvl="1"/>
            <a:r>
              <a:rPr lang="nb-NO" dirty="0"/>
              <a:t>Er et organ for soknet (og i noen modeller et organ for RDNK)</a:t>
            </a:r>
          </a:p>
          <a:p>
            <a:pPr lvl="1"/>
            <a:r>
              <a:rPr lang="nb-NO" dirty="0"/>
              <a:t>Forvalter økonomi, kirkebygg, gravplasser og samarbeid med kommunen</a:t>
            </a:r>
          </a:p>
          <a:p>
            <a:pPr lvl="1"/>
            <a:r>
              <a:rPr lang="nb-NO" dirty="0"/>
              <a:t>Finansieres ved både statlig og kommunalt tilskudd</a:t>
            </a:r>
          </a:p>
          <a:p>
            <a:pPr lvl="1"/>
            <a:r>
              <a:rPr lang="nb-NO" dirty="0"/>
              <a:t>Utøver arbeidsgiverfunksjoner for alle som arbeider lokalt: tilsetting, oppsigelse, avskjed, arbeidsgiver styringsrett og plikter</a:t>
            </a:r>
          </a:p>
          <a:p>
            <a:pPr lvl="1"/>
            <a:r>
              <a:rPr lang="nb-NO" dirty="0"/>
              <a:t>I tillegg: </a:t>
            </a:r>
          </a:p>
          <a:p>
            <a:pPr lvl="2"/>
            <a:r>
              <a:rPr lang="nb-NO" dirty="0"/>
              <a:t>Innholdsansvaret for menighetsprestetjenesten kan legges eller delegeres til menighetsrådet</a:t>
            </a:r>
          </a:p>
          <a:p>
            <a:pPr lvl="2"/>
            <a:r>
              <a:rPr lang="nb-NO" dirty="0"/>
              <a:t>Biskopens tilsyn kan utøves, men med ulikt behov for formaliserte ordninger</a:t>
            </a:r>
          </a:p>
          <a:p>
            <a:pPr lvl="2"/>
            <a:r>
              <a:rPr lang="nb-NO" dirty="0"/>
              <a:t>Felles nasjonale systemer kan være mulig, f.eks. IT, lønn, HMS, økonomi. </a:t>
            </a:r>
          </a:p>
        </p:txBody>
      </p:sp>
      <p:sp>
        <p:nvSpPr>
          <p:cNvPr id="4" name="Plassholder for dato 3">
            <a:extLst>
              <a:ext uri="{FF2B5EF4-FFF2-40B4-BE49-F238E27FC236}">
                <a16:creationId xmlns:a16="http://schemas.microsoft.com/office/drawing/2014/main" id="{78D5A440-4072-44C8-A446-28B9D9C510BB}"/>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lysbildenummer 4">
            <a:extLst>
              <a:ext uri="{FF2B5EF4-FFF2-40B4-BE49-F238E27FC236}">
                <a16:creationId xmlns:a16="http://schemas.microsoft.com/office/drawing/2014/main" id="{6A5E676A-E5F7-4C1E-A0E9-E8BFD3C0671E}"/>
              </a:ext>
            </a:extLst>
          </p:cNvPr>
          <p:cNvSpPr>
            <a:spLocks noGrp="1"/>
          </p:cNvSpPr>
          <p:nvPr>
            <p:ph type="sldNum" sz="quarter" idx="12"/>
          </p:nvPr>
        </p:nvSpPr>
        <p:spPr/>
        <p:txBody>
          <a:bodyPr/>
          <a:lstStyle/>
          <a:p>
            <a:fld id="{46765B28-40BF-0A46-BB8F-30D004035CD9}" type="slidenum">
              <a:rPr lang="nb-NO" smtClean="0"/>
              <a:t>34</a:t>
            </a:fld>
            <a:endParaRPr lang="nb-NO"/>
          </a:p>
        </p:txBody>
      </p:sp>
    </p:spTree>
    <p:extLst>
      <p:ext uri="{BB962C8B-B14F-4D97-AF65-F5344CB8AC3E}">
        <p14:creationId xmlns:p14="http://schemas.microsoft.com/office/powerpoint/2010/main" val="1621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F5C2A856-A7BD-4A8F-8020-FD8A4B4CE7C8}"/>
              </a:ext>
            </a:extLst>
          </p:cNvPr>
          <p:cNvSpPr>
            <a:spLocks noGrp="1"/>
          </p:cNvSpPr>
          <p:nvPr>
            <p:ph type="title"/>
          </p:nvPr>
        </p:nvSpPr>
        <p:spPr/>
        <p:txBody>
          <a:bodyPr/>
          <a:lstStyle/>
          <a:p>
            <a:r>
              <a:rPr lang="nb-NO"/>
              <a:t>Arbeidsgiverorganisering</a:t>
            </a:r>
          </a:p>
        </p:txBody>
      </p:sp>
      <p:sp>
        <p:nvSpPr>
          <p:cNvPr id="3" name="Plassholder for innhold 2">
            <a:extLst>
              <a:ext uri="{FF2B5EF4-FFF2-40B4-BE49-F238E27FC236}">
                <a16:creationId xmlns:a16="http://schemas.microsoft.com/office/drawing/2014/main" id="{F70C26D9-E7D0-4E74-A413-562AB8B2990E}"/>
              </a:ext>
            </a:extLst>
          </p:cNvPr>
          <p:cNvSpPr>
            <a:spLocks noGrp="1"/>
          </p:cNvSpPr>
          <p:nvPr>
            <p:ph sz="half" idx="1"/>
          </p:nvPr>
        </p:nvSpPr>
        <p:spPr>
          <a:xfrm>
            <a:off x="623887" y="1385889"/>
            <a:ext cx="9860857" cy="4672012"/>
          </a:xfrm>
        </p:spPr>
        <p:txBody>
          <a:bodyPr/>
          <a:lstStyle/>
          <a:p>
            <a:r>
              <a:rPr lang="nb-NO" dirty="0"/>
              <a:t>Hovedutvalget har vurdert tre ulike modeller for rettslig organisering</a:t>
            </a:r>
          </a:p>
          <a:p>
            <a:pPr marL="914400" lvl="1" indent="-457200">
              <a:buFont typeface="+mj-lt"/>
              <a:buAutoNum type="arabicPeriod"/>
            </a:pPr>
            <a:r>
              <a:rPr lang="nb-NO" dirty="0"/>
              <a:t>Prostifellesrådet som organ for soknet</a:t>
            </a:r>
          </a:p>
          <a:p>
            <a:pPr marL="914400" lvl="1" indent="-457200">
              <a:buFont typeface="+mj-lt"/>
              <a:buAutoNum type="arabicPeriod"/>
            </a:pPr>
            <a:r>
              <a:rPr lang="nb-NO" dirty="0"/>
              <a:t>Prostifellesrådet som organ for soknet og det nasjonale rettssubjektet (RDNK), men alle er ansatt i RDNK</a:t>
            </a:r>
          </a:p>
          <a:p>
            <a:pPr marL="914400" lvl="1" indent="-457200">
              <a:buFont typeface="+mj-lt"/>
              <a:buAutoNum type="arabicPeriod"/>
            </a:pPr>
            <a:r>
              <a:rPr lang="nb-NO" dirty="0"/>
              <a:t>Prostifellesrådet som organ for soknet, og arbeidsgiverfunksjoner for prester delegeres fra RDNK </a:t>
            </a:r>
          </a:p>
          <a:p>
            <a:endParaRPr lang="nb-NO" dirty="0"/>
          </a:p>
          <a:p>
            <a:endParaRPr lang="nb-NO" dirty="0"/>
          </a:p>
        </p:txBody>
      </p:sp>
      <p:sp>
        <p:nvSpPr>
          <p:cNvPr id="5" name="Plassholder for dato 4">
            <a:extLst>
              <a:ext uri="{FF2B5EF4-FFF2-40B4-BE49-F238E27FC236}">
                <a16:creationId xmlns:a16="http://schemas.microsoft.com/office/drawing/2014/main" id="{9D3865BF-5834-4C76-9AEB-91C1D2546F08}"/>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19D52BAD-FEB9-4F23-A1A4-29406833E484}"/>
              </a:ext>
            </a:extLst>
          </p:cNvPr>
          <p:cNvSpPr>
            <a:spLocks noGrp="1"/>
          </p:cNvSpPr>
          <p:nvPr>
            <p:ph type="sldNum" sz="quarter" idx="12"/>
          </p:nvPr>
        </p:nvSpPr>
        <p:spPr/>
        <p:txBody>
          <a:bodyPr/>
          <a:lstStyle/>
          <a:p>
            <a:fld id="{46765B28-40BF-0A46-BB8F-30D004035CD9}" type="slidenum">
              <a:rPr lang="nb-NO" smtClean="0"/>
              <a:t>35</a:t>
            </a:fld>
            <a:endParaRPr lang="nb-NO"/>
          </a:p>
        </p:txBody>
      </p:sp>
    </p:spTree>
    <p:extLst>
      <p:ext uri="{BB962C8B-B14F-4D97-AF65-F5344CB8AC3E}">
        <p14:creationId xmlns:p14="http://schemas.microsoft.com/office/powerpoint/2010/main" val="48726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AC8784-C404-4ADB-8D23-CCEE40982D22}"/>
              </a:ext>
            </a:extLst>
          </p:cNvPr>
          <p:cNvSpPr>
            <a:spLocks noGrp="1"/>
          </p:cNvSpPr>
          <p:nvPr>
            <p:ph type="title"/>
          </p:nvPr>
        </p:nvSpPr>
        <p:spPr/>
        <p:txBody>
          <a:bodyPr/>
          <a:lstStyle/>
          <a:p>
            <a:r>
              <a:rPr lang="nb-NO"/>
              <a:t>Endringer i prostistrukturen?</a:t>
            </a:r>
          </a:p>
        </p:txBody>
      </p:sp>
      <p:sp>
        <p:nvSpPr>
          <p:cNvPr id="3" name="Plassholder for tekst 2">
            <a:extLst>
              <a:ext uri="{FF2B5EF4-FFF2-40B4-BE49-F238E27FC236}">
                <a16:creationId xmlns:a16="http://schemas.microsoft.com/office/drawing/2014/main" id="{72B29203-DE15-482E-A35E-97C8BE0B7F1F}"/>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B5AEB242-4C37-48A3-972F-240FEA0A3600}"/>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AD8E8E60-01FF-46BB-A082-DF85A6FF4028}"/>
              </a:ext>
            </a:extLst>
          </p:cNvPr>
          <p:cNvSpPr>
            <a:spLocks noGrp="1"/>
          </p:cNvSpPr>
          <p:nvPr>
            <p:ph type="sldNum" sz="quarter" idx="12"/>
          </p:nvPr>
        </p:nvSpPr>
        <p:spPr/>
        <p:txBody>
          <a:bodyPr/>
          <a:lstStyle/>
          <a:p>
            <a:fld id="{46765B28-40BF-0A46-BB8F-30D004035CD9}" type="slidenum">
              <a:rPr lang="nb-NO" smtClean="0"/>
              <a:pPr/>
              <a:t>36</a:t>
            </a:fld>
            <a:endParaRPr lang="nb-NO"/>
          </a:p>
        </p:txBody>
      </p:sp>
    </p:spTree>
    <p:extLst>
      <p:ext uri="{BB962C8B-B14F-4D97-AF65-F5344CB8AC3E}">
        <p14:creationId xmlns:p14="http://schemas.microsoft.com/office/powerpoint/2010/main" val="174158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5135E3-0A33-4644-AA53-200D899CBDE8}"/>
              </a:ext>
            </a:extLst>
          </p:cNvPr>
          <p:cNvSpPr>
            <a:spLocks noGrp="1"/>
          </p:cNvSpPr>
          <p:nvPr>
            <p:ph type="title"/>
          </p:nvPr>
        </p:nvSpPr>
        <p:spPr/>
        <p:txBody>
          <a:bodyPr/>
          <a:lstStyle/>
          <a:p>
            <a:r>
              <a:rPr lang="nb-NO"/>
              <a:t>Endringer i prostistrukturen?</a:t>
            </a:r>
          </a:p>
        </p:txBody>
      </p:sp>
      <p:sp>
        <p:nvSpPr>
          <p:cNvPr id="3" name="Plassholder for innhold 2">
            <a:extLst>
              <a:ext uri="{FF2B5EF4-FFF2-40B4-BE49-F238E27FC236}">
                <a16:creationId xmlns:a16="http://schemas.microsoft.com/office/drawing/2014/main" id="{F9E99D58-6F13-49D4-94CA-20D6709DC43C}"/>
              </a:ext>
            </a:extLst>
          </p:cNvPr>
          <p:cNvSpPr>
            <a:spLocks noGrp="1"/>
          </p:cNvSpPr>
          <p:nvPr>
            <p:ph sz="half" idx="1"/>
          </p:nvPr>
        </p:nvSpPr>
        <p:spPr/>
        <p:txBody>
          <a:bodyPr>
            <a:normAutofit fontScale="92500" lnSpcReduction="10000"/>
          </a:bodyPr>
          <a:lstStyle/>
          <a:p>
            <a:r>
              <a:rPr lang="nb-NO"/>
              <a:t>Müller-Nilssen-utvalget ser at det kan bli behov for å gjøre endringer i dagens prostistruktur, for å både være </a:t>
            </a:r>
            <a:r>
              <a:rPr lang="nb-NO" i="1"/>
              <a:t>stort nok </a:t>
            </a:r>
            <a:r>
              <a:rPr lang="nb-NO"/>
              <a:t>og </a:t>
            </a:r>
            <a:r>
              <a:rPr lang="nb-NO" i="1"/>
              <a:t>nært nok</a:t>
            </a:r>
          </a:p>
          <a:p>
            <a:pPr lvl="1"/>
            <a:r>
              <a:rPr lang="nb-NO"/>
              <a:t>Det bør tas hensyn til blant annet medlemstall, geografi, interkommunale samarbeid og bo- og </a:t>
            </a:r>
            <a:r>
              <a:rPr lang="nb-NO" err="1"/>
              <a:t>arbeidmarkedsregioner</a:t>
            </a:r>
            <a:r>
              <a:rPr lang="nb-NO"/>
              <a:t>.</a:t>
            </a:r>
          </a:p>
          <a:p>
            <a:r>
              <a:rPr lang="nb-NO"/>
              <a:t>Endringer skjer med lokal forankring og stor grad av frivillighet</a:t>
            </a:r>
          </a:p>
          <a:p>
            <a:r>
              <a:rPr lang="nb-NO"/>
              <a:t>Bispedømmerådet avgjør prostistrukturen </a:t>
            </a:r>
          </a:p>
          <a:p>
            <a:endParaRPr lang="nb-NO"/>
          </a:p>
        </p:txBody>
      </p:sp>
      <p:pic>
        <p:nvPicPr>
          <p:cNvPr id="9" name="Plassholder for innhold 8" descr="Et bilde som inneholder person, innendørs, stående, personer&#10;&#10;Automatisk generert beskrivelse">
            <a:extLst>
              <a:ext uri="{FF2B5EF4-FFF2-40B4-BE49-F238E27FC236}">
                <a16:creationId xmlns:a16="http://schemas.microsoft.com/office/drawing/2014/main" id="{5FB7D846-0170-4053-AED6-13C860B2E5A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6770"/>
            <a:ext cx="5292725" cy="3530247"/>
          </a:xfrm>
        </p:spPr>
      </p:pic>
      <p:sp>
        <p:nvSpPr>
          <p:cNvPr id="4" name="Plassholder for dato 3">
            <a:extLst>
              <a:ext uri="{FF2B5EF4-FFF2-40B4-BE49-F238E27FC236}">
                <a16:creationId xmlns:a16="http://schemas.microsoft.com/office/drawing/2014/main" id="{84E2D0F5-49C7-446B-9C91-9931945C82CB}"/>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lysbildenummer 4">
            <a:extLst>
              <a:ext uri="{FF2B5EF4-FFF2-40B4-BE49-F238E27FC236}">
                <a16:creationId xmlns:a16="http://schemas.microsoft.com/office/drawing/2014/main" id="{AAA1EEE4-D1AC-44BE-8040-9022D54EB3CA}"/>
              </a:ext>
            </a:extLst>
          </p:cNvPr>
          <p:cNvSpPr>
            <a:spLocks noGrp="1"/>
          </p:cNvSpPr>
          <p:nvPr>
            <p:ph type="sldNum" sz="quarter" idx="12"/>
          </p:nvPr>
        </p:nvSpPr>
        <p:spPr/>
        <p:txBody>
          <a:bodyPr/>
          <a:lstStyle/>
          <a:p>
            <a:fld id="{46765B28-40BF-0A46-BB8F-30D004035CD9}" type="slidenum">
              <a:rPr lang="nb-NO" smtClean="0"/>
              <a:t>37</a:t>
            </a:fld>
            <a:endParaRPr lang="nb-NO"/>
          </a:p>
        </p:txBody>
      </p:sp>
    </p:spTree>
    <p:extLst>
      <p:ext uri="{BB962C8B-B14F-4D97-AF65-F5344CB8AC3E}">
        <p14:creationId xmlns:p14="http://schemas.microsoft.com/office/powerpoint/2010/main" val="423817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CABFE-BEE3-4387-9D24-CB2436383301}"/>
              </a:ext>
            </a:extLst>
          </p:cNvPr>
          <p:cNvSpPr>
            <a:spLocks noGrp="1"/>
          </p:cNvSpPr>
          <p:nvPr>
            <p:ph type="title"/>
          </p:nvPr>
        </p:nvSpPr>
        <p:spPr/>
        <p:txBody>
          <a:bodyPr/>
          <a:lstStyle/>
          <a:p>
            <a:r>
              <a:rPr lang="nb-NO"/>
              <a:t>Veien videre</a:t>
            </a:r>
          </a:p>
        </p:txBody>
      </p:sp>
      <p:sp>
        <p:nvSpPr>
          <p:cNvPr id="3" name="Plassholder for tekst 2">
            <a:extLst>
              <a:ext uri="{FF2B5EF4-FFF2-40B4-BE49-F238E27FC236}">
                <a16:creationId xmlns:a16="http://schemas.microsoft.com/office/drawing/2014/main" id="{C12EE45A-B903-48ED-948B-BBFEC296859D}"/>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585DF989-F017-409A-83DB-7F64CC86F4AF}"/>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30F7657A-D6D1-48B1-BC3A-70A481BCDB67}"/>
              </a:ext>
            </a:extLst>
          </p:cNvPr>
          <p:cNvSpPr>
            <a:spLocks noGrp="1"/>
          </p:cNvSpPr>
          <p:nvPr>
            <p:ph type="sldNum" sz="quarter" idx="12"/>
          </p:nvPr>
        </p:nvSpPr>
        <p:spPr/>
        <p:txBody>
          <a:bodyPr/>
          <a:lstStyle/>
          <a:p>
            <a:fld id="{46765B28-40BF-0A46-BB8F-30D004035CD9}" type="slidenum">
              <a:rPr lang="nb-NO" smtClean="0"/>
              <a:pPr/>
              <a:t>38</a:t>
            </a:fld>
            <a:endParaRPr lang="nb-NO"/>
          </a:p>
        </p:txBody>
      </p:sp>
    </p:spTree>
    <p:extLst>
      <p:ext uri="{BB962C8B-B14F-4D97-AF65-F5344CB8AC3E}">
        <p14:creationId xmlns:p14="http://schemas.microsoft.com/office/powerpoint/2010/main" val="382907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49F01D-7410-4FD4-A0A6-BD909253ED09}"/>
              </a:ext>
            </a:extLst>
          </p:cNvPr>
          <p:cNvSpPr>
            <a:spLocks noGrp="1"/>
          </p:cNvSpPr>
          <p:nvPr>
            <p:ph type="title"/>
          </p:nvPr>
        </p:nvSpPr>
        <p:spPr/>
        <p:txBody>
          <a:bodyPr/>
          <a:lstStyle/>
          <a:p>
            <a:r>
              <a:rPr lang="nb-NO"/>
              <a:t>Prosessen videre</a:t>
            </a:r>
          </a:p>
        </p:txBody>
      </p:sp>
      <p:sp>
        <p:nvSpPr>
          <p:cNvPr id="3" name="Plassholder for innhold 2">
            <a:extLst>
              <a:ext uri="{FF2B5EF4-FFF2-40B4-BE49-F238E27FC236}">
                <a16:creationId xmlns:a16="http://schemas.microsoft.com/office/drawing/2014/main" id="{EE194DFE-E571-4F0A-9E4F-2F7528533575}"/>
              </a:ext>
            </a:extLst>
          </p:cNvPr>
          <p:cNvSpPr>
            <a:spLocks noGrp="1"/>
          </p:cNvSpPr>
          <p:nvPr>
            <p:ph idx="1"/>
          </p:nvPr>
        </p:nvSpPr>
        <p:spPr/>
        <p:txBody>
          <a:bodyPr>
            <a:normAutofit/>
          </a:bodyPr>
          <a:lstStyle/>
          <a:p>
            <a:r>
              <a:rPr lang="nb-NO" dirty="0"/>
              <a:t>Kirkerådet behandlet saken på møte i mai og juni 2021 og sendte rapporten på høring</a:t>
            </a:r>
          </a:p>
          <a:p>
            <a:r>
              <a:rPr lang="nb-NO" dirty="0"/>
              <a:t>Kirkerådet vil behandle høringssvarene og saken flere ganger, før Kirkemøtet etter planen gjør et prinsippvedtak i september 2022</a:t>
            </a:r>
          </a:p>
          <a:p>
            <a:r>
              <a:rPr lang="nb-NO" dirty="0"/>
              <a:t>Detaljer i Kirkeordningen utredes slik at Kirkemøtet i august 2023 etter planen kan gjøre et mer detaljert vedtak om organiseringen</a:t>
            </a:r>
          </a:p>
          <a:p>
            <a:r>
              <a:rPr lang="nb-NO" dirty="0"/>
              <a:t>Tidspunktet for ikrafttredelse av ny kirkelig organisering vil måtte vurderes nærmere, men vil bli en gang etter kirkevalget i 2023</a:t>
            </a:r>
          </a:p>
          <a:p>
            <a:endParaRPr lang="nb-NO" dirty="0"/>
          </a:p>
        </p:txBody>
      </p:sp>
      <p:sp>
        <p:nvSpPr>
          <p:cNvPr id="4" name="Plassholder for dato 3">
            <a:extLst>
              <a:ext uri="{FF2B5EF4-FFF2-40B4-BE49-F238E27FC236}">
                <a16:creationId xmlns:a16="http://schemas.microsoft.com/office/drawing/2014/main" id="{A143AEB7-A14F-49C7-A50A-1B6CD8108E53}"/>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lysbildenummer 4">
            <a:extLst>
              <a:ext uri="{FF2B5EF4-FFF2-40B4-BE49-F238E27FC236}">
                <a16:creationId xmlns:a16="http://schemas.microsoft.com/office/drawing/2014/main" id="{4C9AB9EF-44CC-4489-8C4B-8EB269D179E7}"/>
              </a:ext>
            </a:extLst>
          </p:cNvPr>
          <p:cNvSpPr>
            <a:spLocks noGrp="1"/>
          </p:cNvSpPr>
          <p:nvPr>
            <p:ph type="sldNum" sz="quarter" idx="12"/>
          </p:nvPr>
        </p:nvSpPr>
        <p:spPr/>
        <p:txBody>
          <a:bodyPr/>
          <a:lstStyle/>
          <a:p>
            <a:fld id="{46765B28-40BF-0A46-BB8F-30D004035CD9}" type="slidenum">
              <a:rPr lang="nb-NO" smtClean="0"/>
              <a:t>39</a:t>
            </a:fld>
            <a:endParaRPr lang="nb-NO"/>
          </a:p>
        </p:txBody>
      </p:sp>
    </p:spTree>
    <p:extLst>
      <p:ext uri="{BB962C8B-B14F-4D97-AF65-F5344CB8AC3E}">
        <p14:creationId xmlns:p14="http://schemas.microsoft.com/office/powerpoint/2010/main" val="274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E36E9A0B-8890-47B1-BE14-FD7417D04A3E}"/>
              </a:ext>
            </a:extLst>
          </p:cNvPr>
          <p:cNvSpPr>
            <a:spLocks noGrp="1"/>
          </p:cNvSpPr>
          <p:nvPr>
            <p:ph type="title"/>
          </p:nvPr>
        </p:nvSpPr>
        <p:spPr/>
        <p:txBody>
          <a:bodyPr/>
          <a:lstStyle/>
          <a:p>
            <a:r>
              <a:rPr lang="nb-NO"/>
              <a:t>Müller-Nilssen-utvalgets oppdrag og mandat</a:t>
            </a:r>
          </a:p>
        </p:txBody>
      </p:sp>
      <p:sp>
        <p:nvSpPr>
          <p:cNvPr id="11" name="Plassholder for innhold 10">
            <a:extLst>
              <a:ext uri="{FF2B5EF4-FFF2-40B4-BE49-F238E27FC236}">
                <a16:creationId xmlns:a16="http://schemas.microsoft.com/office/drawing/2014/main" id="{A294B86A-A213-4ABE-A24C-70435A68C10C}"/>
              </a:ext>
            </a:extLst>
          </p:cNvPr>
          <p:cNvSpPr>
            <a:spLocks noGrp="1"/>
          </p:cNvSpPr>
          <p:nvPr>
            <p:ph idx="1"/>
          </p:nvPr>
        </p:nvSpPr>
        <p:spPr/>
        <p:txBody>
          <a:bodyPr>
            <a:normAutofit fontScale="92500"/>
          </a:bodyPr>
          <a:lstStyle/>
          <a:p>
            <a:r>
              <a:rPr lang="nb-NO"/>
              <a:t>Gi Kirkemøtet grunnlag for å treffe beslutning om fremtidig arbeidsgiverorganisering i Den norske kirke og andre endringer i kirkeordningen</a:t>
            </a:r>
          </a:p>
          <a:p>
            <a:r>
              <a:rPr lang="nb-NO"/>
              <a:t>Kirkerådet ba utvalget utrede mulige løsninger knyttet til et nytt, felles kirkelig organ på prostinivå, der dette fellesorganet utøver arbeidsgiverfunksjoner for alle som jobber i lokalkirken </a:t>
            </a:r>
          </a:p>
          <a:p>
            <a:r>
              <a:rPr lang="nb-NO"/>
              <a:t>Utredningen skulle bygge på det som kan være en egnet størrelse for fremtidig arbeidsgiverorganisering, med utgangspunkt i dagens prostier</a:t>
            </a:r>
          </a:p>
          <a:p>
            <a:r>
              <a:rPr lang="nb-NO"/>
              <a:t>Utredningen skulle ha fokus på arbeidsoppgavene i soknet og hvordan strategisk og faglig ledelse i soknet kan styrkes</a:t>
            </a:r>
          </a:p>
        </p:txBody>
      </p:sp>
      <p:sp>
        <p:nvSpPr>
          <p:cNvPr id="3" name="Plassholder for dato 2">
            <a:extLst>
              <a:ext uri="{FF2B5EF4-FFF2-40B4-BE49-F238E27FC236}">
                <a16:creationId xmlns:a16="http://schemas.microsoft.com/office/drawing/2014/main" id="{0CBB7DEF-7516-446C-ADB1-A4170E82D95F}"/>
              </a:ext>
            </a:extLst>
          </p:cNvPr>
          <p:cNvSpPr>
            <a:spLocks noGrp="1"/>
          </p:cNvSpPr>
          <p:nvPr>
            <p:ph type="dt" sz="half" idx="10"/>
          </p:nvPr>
        </p:nvSpPr>
        <p:spPr/>
        <p:txBody>
          <a:bodyPr/>
          <a:lstStyle/>
          <a:p>
            <a:fld id="{385EC9BE-EF3A-8749-AAF4-B3425C559574}" type="datetime1">
              <a:rPr lang="nb-NO" smtClean="0"/>
              <a:t>18.06.2021</a:t>
            </a:fld>
            <a:endParaRPr lang="nb-NO"/>
          </a:p>
        </p:txBody>
      </p:sp>
      <p:sp>
        <p:nvSpPr>
          <p:cNvPr id="4" name="Plassholder for lysbildenummer 3">
            <a:extLst>
              <a:ext uri="{FF2B5EF4-FFF2-40B4-BE49-F238E27FC236}">
                <a16:creationId xmlns:a16="http://schemas.microsoft.com/office/drawing/2014/main" id="{A92EE111-4445-4EB4-A44D-C41BE5D77287}"/>
              </a:ext>
            </a:extLst>
          </p:cNvPr>
          <p:cNvSpPr>
            <a:spLocks noGrp="1"/>
          </p:cNvSpPr>
          <p:nvPr>
            <p:ph type="sldNum" sz="quarter" idx="12"/>
          </p:nvPr>
        </p:nvSpPr>
        <p:spPr/>
        <p:txBody>
          <a:bodyPr/>
          <a:lstStyle/>
          <a:p>
            <a:fld id="{46765B28-40BF-0A46-BB8F-30D004035CD9}" type="slidenum">
              <a:rPr lang="nb-NO" smtClean="0"/>
              <a:pPr/>
              <a:t>4</a:t>
            </a:fld>
            <a:endParaRPr lang="nb-NO"/>
          </a:p>
        </p:txBody>
      </p:sp>
    </p:spTree>
    <p:extLst>
      <p:ext uri="{BB962C8B-B14F-4D97-AF65-F5344CB8AC3E}">
        <p14:creationId xmlns:p14="http://schemas.microsoft.com/office/powerpoint/2010/main" val="20991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77195B-3C0F-495B-B127-9682A4122279}"/>
              </a:ext>
            </a:extLst>
          </p:cNvPr>
          <p:cNvSpPr>
            <a:spLocks noGrp="1"/>
          </p:cNvSpPr>
          <p:nvPr>
            <p:ph type="title"/>
          </p:nvPr>
        </p:nvSpPr>
        <p:spPr/>
        <p:txBody>
          <a:bodyPr/>
          <a:lstStyle/>
          <a:p>
            <a:r>
              <a:rPr lang="nb-NO" dirty="0"/>
              <a:t>Bred høring</a:t>
            </a:r>
          </a:p>
        </p:txBody>
      </p:sp>
      <p:sp>
        <p:nvSpPr>
          <p:cNvPr id="3" name="Plassholder for innhold 2">
            <a:extLst>
              <a:ext uri="{FF2B5EF4-FFF2-40B4-BE49-F238E27FC236}">
                <a16:creationId xmlns:a16="http://schemas.microsoft.com/office/drawing/2014/main" id="{5F9E3829-8149-4C49-AA5D-4933BC1B3A33}"/>
              </a:ext>
            </a:extLst>
          </p:cNvPr>
          <p:cNvSpPr>
            <a:spLocks noGrp="1"/>
          </p:cNvSpPr>
          <p:nvPr>
            <p:ph idx="1"/>
          </p:nvPr>
        </p:nvSpPr>
        <p:spPr/>
        <p:txBody>
          <a:bodyPr/>
          <a:lstStyle/>
          <a:p>
            <a:r>
              <a:rPr lang="nb-NO" dirty="0"/>
              <a:t>Rapporten med tilhørende spørsmål er sendt på høring og for kirkelige høringsinstanser er høringsfristen 1. desember</a:t>
            </a:r>
          </a:p>
          <a:p>
            <a:r>
              <a:rPr lang="nb-NO" dirty="0"/>
              <a:t>Kommuner og andre offentlige instanser har en egen høring med frist 15. oktober</a:t>
            </a:r>
          </a:p>
          <a:p>
            <a:r>
              <a:rPr lang="nb-NO" dirty="0"/>
              <a:t>Alle kan avgi høringsuttalelse, disse er offentlige etter </a:t>
            </a:r>
            <a:r>
              <a:rPr lang="nb-NO" dirty="0" err="1"/>
              <a:t>offentleglova</a:t>
            </a:r>
            <a:r>
              <a:rPr lang="nb-NO" dirty="0"/>
              <a:t> og vil bli publisert på kirken.no</a:t>
            </a:r>
          </a:p>
          <a:p>
            <a:r>
              <a:rPr lang="nb-NO" dirty="0"/>
              <a:t>Høringsnotat og høringsbrev er publisert på </a:t>
            </a:r>
            <a:r>
              <a:rPr lang="nb-NO" dirty="0">
                <a:hlinkClick r:id="rId3"/>
              </a:rPr>
              <a:t>kirken.no/</a:t>
            </a:r>
            <a:r>
              <a:rPr lang="nb-NO" dirty="0" err="1">
                <a:hlinkClick r:id="rId3"/>
              </a:rPr>
              <a:t>hoeringer</a:t>
            </a:r>
            <a:r>
              <a:rPr lang="nb-NO" dirty="0">
                <a:hlinkClick r:id="rId3"/>
              </a:rPr>
              <a:t> </a:t>
            </a:r>
            <a:endParaRPr lang="nb-NO" dirty="0"/>
          </a:p>
        </p:txBody>
      </p:sp>
      <p:sp>
        <p:nvSpPr>
          <p:cNvPr id="4" name="Plassholder for dato 3">
            <a:extLst>
              <a:ext uri="{FF2B5EF4-FFF2-40B4-BE49-F238E27FC236}">
                <a16:creationId xmlns:a16="http://schemas.microsoft.com/office/drawing/2014/main" id="{683FD37D-FCBC-4B01-BCDB-14132D2F2ABD}"/>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lysbildenummer 4">
            <a:extLst>
              <a:ext uri="{FF2B5EF4-FFF2-40B4-BE49-F238E27FC236}">
                <a16:creationId xmlns:a16="http://schemas.microsoft.com/office/drawing/2014/main" id="{A957561D-8D32-4C30-9B70-509C7FB54812}"/>
              </a:ext>
            </a:extLst>
          </p:cNvPr>
          <p:cNvSpPr>
            <a:spLocks noGrp="1"/>
          </p:cNvSpPr>
          <p:nvPr>
            <p:ph type="sldNum" sz="quarter" idx="12"/>
          </p:nvPr>
        </p:nvSpPr>
        <p:spPr/>
        <p:txBody>
          <a:bodyPr/>
          <a:lstStyle/>
          <a:p>
            <a:fld id="{46765B28-40BF-0A46-BB8F-30D004035CD9}" type="slidenum">
              <a:rPr lang="nb-NO" smtClean="0"/>
              <a:t>40</a:t>
            </a:fld>
            <a:endParaRPr lang="nb-NO"/>
          </a:p>
        </p:txBody>
      </p:sp>
    </p:spTree>
    <p:extLst>
      <p:ext uri="{BB962C8B-B14F-4D97-AF65-F5344CB8AC3E}">
        <p14:creationId xmlns:p14="http://schemas.microsoft.com/office/powerpoint/2010/main" val="339661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A33594-8CA5-4E9C-8BB6-1DDE490AC923}"/>
              </a:ext>
            </a:extLst>
          </p:cNvPr>
          <p:cNvSpPr>
            <a:spLocks noGrp="1"/>
          </p:cNvSpPr>
          <p:nvPr>
            <p:ph type="title"/>
          </p:nvPr>
        </p:nvSpPr>
        <p:spPr/>
        <p:txBody>
          <a:bodyPr/>
          <a:lstStyle/>
          <a:p>
            <a:r>
              <a:rPr lang="nb-NO"/>
              <a:t>Videre utredning</a:t>
            </a:r>
          </a:p>
        </p:txBody>
      </p:sp>
      <p:sp>
        <p:nvSpPr>
          <p:cNvPr id="3" name="Plassholder for tekst 2">
            <a:extLst>
              <a:ext uri="{FF2B5EF4-FFF2-40B4-BE49-F238E27FC236}">
                <a16:creationId xmlns:a16="http://schemas.microsoft.com/office/drawing/2014/main" id="{AE131A70-6EEE-4018-9EB0-BA0B4BD37C86}"/>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EFA06C8A-B7A1-418E-95A5-6F3E90B4D141}"/>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75E9A8DC-B949-4085-B7D4-1A19B533AFF6}"/>
              </a:ext>
            </a:extLst>
          </p:cNvPr>
          <p:cNvSpPr>
            <a:spLocks noGrp="1"/>
          </p:cNvSpPr>
          <p:nvPr>
            <p:ph type="sldNum" sz="quarter" idx="12"/>
          </p:nvPr>
        </p:nvSpPr>
        <p:spPr/>
        <p:txBody>
          <a:bodyPr/>
          <a:lstStyle/>
          <a:p>
            <a:fld id="{46765B28-40BF-0A46-BB8F-30D004035CD9}" type="slidenum">
              <a:rPr lang="nb-NO" smtClean="0"/>
              <a:pPr/>
              <a:t>41</a:t>
            </a:fld>
            <a:endParaRPr lang="nb-NO"/>
          </a:p>
        </p:txBody>
      </p:sp>
    </p:spTree>
    <p:extLst>
      <p:ext uri="{BB962C8B-B14F-4D97-AF65-F5344CB8AC3E}">
        <p14:creationId xmlns:p14="http://schemas.microsoft.com/office/powerpoint/2010/main" val="243971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9C080-3648-485F-B1DD-6908AB8DB018}"/>
              </a:ext>
            </a:extLst>
          </p:cNvPr>
          <p:cNvSpPr>
            <a:spLocks noGrp="1"/>
          </p:cNvSpPr>
          <p:nvPr>
            <p:ph type="title"/>
          </p:nvPr>
        </p:nvSpPr>
        <p:spPr/>
        <p:txBody>
          <a:bodyPr/>
          <a:lstStyle/>
          <a:p>
            <a:r>
              <a:rPr lang="nb-NO" dirty="0"/>
              <a:t>Videre utredninger</a:t>
            </a:r>
          </a:p>
        </p:txBody>
      </p:sp>
      <p:sp>
        <p:nvSpPr>
          <p:cNvPr id="3" name="Plassholder for innhold 2">
            <a:extLst>
              <a:ext uri="{FF2B5EF4-FFF2-40B4-BE49-F238E27FC236}">
                <a16:creationId xmlns:a16="http://schemas.microsoft.com/office/drawing/2014/main" id="{20113677-1969-4F53-882C-11540371DAE5}"/>
              </a:ext>
            </a:extLst>
          </p:cNvPr>
          <p:cNvSpPr>
            <a:spLocks noGrp="1"/>
          </p:cNvSpPr>
          <p:nvPr>
            <p:ph idx="1"/>
          </p:nvPr>
        </p:nvSpPr>
        <p:spPr>
          <a:xfrm>
            <a:off x="623887" y="1385888"/>
            <a:ext cx="7521575" cy="4672713"/>
          </a:xfrm>
        </p:spPr>
        <p:txBody>
          <a:bodyPr>
            <a:normAutofit fontScale="92500" lnSpcReduction="20000"/>
          </a:bodyPr>
          <a:lstStyle/>
          <a:p>
            <a:r>
              <a:rPr lang="nb-NO" dirty="0"/>
              <a:t>Müller-Nilssen-utvalget peker i kapittel 13 på temaer for videre utredning, enten i forbindelse med implementering eller før vedtak</a:t>
            </a:r>
          </a:p>
          <a:p>
            <a:r>
              <a:rPr lang="nb-NO" dirty="0"/>
              <a:t>Kirkerådet besluttet å utrede noen av disse temaene nå:</a:t>
            </a:r>
          </a:p>
          <a:p>
            <a:pPr lvl="1"/>
            <a:r>
              <a:rPr lang="nb-NO" dirty="0"/>
              <a:t>Gjennomgang av dagens prostisturktur, og forslag til prosess for ny struktur</a:t>
            </a:r>
          </a:p>
          <a:p>
            <a:pPr lvl="1"/>
            <a:r>
              <a:rPr lang="nb-NO" dirty="0"/>
              <a:t>Fordeling av oppgaver mellom menighetsråd og prostifellesråd</a:t>
            </a:r>
          </a:p>
          <a:p>
            <a:pPr lvl="1"/>
            <a:r>
              <a:rPr lang="nb-NO" dirty="0"/>
              <a:t>Leder- og tilsynsrollen til biskopen </a:t>
            </a:r>
          </a:p>
          <a:p>
            <a:pPr lvl="1"/>
            <a:r>
              <a:rPr lang="nb-NO" dirty="0"/>
              <a:t>Organisering og ledelse på arbeidsplassen lokalt</a:t>
            </a:r>
          </a:p>
          <a:p>
            <a:pPr lvl="1"/>
            <a:r>
              <a:rPr lang="nb-NO" dirty="0"/>
              <a:t>Bispedømmerådets rolle dersom arbeidsgiveransvaret flyttes</a:t>
            </a:r>
          </a:p>
        </p:txBody>
      </p:sp>
      <p:sp>
        <p:nvSpPr>
          <p:cNvPr id="4" name="Plassholder for dato 3">
            <a:extLst>
              <a:ext uri="{FF2B5EF4-FFF2-40B4-BE49-F238E27FC236}">
                <a16:creationId xmlns:a16="http://schemas.microsoft.com/office/drawing/2014/main" id="{23EFFA00-89E2-4D22-9B86-397F35F8A21B}"/>
              </a:ext>
            </a:extLst>
          </p:cNvPr>
          <p:cNvSpPr>
            <a:spLocks noGrp="1"/>
          </p:cNvSpPr>
          <p:nvPr>
            <p:ph type="dt" sz="half" idx="10"/>
          </p:nvPr>
        </p:nvSpPr>
        <p:spPr/>
        <p:txBody>
          <a:bodyPr/>
          <a:lstStyle/>
          <a:p>
            <a:fld id="{164F8536-0BE2-2E4B-A8A8-DB84D1FEAC6C}" type="datetime1">
              <a:rPr lang="nb-NO" smtClean="0"/>
              <a:t>18.06.2021</a:t>
            </a:fld>
            <a:endParaRPr lang="nb-NO"/>
          </a:p>
        </p:txBody>
      </p:sp>
      <p:sp>
        <p:nvSpPr>
          <p:cNvPr id="5" name="Plassholder for lysbildenummer 4">
            <a:extLst>
              <a:ext uri="{FF2B5EF4-FFF2-40B4-BE49-F238E27FC236}">
                <a16:creationId xmlns:a16="http://schemas.microsoft.com/office/drawing/2014/main" id="{2B13393D-21FD-4176-A05B-C5130C298209}"/>
              </a:ext>
            </a:extLst>
          </p:cNvPr>
          <p:cNvSpPr>
            <a:spLocks noGrp="1"/>
          </p:cNvSpPr>
          <p:nvPr>
            <p:ph type="sldNum" sz="quarter" idx="12"/>
          </p:nvPr>
        </p:nvSpPr>
        <p:spPr/>
        <p:txBody>
          <a:bodyPr/>
          <a:lstStyle/>
          <a:p>
            <a:fld id="{46765B28-40BF-0A46-BB8F-30D004035CD9}" type="slidenum">
              <a:rPr lang="nb-NO" smtClean="0"/>
              <a:t>42</a:t>
            </a:fld>
            <a:endParaRPr lang="nb-NO"/>
          </a:p>
        </p:txBody>
      </p:sp>
      <p:pic>
        <p:nvPicPr>
          <p:cNvPr id="8" name="Bilde 7" descr="Et bilde som inneholder klær, person&#10;&#10;Automatisk generert beskrivelse">
            <a:extLst>
              <a:ext uri="{FF2B5EF4-FFF2-40B4-BE49-F238E27FC236}">
                <a16:creationId xmlns:a16="http://schemas.microsoft.com/office/drawing/2014/main" id="{412565B0-1FFD-4D5C-B9F5-74728012728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45462" y="924626"/>
            <a:ext cx="3422650" cy="5133975"/>
          </a:xfrm>
          <a:prstGeom prst="rect">
            <a:avLst/>
          </a:prstGeom>
        </p:spPr>
      </p:pic>
    </p:spTree>
    <p:extLst>
      <p:ext uri="{BB962C8B-B14F-4D97-AF65-F5344CB8AC3E}">
        <p14:creationId xmlns:p14="http://schemas.microsoft.com/office/powerpoint/2010/main" val="391641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16B6C9B-C02C-42DD-8529-5B8697C9F978}"/>
              </a:ext>
            </a:extLst>
          </p:cNvPr>
          <p:cNvSpPr>
            <a:spLocks noGrp="1"/>
          </p:cNvSpPr>
          <p:nvPr>
            <p:ph type="dt" sz="half" idx="10"/>
          </p:nvPr>
        </p:nvSpPr>
        <p:spPr/>
        <p:txBody>
          <a:bodyPr/>
          <a:lstStyle/>
          <a:p>
            <a:fld id="{5153172C-E5A6-B547-B606-488AA18D1FD3}" type="datetime1">
              <a:rPr lang="nb-NO" smtClean="0"/>
              <a:t>18.06.2021</a:t>
            </a:fld>
            <a:endParaRPr lang="nb-NO"/>
          </a:p>
        </p:txBody>
      </p:sp>
      <p:sp>
        <p:nvSpPr>
          <p:cNvPr id="3" name="Plassholder for lysbildenummer 2">
            <a:extLst>
              <a:ext uri="{FF2B5EF4-FFF2-40B4-BE49-F238E27FC236}">
                <a16:creationId xmlns:a16="http://schemas.microsoft.com/office/drawing/2014/main" id="{3C96381D-0C00-4F17-B7C8-91D37D5A862F}"/>
              </a:ext>
            </a:extLst>
          </p:cNvPr>
          <p:cNvSpPr>
            <a:spLocks noGrp="1"/>
          </p:cNvSpPr>
          <p:nvPr>
            <p:ph type="sldNum" sz="quarter" idx="12"/>
          </p:nvPr>
        </p:nvSpPr>
        <p:spPr/>
        <p:txBody>
          <a:bodyPr/>
          <a:lstStyle/>
          <a:p>
            <a:fld id="{46765B28-40BF-0A46-BB8F-30D004035CD9}" type="slidenum">
              <a:rPr lang="nb-NO" smtClean="0"/>
              <a:pPr/>
              <a:t>43</a:t>
            </a:fld>
            <a:endParaRPr lang="nb-NO"/>
          </a:p>
        </p:txBody>
      </p:sp>
      <p:sp>
        <p:nvSpPr>
          <p:cNvPr id="5" name="Undertittel 4">
            <a:extLst>
              <a:ext uri="{FF2B5EF4-FFF2-40B4-BE49-F238E27FC236}">
                <a16:creationId xmlns:a16="http://schemas.microsoft.com/office/drawing/2014/main" id="{98AB58AA-7B10-47FC-9CCB-E784AE478296}"/>
              </a:ext>
            </a:extLst>
          </p:cNvPr>
          <p:cNvSpPr>
            <a:spLocks noGrp="1"/>
          </p:cNvSpPr>
          <p:nvPr>
            <p:ph type="subTitle" idx="1"/>
          </p:nvPr>
        </p:nvSpPr>
        <p:spPr/>
        <p:txBody>
          <a:bodyPr/>
          <a:lstStyle/>
          <a:p>
            <a:r>
              <a:rPr lang="nb-NO" dirty="0"/>
              <a:t>På kirken.no/kirkeligorganisering kan du:</a:t>
            </a:r>
          </a:p>
          <a:p>
            <a:pPr marL="342900" indent="-342900">
              <a:buFont typeface="Arial" panose="020B0604020202020204" pitchFamily="34" charset="0"/>
              <a:buChar char="•"/>
            </a:pPr>
            <a:r>
              <a:rPr lang="nb-NO" dirty="0"/>
              <a:t>Laste ned rapporten med vedlegg</a:t>
            </a:r>
          </a:p>
          <a:p>
            <a:pPr marL="342900" indent="-342900">
              <a:buFont typeface="Arial" panose="020B0604020202020204" pitchFamily="34" charset="0"/>
              <a:buChar char="•"/>
            </a:pPr>
            <a:r>
              <a:rPr lang="nb-NO" dirty="0"/>
              <a:t>Se en informasjonsfilm om utvalgets forslag</a:t>
            </a:r>
          </a:p>
          <a:p>
            <a:pPr marL="342900" indent="-342900">
              <a:buFont typeface="Arial" panose="020B0604020202020204" pitchFamily="34" charset="0"/>
              <a:buChar char="•"/>
            </a:pPr>
            <a:r>
              <a:rPr lang="nb-NO" dirty="0"/>
              <a:t>Lese spørsmål og svar</a:t>
            </a:r>
          </a:p>
          <a:p>
            <a:pPr marL="342900" indent="-342900">
              <a:buFont typeface="Arial" panose="020B0604020202020204" pitchFamily="34" charset="0"/>
              <a:buChar char="•"/>
            </a:pPr>
            <a:r>
              <a:rPr lang="nb-NO" dirty="0"/>
              <a:t>Stille ditt spørsmål</a:t>
            </a:r>
          </a:p>
        </p:txBody>
      </p:sp>
      <p:sp>
        <p:nvSpPr>
          <p:cNvPr id="6" name="Plassholder for tekst 5">
            <a:extLst>
              <a:ext uri="{FF2B5EF4-FFF2-40B4-BE49-F238E27FC236}">
                <a16:creationId xmlns:a16="http://schemas.microsoft.com/office/drawing/2014/main" id="{2AC6D553-5BD4-4E2C-AA28-49743C2AC369}"/>
              </a:ext>
            </a:extLst>
          </p:cNvPr>
          <p:cNvSpPr>
            <a:spLocks noGrp="1"/>
          </p:cNvSpPr>
          <p:nvPr>
            <p:ph type="body" sz="quarter" idx="13"/>
          </p:nvPr>
        </p:nvSpPr>
        <p:spPr/>
        <p:txBody>
          <a:bodyPr/>
          <a:lstStyle/>
          <a:p>
            <a:r>
              <a:rPr lang="nb-NO"/>
              <a:t>Kirkerådet</a:t>
            </a:r>
          </a:p>
        </p:txBody>
      </p:sp>
    </p:spTree>
    <p:extLst>
      <p:ext uri="{BB962C8B-B14F-4D97-AF65-F5344CB8AC3E}">
        <p14:creationId xmlns:p14="http://schemas.microsoft.com/office/powerpoint/2010/main" val="72358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a:extLst>
              <a:ext uri="{FF2B5EF4-FFF2-40B4-BE49-F238E27FC236}">
                <a16:creationId xmlns:a16="http://schemas.microsoft.com/office/drawing/2014/main" id="{146D219B-8DFC-4131-98B2-AE28005F0BC0}"/>
              </a:ext>
            </a:extLst>
          </p:cNvPr>
          <p:cNvSpPr>
            <a:spLocks noGrp="1"/>
          </p:cNvSpPr>
          <p:nvPr>
            <p:ph type="title"/>
          </p:nvPr>
        </p:nvSpPr>
        <p:spPr>
          <a:xfrm>
            <a:off x="623888" y="225425"/>
            <a:ext cx="10944224" cy="868363"/>
          </a:xfrm>
        </p:spPr>
        <p:txBody>
          <a:bodyPr anchor="ctr">
            <a:normAutofit/>
          </a:bodyPr>
          <a:lstStyle/>
          <a:p>
            <a:r>
              <a:rPr lang="nb-NO" sz="3000"/>
              <a:t>Rapporten er tilgjengelig på kirken.no/kirkeligorganisering</a:t>
            </a:r>
          </a:p>
        </p:txBody>
      </p:sp>
      <p:pic>
        <p:nvPicPr>
          <p:cNvPr id="24" name="Plassholder for bilde 23" descr="Et bilde som inneholder tekst, visittkort&#10;&#10;Automatisk generert beskrivelse">
            <a:extLst>
              <a:ext uri="{FF2B5EF4-FFF2-40B4-BE49-F238E27FC236}">
                <a16:creationId xmlns:a16="http://schemas.microsoft.com/office/drawing/2014/main" id="{AE84C58B-6E5E-4D3B-92DA-ABDB26B5E91B}"/>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20" y="1093788"/>
            <a:ext cx="12191980" cy="5143500"/>
          </a:xfrm>
          <a:noFill/>
        </p:spPr>
      </p:pic>
      <p:sp>
        <p:nvSpPr>
          <p:cNvPr id="3" name="Plassholder for dato 2">
            <a:extLst>
              <a:ext uri="{FF2B5EF4-FFF2-40B4-BE49-F238E27FC236}">
                <a16:creationId xmlns:a16="http://schemas.microsoft.com/office/drawing/2014/main" id="{E1C04C15-0686-4F18-AB69-AFC2E661382A}"/>
              </a:ext>
            </a:extLst>
          </p:cNvPr>
          <p:cNvSpPr>
            <a:spLocks noGrp="1"/>
          </p:cNvSpPr>
          <p:nvPr>
            <p:ph type="dt" sz="half" idx="10"/>
          </p:nvPr>
        </p:nvSpPr>
        <p:spPr>
          <a:xfrm>
            <a:off x="10484745" y="6437935"/>
            <a:ext cx="1083367" cy="212492"/>
          </a:xfrm>
        </p:spPr>
        <p:txBody>
          <a:bodyPr anchor="ctr">
            <a:normAutofit/>
          </a:bodyPr>
          <a:lstStyle/>
          <a:p>
            <a:pPr>
              <a:spcAft>
                <a:spcPts val="600"/>
              </a:spcAft>
            </a:pPr>
            <a:fld id="{385EC9BE-EF3A-8749-AAF4-B3425C559574}" type="datetime1">
              <a:rPr lang="nb-NO" smtClean="0"/>
              <a:pPr>
                <a:spcAft>
                  <a:spcPts val="600"/>
                </a:spcAft>
              </a:pPr>
              <a:t>18.06.2021</a:t>
            </a:fld>
            <a:endParaRPr lang="nb-NO"/>
          </a:p>
        </p:txBody>
      </p:sp>
      <p:sp>
        <p:nvSpPr>
          <p:cNvPr id="4" name="Plassholder for lysbildenummer 3">
            <a:extLst>
              <a:ext uri="{FF2B5EF4-FFF2-40B4-BE49-F238E27FC236}">
                <a16:creationId xmlns:a16="http://schemas.microsoft.com/office/drawing/2014/main" id="{B21FE9EB-F2C5-40FB-A9F1-60C2DDFC54BF}"/>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5</a:t>
            </a:fld>
            <a:endParaRPr lang="nb-NO"/>
          </a:p>
        </p:txBody>
      </p:sp>
    </p:spTree>
    <p:extLst>
      <p:ext uri="{BB962C8B-B14F-4D97-AF65-F5344CB8AC3E}">
        <p14:creationId xmlns:p14="http://schemas.microsoft.com/office/powerpoint/2010/main" val="18478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0F83B18-DF60-45FD-B9B6-85B4F5992E94}"/>
              </a:ext>
            </a:extLst>
          </p:cNvPr>
          <p:cNvSpPr>
            <a:spLocks noGrp="1"/>
          </p:cNvSpPr>
          <p:nvPr>
            <p:ph type="title"/>
          </p:nvPr>
        </p:nvSpPr>
        <p:spPr/>
        <p:txBody>
          <a:bodyPr/>
          <a:lstStyle/>
          <a:p>
            <a:r>
              <a:rPr lang="nb-NO"/>
              <a:t>Bakgrunn</a:t>
            </a:r>
          </a:p>
        </p:txBody>
      </p:sp>
      <p:sp>
        <p:nvSpPr>
          <p:cNvPr id="8" name="Plassholder for tekst 7">
            <a:extLst>
              <a:ext uri="{FF2B5EF4-FFF2-40B4-BE49-F238E27FC236}">
                <a16:creationId xmlns:a16="http://schemas.microsoft.com/office/drawing/2014/main" id="{EEBE2C3C-8F27-4E74-AC84-103793DD5225}"/>
              </a:ext>
            </a:extLst>
          </p:cNvPr>
          <p:cNvSpPr>
            <a:spLocks noGrp="1"/>
          </p:cNvSpPr>
          <p:nvPr>
            <p:ph type="body" idx="1"/>
          </p:nvPr>
        </p:nvSpPr>
        <p:spPr/>
        <p:txBody>
          <a:bodyPr/>
          <a:lstStyle/>
          <a:p>
            <a:endParaRPr lang="nb-NO"/>
          </a:p>
        </p:txBody>
      </p:sp>
      <p:sp>
        <p:nvSpPr>
          <p:cNvPr id="5" name="Plassholder for dato 4">
            <a:extLst>
              <a:ext uri="{FF2B5EF4-FFF2-40B4-BE49-F238E27FC236}">
                <a16:creationId xmlns:a16="http://schemas.microsoft.com/office/drawing/2014/main" id="{67FFF1A1-C353-6F47-B03E-498A92F8A3F6}"/>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5265A229-221C-6945-A1D9-06DC12152ED9}"/>
              </a:ext>
            </a:extLst>
          </p:cNvPr>
          <p:cNvSpPr>
            <a:spLocks noGrp="1"/>
          </p:cNvSpPr>
          <p:nvPr>
            <p:ph type="sldNum" sz="quarter" idx="12"/>
          </p:nvPr>
        </p:nvSpPr>
        <p:spPr/>
        <p:txBody>
          <a:bodyPr/>
          <a:lstStyle/>
          <a:p>
            <a:fld id="{46765B28-40BF-0A46-BB8F-30D004035CD9}" type="slidenum">
              <a:rPr lang="nb-NO" smtClean="0"/>
              <a:t>6</a:t>
            </a:fld>
            <a:endParaRPr lang="nb-NO"/>
          </a:p>
        </p:txBody>
      </p:sp>
    </p:spTree>
    <p:extLst>
      <p:ext uri="{BB962C8B-B14F-4D97-AF65-F5344CB8AC3E}">
        <p14:creationId xmlns:p14="http://schemas.microsoft.com/office/powerpoint/2010/main" val="213773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316009-1C28-4B13-AB48-1DDE1F2B44D1}"/>
              </a:ext>
            </a:extLst>
          </p:cNvPr>
          <p:cNvSpPr>
            <a:spLocks noGrp="1"/>
          </p:cNvSpPr>
          <p:nvPr>
            <p:ph type="title"/>
          </p:nvPr>
        </p:nvSpPr>
        <p:spPr/>
        <p:txBody>
          <a:bodyPr/>
          <a:lstStyle/>
          <a:p>
            <a:r>
              <a:rPr lang="nb-NO"/>
              <a:t>Bakgrunn</a:t>
            </a:r>
          </a:p>
        </p:txBody>
      </p:sp>
      <p:sp>
        <p:nvSpPr>
          <p:cNvPr id="3" name="Plassholder for innhold 2">
            <a:extLst>
              <a:ext uri="{FF2B5EF4-FFF2-40B4-BE49-F238E27FC236}">
                <a16:creationId xmlns:a16="http://schemas.microsoft.com/office/drawing/2014/main" id="{3805E4D3-83C4-4F11-A25B-448F0E372191}"/>
              </a:ext>
            </a:extLst>
          </p:cNvPr>
          <p:cNvSpPr>
            <a:spLocks noGrp="1"/>
          </p:cNvSpPr>
          <p:nvPr>
            <p:ph sz="half" idx="1"/>
          </p:nvPr>
        </p:nvSpPr>
        <p:spPr/>
        <p:txBody>
          <a:bodyPr/>
          <a:lstStyle/>
          <a:p>
            <a:r>
              <a:rPr lang="nb-NO"/>
              <a:t>I dagens organisering har de som arbeider i menigheten to ulike arbeidsgivere:</a:t>
            </a:r>
          </a:p>
          <a:p>
            <a:pPr lvl="1"/>
            <a:r>
              <a:rPr lang="nb-NO" b="1"/>
              <a:t>Det nasjonale rettssubjektet </a:t>
            </a:r>
            <a:r>
              <a:rPr lang="nb-NO"/>
              <a:t>«RDNK» er arbeidsgiver for prestene (fram til 2017 var prestene ansatt i staten)</a:t>
            </a:r>
          </a:p>
          <a:p>
            <a:pPr lvl="1"/>
            <a:r>
              <a:rPr lang="nb-NO" b="1"/>
              <a:t>Fellesrådet</a:t>
            </a:r>
            <a:r>
              <a:rPr lang="nb-NO"/>
              <a:t> er arbeidsgiver for alle de andre i lokalkirken</a:t>
            </a:r>
          </a:p>
        </p:txBody>
      </p:sp>
      <p:sp>
        <p:nvSpPr>
          <p:cNvPr id="5" name="Plassholder for dato 4">
            <a:extLst>
              <a:ext uri="{FF2B5EF4-FFF2-40B4-BE49-F238E27FC236}">
                <a16:creationId xmlns:a16="http://schemas.microsoft.com/office/drawing/2014/main" id="{EAE22364-20DF-4A53-B8EA-F5503B01327F}"/>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B2939185-4DF1-41E6-A932-8BBB714EC076}"/>
              </a:ext>
            </a:extLst>
          </p:cNvPr>
          <p:cNvSpPr>
            <a:spLocks noGrp="1"/>
          </p:cNvSpPr>
          <p:nvPr>
            <p:ph type="sldNum" sz="quarter" idx="12"/>
          </p:nvPr>
        </p:nvSpPr>
        <p:spPr/>
        <p:txBody>
          <a:bodyPr/>
          <a:lstStyle/>
          <a:p>
            <a:fld id="{46765B28-40BF-0A46-BB8F-30D004035CD9}" type="slidenum">
              <a:rPr lang="nb-NO" smtClean="0"/>
              <a:t>7</a:t>
            </a:fld>
            <a:endParaRPr lang="nb-NO"/>
          </a:p>
        </p:txBody>
      </p:sp>
      <p:pic>
        <p:nvPicPr>
          <p:cNvPr id="20" name="Plassholder for innhold 19" descr="Et bilde som inneholder person, innendørs, måltid&#10;&#10;Automatisk generert beskrivelse">
            <a:extLst>
              <a:ext uri="{FF2B5EF4-FFF2-40B4-BE49-F238E27FC236}">
                <a16:creationId xmlns:a16="http://schemas.microsoft.com/office/drawing/2014/main" id="{102D3D3A-C129-41CA-9999-57EC64F7983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8916"/>
            <a:ext cx="5292725" cy="3525955"/>
          </a:xfrm>
        </p:spPr>
      </p:pic>
    </p:spTree>
    <p:extLst>
      <p:ext uri="{BB962C8B-B14F-4D97-AF65-F5344CB8AC3E}">
        <p14:creationId xmlns:p14="http://schemas.microsoft.com/office/powerpoint/2010/main" val="357984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F65B67-ED5C-45E7-9294-FCE2BE8EEC04}"/>
              </a:ext>
            </a:extLst>
          </p:cNvPr>
          <p:cNvSpPr>
            <a:spLocks noGrp="1"/>
          </p:cNvSpPr>
          <p:nvPr>
            <p:ph type="title"/>
          </p:nvPr>
        </p:nvSpPr>
        <p:spPr/>
        <p:txBody>
          <a:bodyPr/>
          <a:lstStyle/>
          <a:p>
            <a:r>
              <a:rPr lang="nb-NO"/>
              <a:t>Bakgrunn</a:t>
            </a:r>
          </a:p>
        </p:txBody>
      </p:sp>
      <p:sp>
        <p:nvSpPr>
          <p:cNvPr id="3" name="Plassholder for innhold 2">
            <a:extLst>
              <a:ext uri="{FF2B5EF4-FFF2-40B4-BE49-F238E27FC236}">
                <a16:creationId xmlns:a16="http://schemas.microsoft.com/office/drawing/2014/main" id="{3FB67AF0-4CBD-4D69-BB17-F4E66006BE5E}"/>
              </a:ext>
            </a:extLst>
          </p:cNvPr>
          <p:cNvSpPr>
            <a:spLocks noGrp="1"/>
          </p:cNvSpPr>
          <p:nvPr>
            <p:ph sz="half" idx="1"/>
          </p:nvPr>
        </p:nvSpPr>
        <p:spPr/>
        <p:txBody>
          <a:bodyPr>
            <a:normAutofit fontScale="92500" lnSpcReduction="10000"/>
          </a:bodyPr>
          <a:lstStyle/>
          <a:p>
            <a:r>
              <a:rPr lang="nb-NO"/>
              <a:t>Kirkemøtet har siden 2005 hatt som mål å finne en organisering som samler arbeidsgiveransvaret</a:t>
            </a:r>
          </a:p>
          <a:p>
            <a:r>
              <a:rPr lang="nb-NO"/>
              <a:t>Samtidig har stat og kirke skilt lag, og Den norske kirke er nå en selvstendig folkekirke i et livssynsåpent samfunn</a:t>
            </a:r>
          </a:p>
          <a:p>
            <a:r>
              <a:rPr lang="nb-NO"/>
              <a:t>Ny trossamfunnslov fra 2021 legger rammene for Den norske kirke </a:t>
            </a:r>
          </a:p>
          <a:p>
            <a:r>
              <a:rPr lang="nb-NO"/>
              <a:t>Ny trossamfunnslov gir Kirkemøtet myndighet til å bestemme kirkens organisering</a:t>
            </a:r>
          </a:p>
        </p:txBody>
      </p:sp>
      <p:pic>
        <p:nvPicPr>
          <p:cNvPr id="8" name="Plassholder for innhold 7" descr="Et bilde som inneholder utendørs, tre&#10;&#10;Automatisk generert beskrivelse">
            <a:extLst>
              <a:ext uri="{FF2B5EF4-FFF2-40B4-BE49-F238E27FC236}">
                <a16:creationId xmlns:a16="http://schemas.microsoft.com/office/drawing/2014/main" id="{A203F636-EBC5-496C-9390-5561569486D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5388" y="1959566"/>
            <a:ext cx="5292725" cy="3524656"/>
          </a:xfrm>
        </p:spPr>
      </p:pic>
      <p:sp>
        <p:nvSpPr>
          <p:cNvPr id="5" name="Plassholder for dato 4">
            <a:extLst>
              <a:ext uri="{FF2B5EF4-FFF2-40B4-BE49-F238E27FC236}">
                <a16:creationId xmlns:a16="http://schemas.microsoft.com/office/drawing/2014/main" id="{24BEF7FB-01A8-45E3-91EE-BABA3CF9B2E9}"/>
              </a:ext>
            </a:extLst>
          </p:cNvPr>
          <p:cNvSpPr>
            <a:spLocks noGrp="1"/>
          </p:cNvSpPr>
          <p:nvPr>
            <p:ph type="dt" sz="half" idx="10"/>
          </p:nvPr>
        </p:nvSpPr>
        <p:spPr/>
        <p:txBody>
          <a:bodyPr/>
          <a:lstStyle/>
          <a:p>
            <a:fld id="{F2DE88B6-E66D-1049-95EA-32C0EE5A7891}" type="datetime1">
              <a:rPr lang="nb-NO" smtClean="0"/>
              <a:t>18.06.2021</a:t>
            </a:fld>
            <a:endParaRPr lang="nb-NO"/>
          </a:p>
        </p:txBody>
      </p:sp>
      <p:sp>
        <p:nvSpPr>
          <p:cNvPr id="6" name="Plassholder for lysbildenummer 5">
            <a:extLst>
              <a:ext uri="{FF2B5EF4-FFF2-40B4-BE49-F238E27FC236}">
                <a16:creationId xmlns:a16="http://schemas.microsoft.com/office/drawing/2014/main" id="{89F63EE5-2BEE-4ADC-BE83-EE57DFFDEB6D}"/>
              </a:ext>
            </a:extLst>
          </p:cNvPr>
          <p:cNvSpPr>
            <a:spLocks noGrp="1"/>
          </p:cNvSpPr>
          <p:nvPr>
            <p:ph type="sldNum" sz="quarter" idx="12"/>
          </p:nvPr>
        </p:nvSpPr>
        <p:spPr/>
        <p:txBody>
          <a:bodyPr/>
          <a:lstStyle/>
          <a:p>
            <a:fld id="{46765B28-40BF-0A46-BB8F-30D004035CD9}" type="slidenum">
              <a:rPr lang="nb-NO" smtClean="0"/>
              <a:t>8</a:t>
            </a:fld>
            <a:endParaRPr lang="nb-NO"/>
          </a:p>
        </p:txBody>
      </p:sp>
    </p:spTree>
    <p:extLst>
      <p:ext uri="{BB962C8B-B14F-4D97-AF65-F5344CB8AC3E}">
        <p14:creationId xmlns:p14="http://schemas.microsoft.com/office/powerpoint/2010/main" val="245245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86CF9-ACA1-4039-A47D-946AA1E71559}"/>
              </a:ext>
            </a:extLst>
          </p:cNvPr>
          <p:cNvSpPr>
            <a:spLocks noGrp="1"/>
          </p:cNvSpPr>
          <p:nvPr>
            <p:ph type="title"/>
          </p:nvPr>
        </p:nvSpPr>
        <p:spPr/>
        <p:txBody>
          <a:bodyPr/>
          <a:lstStyle/>
          <a:p>
            <a:r>
              <a:rPr lang="nb-NO"/>
              <a:t>Behov for endringer</a:t>
            </a:r>
          </a:p>
        </p:txBody>
      </p:sp>
      <p:sp>
        <p:nvSpPr>
          <p:cNvPr id="3" name="Plassholder for tekst 2">
            <a:extLst>
              <a:ext uri="{FF2B5EF4-FFF2-40B4-BE49-F238E27FC236}">
                <a16:creationId xmlns:a16="http://schemas.microsoft.com/office/drawing/2014/main" id="{0252A3B3-CAC6-4DB8-BD5C-80DEAFD053AC}"/>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2F5B2B40-978E-4300-B737-AE4775F2B413}"/>
              </a:ext>
            </a:extLst>
          </p:cNvPr>
          <p:cNvSpPr>
            <a:spLocks noGrp="1"/>
          </p:cNvSpPr>
          <p:nvPr>
            <p:ph type="dt" sz="half" idx="10"/>
          </p:nvPr>
        </p:nvSpPr>
        <p:spPr/>
        <p:txBody>
          <a:bodyPr/>
          <a:lstStyle/>
          <a:p>
            <a:fld id="{8CDF487B-8477-2149-9AA3-98E65B249604}" type="datetime1">
              <a:rPr lang="nb-NO" smtClean="0"/>
              <a:t>18.06.2021</a:t>
            </a:fld>
            <a:endParaRPr lang="nb-NO"/>
          </a:p>
        </p:txBody>
      </p:sp>
      <p:sp>
        <p:nvSpPr>
          <p:cNvPr id="5" name="Plassholder for lysbildenummer 4">
            <a:extLst>
              <a:ext uri="{FF2B5EF4-FFF2-40B4-BE49-F238E27FC236}">
                <a16:creationId xmlns:a16="http://schemas.microsoft.com/office/drawing/2014/main" id="{8DE0E875-C571-4685-8E4E-26CF9C1CD293}"/>
              </a:ext>
            </a:extLst>
          </p:cNvPr>
          <p:cNvSpPr>
            <a:spLocks noGrp="1"/>
          </p:cNvSpPr>
          <p:nvPr>
            <p:ph type="sldNum" sz="quarter" idx="12"/>
          </p:nvPr>
        </p:nvSpPr>
        <p:spPr/>
        <p:txBody>
          <a:bodyPr/>
          <a:lstStyle/>
          <a:p>
            <a:fld id="{46765B28-40BF-0A46-BB8F-30D004035CD9}" type="slidenum">
              <a:rPr lang="nb-NO" smtClean="0"/>
              <a:pPr/>
              <a:t>9</a:t>
            </a:fld>
            <a:endParaRPr lang="nb-NO"/>
          </a:p>
        </p:txBody>
      </p:sp>
    </p:spTree>
    <p:extLst>
      <p:ext uri="{BB962C8B-B14F-4D97-AF65-F5344CB8AC3E}">
        <p14:creationId xmlns:p14="http://schemas.microsoft.com/office/powerpoint/2010/main" val="92527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nk_powerpointMAL_2021_16x9_bokmaal.potx" id="{B4606EFD-094E-F048-9F80-2CE2A65F3D8F}" vid="{41E5E035-8B58-5D45-B015-7D062A6DE0EF}"/>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Dnk_powerpointMAL_2021_16x9_bokmaal</Template>
  <TotalTime>249</TotalTime>
  <Words>5772</Words>
  <Application>Microsoft Office PowerPoint</Application>
  <PresentationFormat>Widescreen</PresentationFormat>
  <Paragraphs>603</Paragraphs>
  <Slides>43</Slides>
  <Notes>32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43</vt:i4>
      </vt:variant>
    </vt:vector>
  </HeadingPairs>
  <TitlesOfParts>
    <vt:vector size="49" baseType="lpstr">
      <vt:lpstr>Arial</vt:lpstr>
      <vt:lpstr>Arial Nova Cond Light</vt:lpstr>
      <vt:lpstr>Calibri</vt:lpstr>
      <vt:lpstr>Georgia</vt:lpstr>
      <vt:lpstr>Helvetica Neue</vt:lpstr>
      <vt:lpstr>Den norske kirke_ppt mal</vt:lpstr>
      <vt:lpstr>Til deg som skal holde denne presentasjonen </vt:lpstr>
      <vt:lpstr>Forslag til ny kirkelig organisering</vt:lpstr>
      <vt:lpstr>Müller-Nilssen-utvalget</vt:lpstr>
      <vt:lpstr>Müller-Nilssen-utvalgets oppdrag og mandat</vt:lpstr>
      <vt:lpstr>Rapporten er tilgjengelig på kirken.no/kirkeligorganisering</vt:lpstr>
      <vt:lpstr>Bakgrunn</vt:lpstr>
      <vt:lpstr>Bakgrunn</vt:lpstr>
      <vt:lpstr>Bakgrunn</vt:lpstr>
      <vt:lpstr>Behov for endringer</vt:lpstr>
      <vt:lpstr>Müller-Nilssen-utvalgets utfordringsbilde</vt:lpstr>
      <vt:lpstr>Müller-Nilssen-utvalget peker på samfunnsutviklingen</vt:lpstr>
      <vt:lpstr>Mål for ny organisering</vt:lpstr>
      <vt:lpstr>Kirkerådets mandat og målsetninger</vt:lpstr>
      <vt:lpstr>Müller-Nilssen-utvalgets målbilde</vt:lpstr>
      <vt:lpstr>Prostifellesrådet</vt:lpstr>
      <vt:lpstr>Prostifellesrådet</vt:lpstr>
      <vt:lpstr>Prostifellesrådet</vt:lpstr>
      <vt:lpstr>Prostifellesrådet</vt:lpstr>
      <vt:lpstr>Menighetsrådet</vt:lpstr>
      <vt:lpstr>Menighetsrådet</vt:lpstr>
      <vt:lpstr>Menighetsrådet</vt:lpstr>
      <vt:lpstr>Bispedømmeråd</vt:lpstr>
      <vt:lpstr>Bispedømmerådet</vt:lpstr>
      <vt:lpstr>Bispedømmerådet</vt:lpstr>
      <vt:lpstr>Kirkemøtet</vt:lpstr>
      <vt:lpstr>Kirkemøtet</vt:lpstr>
      <vt:lpstr>Kirkemøtet</vt:lpstr>
      <vt:lpstr>Biskopens rolle</vt:lpstr>
      <vt:lpstr>Biskopens rolle</vt:lpstr>
      <vt:lpstr>Daglig ledelse</vt:lpstr>
      <vt:lpstr>Daglig ledelse</vt:lpstr>
      <vt:lpstr>Daglig ledelse</vt:lpstr>
      <vt:lpstr>Arbeidsgiverorganisering</vt:lpstr>
      <vt:lpstr>Arbeidsgiverorganisering </vt:lpstr>
      <vt:lpstr>Arbeidsgiverorganisering</vt:lpstr>
      <vt:lpstr>Endringer i prostistrukturen?</vt:lpstr>
      <vt:lpstr>Endringer i prostistrukturen?</vt:lpstr>
      <vt:lpstr>Veien videre</vt:lpstr>
      <vt:lpstr>Prosessen videre</vt:lpstr>
      <vt:lpstr>Bred høring</vt:lpstr>
      <vt:lpstr>Videre utredning</vt:lpstr>
      <vt:lpstr>Videre utredninger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Forslag til ny kirkelig organisering</dc:title>
  <dc:creator>Anders Emil Kaldhol</dc:creator>
  <cp:lastModifiedBy>Anders Emil Kaldhol</cp:lastModifiedBy>
  <cp:revision>5</cp:revision>
  <dcterms:created xsi:type="dcterms:W3CDTF">2021-04-26T15:06:21Z</dcterms:created>
  <dcterms:modified xsi:type="dcterms:W3CDTF">2021-06-18T10:52:19Z</dcterms:modified>
</cp:coreProperties>
</file>